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media/image4.svg" ContentType="image/svg+xml"/>
  <Override PartName="/ppt/media/image6.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handoutMasterIdLst>
    <p:handoutMasterId r:id="rId89"/>
  </p:handoutMasterIdLst>
  <p:sldIdLst>
    <p:sldId id="263" r:id="rId3"/>
    <p:sldId id="299" r:id="rId4"/>
    <p:sldId id="11090806" r:id="rId5"/>
    <p:sldId id="11090798" r:id="rId6"/>
    <p:sldId id="307" r:id="rId7"/>
    <p:sldId id="11090802" r:id="rId8"/>
    <p:sldId id="11090863" r:id="rId9"/>
    <p:sldId id="11090803" r:id="rId11"/>
    <p:sldId id="11090807" r:id="rId12"/>
    <p:sldId id="11090808" r:id="rId13"/>
    <p:sldId id="259" r:id="rId14"/>
    <p:sldId id="317" r:id="rId15"/>
    <p:sldId id="318" r:id="rId16"/>
    <p:sldId id="11090858" r:id="rId17"/>
    <p:sldId id="324" r:id="rId18"/>
    <p:sldId id="325" r:id="rId19"/>
    <p:sldId id="327" r:id="rId20"/>
    <p:sldId id="328" r:id="rId21"/>
    <p:sldId id="329" r:id="rId22"/>
    <p:sldId id="330" r:id="rId23"/>
    <p:sldId id="331" r:id="rId24"/>
    <p:sldId id="278" r:id="rId25"/>
    <p:sldId id="2050" r:id="rId26"/>
    <p:sldId id="2051" r:id="rId27"/>
    <p:sldId id="2052" r:id="rId28"/>
    <p:sldId id="2053" r:id="rId29"/>
    <p:sldId id="2274" r:id="rId30"/>
    <p:sldId id="2054" r:id="rId31"/>
    <p:sldId id="2055" r:id="rId32"/>
    <p:sldId id="2056" r:id="rId33"/>
    <p:sldId id="2057" r:id="rId34"/>
    <p:sldId id="2059" r:id="rId35"/>
    <p:sldId id="2062" r:id="rId36"/>
    <p:sldId id="2063" r:id="rId37"/>
    <p:sldId id="2064" r:id="rId38"/>
    <p:sldId id="2065" r:id="rId39"/>
    <p:sldId id="2071" r:id="rId40"/>
    <p:sldId id="2085" r:id="rId41"/>
    <p:sldId id="2086" r:id="rId42"/>
    <p:sldId id="2087" r:id="rId43"/>
    <p:sldId id="2088" r:id="rId44"/>
    <p:sldId id="2089" r:id="rId45"/>
    <p:sldId id="2092" r:id="rId46"/>
    <p:sldId id="2093" r:id="rId47"/>
    <p:sldId id="2095" r:id="rId48"/>
    <p:sldId id="2096" r:id="rId49"/>
    <p:sldId id="11090792" r:id="rId50"/>
    <p:sldId id="2098" r:id="rId51"/>
    <p:sldId id="11090793" r:id="rId52"/>
    <p:sldId id="2100" r:id="rId53"/>
    <p:sldId id="2101" r:id="rId54"/>
    <p:sldId id="2102" r:id="rId55"/>
    <p:sldId id="2103" r:id="rId56"/>
    <p:sldId id="2104" r:id="rId57"/>
    <p:sldId id="2106" r:id="rId58"/>
    <p:sldId id="2107" r:id="rId59"/>
    <p:sldId id="2108" r:id="rId60"/>
    <p:sldId id="2109" r:id="rId61"/>
    <p:sldId id="2110" r:id="rId62"/>
    <p:sldId id="2115" r:id="rId63"/>
    <p:sldId id="2118" r:id="rId64"/>
    <p:sldId id="2121" r:id="rId65"/>
    <p:sldId id="2122" r:id="rId66"/>
    <p:sldId id="2124" r:id="rId67"/>
    <p:sldId id="2125" r:id="rId68"/>
    <p:sldId id="2126" r:id="rId69"/>
    <p:sldId id="2127" r:id="rId70"/>
    <p:sldId id="2128" r:id="rId71"/>
    <p:sldId id="2129" r:id="rId72"/>
    <p:sldId id="2130" r:id="rId73"/>
    <p:sldId id="2131" r:id="rId74"/>
    <p:sldId id="2132" r:id="rId75"/>
    <p:sldId id="2137" r:id="rId76"/>
    <p:sldId id="2138" r:id="rId77"/>
    <p:sldId id="2141" r:id="rId78"/>
    <p:sldId id="2152" r:id="rId79"/>
    <p:sldId id="2153" r:id="rId80"/>
    <p:sldId id="2154" r:id="rId81"/>
    <p:sldId id="2155" r:id="rId82"/>
    <p:sldId id="2156" r:id="rId83"/>
    <p:sldId id="2157" r:id="rId84"/>
    <p:sldId id="2158" r:id="rId85"/>
    <p:sldId id="2159" r:id="rId86"/>
    <p:sldId id="11090797" r:id="rId87"/>
    <p:sldId id="261" r:id="rId88"/>
  </p:sldIdLst>
  <p:sldSz cx="12192000" cy="6858000"/>
  <p:notesSz cx="6858000" cy="9144000"/>
  <p:custDataLst>
    <p:tags r:id="rId9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20" userDrawn="1">
          <p15:clr>
            <a:srgbClr val="A4A3A4"/>
          </p15:clr>
        </p15:guide>
        <p15:guide id="2" pos="384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中度样式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7763" autoAdjust="0"/>
  </p:normalViewPr>
  <p:slideViewPr>
    <p:cSldViewPr showGuides="1">
      <p:cViewPr varScale="1">
        <p:scale>
          <a:sx n="81" d="100"/>
          <a:sy n="81" d="100"/>
        </p:scale>
        <p:origin x="639" y="51"/>
      </p:cViewPr>
      <p:guideLst>
        <p:guide orient="horz" pos="2120"/>
        <p:guide pos="3849"/>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3" Type="http://schemas.openxmlformats.org/officeDocument/2006/relationships/tags" Target="tags/tag17.xml"/><Relationship Id="rId92" Type="http://schemas.openxmlformats.org/officeDocument/2006/relationships/tableStyles" Target="tableStyles.xml"/><Relationship Id="rId91" Type="http://schemas.openxmlformats.org/officeDocument/2006/relationships/viewProps" Target="viewProps.xml"/><Relationship Id="rId90" Type="http://schemas.openxmlformats.org/officeDocument/2006/relationships/presProps" Target="presProps.xml"/><Relationship Id="rId9" Type="http://schemas.openxmlformats.org/officeDocument/2006/relationships/slide" Target="slides/slide7.xml"/><Relationship Id="rId89" Type="http://schemas.openxmlformats.org/officeDocument/2006/relationships/handoutMaster" Target="handoutMasters/handoutMaster1.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6.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5.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4.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3.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2.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notesMaster" Target="notesMasters/notesMaster1.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D8D89D-EDD7-4251-9458-940A79D4ED33}"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B1418D-6B3E-4426-B10A-5E93433DCEDE}"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7.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8.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9.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0.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1.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2.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3.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4.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摸清家底，反映实际</a:t>
            </a:r>
            <a:endParaRPr lang="en-US" altLang="zh-CN" dirty="0"/>
          </a:p>
          <a:p>
            <a:endParaRPr lang="en-US" altLang="zh-CN" dirty="0"/>
          </a:p>
          <a:p>
            <a:r>
              <a:rPr lang="zh-CN" altLang="en-US" dirty="0"/>
              <a:t>教育部门完全可以“用数据说话”，向各级党委和政府寻求“优先发展”的支持。</a:t>
            </a:r>
            <a:endParaRPr lang="zh-CN" altLang="en-US" dirty="0"/>
          </a:p>
          <a:p>
            <a:r>
              <a:rPr lang="en-US" altLang="zh-CN" dirty="0"/>
              <a:t>《</a:t>
            </a:r>
            <a:r>
              <a:rPr lang="zh-CN" altLang="en-US" dirty="0"/>
              <a:t>中国教育现代化</a:t>
            </a:r>
            <a:r>
              <a:rPr lang="en-US" altLang="zh-CN" dirty="0"/>
              <a:t>2035》</a:t>
            </a:r>
            <a:r>
              <a:rPr lang="zh-CN" altLang="en-US" dirty="0"/>
              <a:t>提出的八大基本理念，十项战略任务，如何落地？就需要统计指标来引导。</a:t>
            </a:r>
            <a:endParaRPr lang="zh-CN" altLang="en-US" dirty="0"/>
          </a:p>
          <a:p>
            <a:r>
              <a:rPr lang="zh-CN" altLang="en-US" dirty="0"/>
              <a:t>如何制定科学的阶段性目标，就需要发挥统计的评价监测功能，规划、计划需要与统计紧密衔接，以统计数据来支撑。</a:t>
            </a:r>
            <a:endParaRPr lang="zh-CN" altLang="en-US" dirty="0"/>
          </a:p>
        </p:txBody>
      </p:sp>
      <p:sp>
        <p:nvSpPr>
          <p:cNvPr id="4" name="灯片编号占位符 3"/>
          <p:cNvSpPr>
            <a:spLocks noGrp="1"/>
          </p:cNvSpPr>
          <p:nvPr>
            <p:ph type="sldNum" sz="quarter" idx="5"/>
          </p:nvPr>
        </p:nvSpPr>
        <p:spPr/>
        <p:txBody>
          <a:bodyPr/>
          <a:lstStyle/>
          <a:p>
            <a:fld id="{92B1418D-6B3E-4426-B10A-5E93433DCEDE}"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国家级金融机构、经济实体是指</a:t>
            </a:r>
            <a:r>
              <a:rPr lang="en-US" altLang="zh-CN" dirty="0"/>
              <a:t>《</a:t>
            </a:r>
            <a:r>
              <a:rPr lang="zh-CN" altLang="en-US" dirty="0"/>
              <a:t>中央党政机关、人民团体及其他机构代码</a:t>
            </a:r>
            <a:r>
              <a:rPr lang="en-US" altLang="zh-CN" dirty="0"/>
              <a:t>》</a:t>
            </a:r>
            <a:r>
              <a:rPr lang="zh-CN" altLang="en-US" dirty="0"/>
              <a:t>（</a:t>
            </a:r>
            <a:r>
              <a:rPr lang="en-US" altLang="zh-CN" dirty="0"/>
              <a:t>GB</a:t>
            </a:r>
            <a:r>
              <a:rPr lang="zh-CN" altLang="en-US" dirty="0"/>
              <a:t>／</a:t>
            </a:r>
            <a:r>
              <a:rPr lang="en-US" altLang="zh-CN" dirty="0"/>
              <a:t>T 4657</a:t>
            </a:r>
            <a:r>
              <a:rPr lang="zh-CN" altLang="en-US" dirty="0"/>
              <a:t>）中的国家级单位以及国资委对外公布的</a:t>
            </a:r>
            <a:r>
              <a:rPr lang="en-US" altLang="zh-CN" dirty="0"/>
              <a:t>《</a:t>
            </a:r>
            <a:r>
              <a:rPr lang="zh-CN" altLang="en-US" dirty="0"/>
              <a:t>央企名单</a:t>
            </a:r>
            <a:r>
              <a:rPr lang="en-US" altLang="zh-CN" dirty="0"/>
              <a:t>》</a:t>
            </a:r>
            <a:r>
              <a:rPr lang="zh-CN" altLang="en-US" dirty="0"/>
              <a:t>。</a:t>
            </a:r>
            <a:endParaRPr lang="zh-CN" altLang="en-US" dirty="0"/>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新专业目录填报问题：职业教育专业目录按照</a:t>
            </a:r>
            <a:r>
              <a:rPr lang="en-US" altLang="zh-CN" dirty="0"/>
              <a:t>《</a:t>
            </a:r>
            <a:r>
              <a:rPr lang="zh-CN" altLang="en-US" dirty="0"/>
              <a:t>职业教育专业目录（</a:t>
            </a:r>
            <a:r>
              <a:rPr lang="en-US" altLang="zh-CN" dirty="0"/>
              <a:t>2021</a:t>
            </a:r>
            <a:r>
              <a:rPr lang="zh-CN" altLang="en-US" dirty="0"/>
              <a:t>年）</a:t>
            </a:r>
            <a:r>
              <a:rPr lang="en-US" altLang="zh-CN" dirty="0"/>
              <a:t>》</a:t>
            </a:r>
            <a:r>
              <a:rPr lang="zh-CN" altLang="en-US" dirty="0"/>
              <a:t>专业名称和代码填报。其中，更名专业代码不变原专业名称填报到自主专业名称中；撤销专业保留三年，仅填报在校生、毕业生和预计毕业生；合并专业填报新专业代码和专业名称，原专业名称填报到自主专业名称中，为便于数据使用，需按新旧专业分别填报，如：某高职院校</a:t>
            </a:r>
            <a:r>
              <a:rPr lang="en-US" altLang="zh-CN" dirty="0"/>
              <a:t>2020</a:t>
            </a:r>
            <a:r>
              <a:rPr lang="zh-CN" altLang="en-US" dirty="0"/>
              <a:t>年招收了农业经济管理、畜牧业经济管理、渔业经济管理三个专业学生，</a:t>
            </a:r>
            <a:r>
              <a:rPr lang="en-US" altLang="zh-CN" dirty="0"/>
              <a:t>2021</a:t>
            </a:r>
            <a:r>
              <a:rPr lang="zh-CN" altLang="en-US" dirty="0"/>
              <a:t>年按照新的专业目录招收了现代农业经济管理专业学生，在填报分专业学生数时，需填报</a:t>
            </a:r>
            <a:r>
              <a:rPr lang="en-US" altLang="zh-CN" dirty="0"/>
              <a:t>4</a:t>
            </a:r>
            <a:r>
              <a:rPr lang="zh-CN" altLang="en-US" dirty="0"/>
              <a:t>行</a:t>
            </a:r>
            <a:r>
              <a:rPr lang="en-US" altLang="zh-CN" dirty="0"/>
              <a:t>4410119</a:t>
            </a:r>
            <a:r>
              <a:rPr lang="zh-CN" altLang="en-US" dirty="0"/>
              <a:t>现代农业经济管理，分别是新专业现代农业经济管理填写招生数；现代农业经济管理，自主专业名称农业经济管理填写在校生、毕业生和预计毕业生；现代农业经济管理，自主专业名称畜牧业经济管理填写在校生、毕业生和预计毕业生；现代农业经济管理，自主专业名称渔业经济管理填写在校生、毕业生和预计毕业生。</a:t>
            </a:r>
            <a:endParaRPr lang="zh-CN" altLang="en-US" dirty="0"/>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根据教育统计实际，</a:t>
            </a:r>
            <a:r>
              <a:rPr lang="en-US" altLang="zh-CN" dirty="0"/>
              <a:t>9</a:t>
            </a:r>
            <a:r>
              <a:rPr lang="zh-CN" altLang="en-US" dirty="0"/>
              <a:t>月</a:t>
            </a:r>
            <a:r>
              <a:rPr lang="en-US" altLang="zh-CN" dirty="0"/>
              <a:t>1</a:t>
            </a:r>
            <a:r>
              <a:rPr lang="zh-CN" altLang="en-US" dirty="0"/>
              <a:t>日是统计意义上的统计时点，我们落脚点还是学年初，完成各项招生、报道、学籍注册相关工作。</a:t>
            </a:r>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根据工作安排，</a:t>
            </a:r>
            <a:r>
              <a:rPr lang="en-US" altLang="zh-CN" dirty="0"/>
              <a:t>9</a:t>
            </a:r>
            <a:r>
              <a:rPr lang="zh-CN" altLang="en-US" dirty="0"/>
              <a:t>月</a:t>
            </a:r>
            <a:r>
              <a:rPr lang="en-US" altLang="zh-CN" dirty="0"/>
              <a:t>20</a:t>
            </a:r>
            <a:r>
              <a:rPr lang="zh-CN" altLang="en-US" dirty="0"/>
              <a:t>日开放教育统计管理信息系统，建议工作时间基教和中职为</a:t>
            </a:r>
            <a:r>
              <a:rPr lang="en-US" altLang="zh-CN" dirty="0"/>
              <a:t>9</a:t>
            </a:r>
            <a:r>
              <a:rPr lang="zh-CN" altLang="en-US" dirty="0"/>
              <a:t>月</a:t>
            </a:r>
            <a:r>
              <a:rPr lang="en-US" altLang="zh-CN" dirty="0"/>
              <a:t>20</a:t>
            </a:r>
            <a:r>
              <a:rPr lang="zh-CN" altLang="en-US" dirty="0"/>
              <a:t>日</a:t>
            </a:r>
            <a:r>
              <a:rPr lang="en-US" altLang="zh-CN" dirty="0"/>
              <a:t>-10</a:t>
            </a:r>
            <a:r>
              <a:rPr lang="zh-CN" altLang="en-US" dirty="0"/>
              <a:t>月</a:t>
            </a:r>
            <a:r>
              <a:rPr lang="en-US" altLang="zh-CN" dirty="0"/>
              <a:t>15</a:t>
            </a:r>
            <a:r>
              <a:rPr lang="zh-CN" altLang="en-US" dirty="0"/>
              <a:t>日；高等教育</a:t>
            </a:r>
            <a:r>
              <a:rPr lang="en-US" altLang="zh-CN" dirty="0"/>
              <a:t>9</a:t>
            </a:r>
            <a:r>
              <a:rPr lang="zh-CN" altLang="en-US" dirty="0"/>
              <a:t>月</a:t>
            </a:r>
            <a:r>
              <a:rPr lang="en-US" altLang="zh-CN" dirty="0"/>
              <a:t>20</a:t>
            </a:r>
            <a:r>
              <a:rPr lang="zh-CN" altLang="en-US" dirty="0"/>
              <a:t>日</a:t>
            </a:r>
            <a:r>
              <a:rPr lang="en-US" altLang="zh-CN" dirty="0"/>
              <a:t>-10</a:t>
            </a:r>
            <a:r>
              <a:rPr lang="zh-CN" altLang="en-US" dirty="0"/>
              <a:t>月</a:t>
            </a:r>
            <a:r>
              <a:rPr lang="en-US" altLang="zh-CN" dirty="0"/>
              <a:t>31</a:t>
            </a:r>
            <a:r>
              <a:rPr lang="zh-CN" altLang="en-US" dirty="0"/>
              <a:t>日。高等教育需要强调，如果因为高职扩招等工作，</a:t>
            </a:r>
            <a:r>
              <a:rPr lang="en-US" altLang="zh-CN" dirty="0"/>
              <a:t>10</a:t>
            </a:r>
            <a:r>
              <a:rPr lang="zh-CN" altLang="en-US" dirty="0"/>
              <a:t>月</a:t>
            </a:r>
            <a:r>
              <a:rPr lang="en-US" altLang="zh-CN" dirty="0"/>
              <a:t>31</a:t>
            </a:r>
            <a:r>
              <a:rPr lang="zh-CN" altLang="en-US" dirty="0"/>
              <a:t>日之后，由省里把关，对数据进行修订。按照数据修订流程，由省里统一将数据打回学校。</a:t>
            </a:r>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各级教育行政部门建议工作时间。</a:t>
            </a:r>
            <a:endParaRPr lang="zh-CN" altLang="en-US" dirty="0"/>
          </a:p>
          <a:p>
            <a:r>
              <a:rPr lang="zh-CN" altLang="en-US" dirty="0"/>
              <a:t>基础教育和中职县级：</a:t>
            </a:r>
            <a:r>
              <a:rPr lang="en-US" altLang="zh-CN" dirty="0"/>
              <a:t>10</a:t>
            </a:r>
            <a:r>
              <a:rPr lang="zh-CN" altLang="en-US" dirty="0"/>
              <a:t>月</a:t>
            </a:r>
            <a:r>
              <a:rPr lang="en-US" altLang="zh-CN" dirty="0"/>
              <a:t>16</a:t>
            </a:r>
            <a:r>
              <a:rPr lang="zh-CN" altLang="en-US" dirty="0"/>
              <a:t>日</a:t>
            </a:r>
            <a:r>
              <a:rPr lang="en-US" altLang="zh-CN" dirty="0"/>
              <a:t>-11</a:t>
            </a:r>
            <a:r>
              <a:rPr lang="zh-CN" altLang="en-US" dirty="0"/>
              <a:t>月</a:t>
            </a:r>
            <a:r>
              <a:rPr lang="en-US" altLang="zh-CN" dirty="0"/>
              <a:t>1</a:t>
            </a:r>
            <a:r>
              <a:rPr lang="zh-CN" altLang="en-US" dirty="0"/>
              <a:t>日（两周）</a:t>
            </a:r>
            <a:endParaRPr lang="zh-CN" altLang="en-US" dirty="0"/>
          </a:p>
          <a:p>
            <a:r>
              <a:rPr lang="zh-CN" altLang="en-US" dirty="0"/>
              <a:t>地级：</a:t>
            </a:r>
            <a:r>
              <a:rPr lang="en-US" altLang="zh-CN" dirty="0"/>
              <a:t>11</a:t>
            </a:r>
            <a:r>
              <a:rPr lang="zh-CN" altLang="en-US" dirty="0"/>
              <a:t>月</a:t>
            </a:r>
            <a:r>
              <a:rPr lang="en-US" altLang="zh-CN" dirty="0"/>
              <a:t>2</a:t>
            </a:r>
            <a:r>
              <a:rPr lang="zh-CN" altLang="en-US" dirty="0"/>
              <a:t>日</a:t>
            </a:r>
            <a:r>
              <a:rPr lang="en-US" altLang="zh-CN" dirty="0"/>
              <a:t>-11</a:t>
            </a:r>
            <a:r>
              <a:rPr lang="zh-CN" altLang="en-US" dirty="0"/>
              <a:t>月</a:t>
            </a:r>
            <a:r>
              <a:rPr lang="en-US" altLang="zh-CN" dirty="0"/>
              <a:t>8</a:t>
            </a:r>
            <a:r>
              <a:rPr lang="zh-CN" altLang="en-US" dirty="0"/>
              <a:t>日（一周）</a:t>
            </a:r>
            <a:endParaRPr lang="zh-CN" altLang="en-US" dirty="0"/>
          </a:p>
          <a:p>
            <a:r>
              <a:rPr lang="zh-CN" altLang="en-US" dirty="0"/>
              <a:t>省级：</a:t>
            </a:r>
            <a:r>
              <a:rPr lang="en-US" altLang="zh-CN" dirty="0"/>
              <a:t>11</a:t>
            </a:r>
            <a:r>
              <a:rPr lang="zh-CN" altLang="en-US" dirty="0"/>
              <a:t>月</a:t>
            </a:r>
            <a:r>
              <a:rPr lang="en-US" altLang="zh-CN" dirty="0"/>
              <a:t>9</a:t>
            </a:r>
            <a:r>
              <a:rPr lang="zh-CN" altLang="en-US" dirty="0"/>
              <a:t>日</a:t>
            </a:r>
            <a:r>
              <a:rPr lang="en-US" altLang="zh-CN" dirty="0"/>
              <a:t>-11</a:t>
            </a:r>
            <a:r>
              <a:rPr lang="zh-CN" altLang="en-US" dirty="0"/>
              <a:t>月</a:t>
            </a:r>
            <a:r>
              <a:rPr lang="en-US" altLang="zh-CN" dirty="0"/>
              <a:t>15</a:t>
            </a:r>
            <a:r>
              <a:rPr lang="zh-CN" altLang="en-US" dirty="0"/>
              <a:t>日（一周）</a:t>
            </a:r>
            <a:endParaRPr lang="zh-CN" altLang="en-US" dirty="0"/>
          </a:p>
          <a:p>
            <a:r>
              <a:rPr lang="zh-CN" altLang="en-US" dirty="0"/>
              <a:t>高等教育：</a:t>
            </a:r>
            <a:r>
              <a:rPr lang="en-US" altLang="zh-CN" dirty="0"/>
              <a:t>11</a:t>
            </a:r>
            <a:r>
              <a:rPr lang="zh-CN" altLang="en-US" dirty="0"/>
              <a:t>月</a:t>
            </a:r>
            <a:r>
              <a:rPr lang="en-US" altLang="zh-CN" dirty="0"/>
              <a:t>1</a:t>
            </a:r>
            <a:r>
              <a:rPr lang="zh-CN" altLang="en-US" dirty="0"/>
              <a:t>日</a:t>
            </a:r>
            <a:r>
              <a:rPr lang="en-US" altLang="zh-CN" dirty="0"/>
              <a:t>-11</a:t>
            </a:r>
            <a:r>
              <a:rPr lang="zh-CN" altLang="en-US" dirty="0"/>
              <a:t>月</a:t>
            </a:r>
            <a:r>
              <a:rPr lang="en-US" altLang="zh-CN" dirty="0"/>
              <a:t>15</a:t>
            </a:r>
            <a:r>
              <a:rPr lang="zh-CN" altLang="en-US" dirty="0"/>
              <a:t>日</a:t>
            </a:r>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7" Type="http://schemas.openxmlformats.org/officeDocument/2006/relationships/image" Target="../media/image6.svg"/><Relationship Id="rId6" Type="http://schemas.openxmlformats.org/officeDocument/2006/relationships/image" Target="../media/image5.png"/><Relationship Id="rId5" Type="http://schemas.openxmlformats.org/officeDocument/2006/relationships/image" Target="../media/image4.svg"/><Relationship Id="rId4" Type="http://schemas.openxmlformats.org/officeDocument/2006/relationships/image" Target="../media/image3.png"/><Relationship Id="rId3" Type="http://schemas.microsoft.com/office/2007/relationships/hdphoto" Target="../media/image2.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microsoft.com/office/2007/relationships/hdphoto" Target="../media/image2.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image2.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microsoft.com/office/2007/relationships/hdphoto" Target="../media/image2.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microsoft.com/office/2007/relationships/hdphoto" Target="../media/image2.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microsoft.com/office/2007/relationships/hdphoto" Target="../media/image2.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microsoft.com/office/2007/relationships/hdphoto" Target="../media/image2.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4" Type="http://schemas.openxmlformats.org/officeDocument/2006/relationships/image" Target="../media/image7.png"/><Relationship Id="rId3" Type="http://schemas.microsoft.com/office/2007/relationships/hdphoto" Target="../media/image2.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hipptx.com原创课件">
    <p:spTree>
      <p:nvGrpSpPr>
        <p:cNvPr id="1" name=""/>
        <p:cNvGrpSpPr/>
        <p:nvPr/>
      </p:nvGrpSpPr>
      <p:grpSpPr>
        <a:xfrm>
          <a:off x="0" y="0"/>
          <a:ext cx="0" cy="0"/>
          <a:chOff x="0" y="0"/>
          <a:chExt cx="0" cy="0"/>
        </a:xfrm>
      </p:grpSpPr>
      <p:pic>
        <p:nvPicPr>
          <p:cNvPr id="10" name="图片 9"/>
          <p:cNvPicPr>
            <a:picLocks noChangeAspect="1"/>
          </p:cNvPicPr>
          <p:nvPr userDrawn="1"/>
        </p:nvPicPr>
        <p:blipFill>
          <a:blip r:embed="rId2">
            <a:extLst>
              <a:ext uri="{BEBA8EAE-BF5A-486C-A8C5-ECC9F3942E4B}">
                <a14:imgProps xmlns:a14="http://schemas.microsoft.com/office/drawing/2010/main">
                  <a14:imgLayer r:embed="rId3">
                    <a14:imgEffect>
                      <a14:artisticPastelsSmooth/>
                    </a14:imgEffect>
                  </a14:imgLayer>
                </a14:imgProps>
              </a:ext>
              <a:ext uri="{28A0092B-C50C-407E-A947-70E740481C1C}">
                <a14:useLocalDpi xmlns:a14="http://schemas.microsoft.com/office/drawing/2010/main" val="0"/>
              </a:ext>
            </a:extLst>
          </a:blip>
          <a:stretch>
            <a:fillRect/>
          </a:stretch>
        </p:blipFill>
        <p:spPr>
          <a:xfrm>
            <a:off x="0" y="0"/>
            <a:ext cx="12192000" cy="6851904"/>
          </a:xfrm>
          <a:prstGeom prst="rect">
            <a:avLst/>
          </a:prstGeom>
        </p:spPr>
      </p:pic>
      <p:grpSp>
        <p:nvGrpSpPr>
          <p:cNvPr id="3" name="组合 2"/>
          <p:cNvGrpSpPr/>
          <p:nvPr userDrawn="1"/>
        </p:nvGrpSpPr>
        <p:grpSpPr>
          <a:xfrm>
            <a:off x="0" y="5624713"/>
            <a:ext cx="12192000" cy="1237126"/>
            <a:chOff x="0" y="4996865"/>
            <a:chExt cx="12192000" cy="1864974"/>
          </a:xfrm>
        </p:grpSpPr>
        <p:sp>
          <p:nvSpPr>
            <p:cNvPr id="4" name="图形 5"/>
            <p:cNvSpPr/>
            <p:nvPr/>
          </p:nvSpPr>
          <p:spPr>
            <a:xfrm>
              <a:off x="0" y="4996865"/>
              <a:ext cx="12192000" cy="1627640"/>
            </a:xfrm>
            <a:custGeom>
              <a:avLst/>
              <a:gdLst>
                <a:gd name="connsiteX0" fmla="*/ 0 w 12192000"/>
                <a:gd name="connsiteY0" fmla="*/ 373045 h 1627640"/>
                <a:gd name="connsiteX1" fmla="*/ 338667 w 12192000"/>
                <a:gd name="connsiteY1" fmla="*/ 338413 h 1627640"/>
                <a:gd name="connsiteX2" fmla="*/ 2032000 w 12192000"/>
                <a:gd name="connsiteY2" fmla="*/ 407677 h 1627640"/>
                <a:gd name="connsiteX3" fmla="*/ 4064000 w 12192000"/>
                <a:gd name="connsiteY3" fmla="*/ 965711 h 1627640"/>
                <a:gd name="connsiteX4" fmla="*/ 6096000 w 12192000"/>
                <a:gd name="connsiteY4" fmla="*/ 198578 h 1627640"/>
                <a:gd name="connsiteX5" fmla="*/ 8128000 w 12192000"/>
                <a:gd name="connsiteY5" fmla="*/ 94028 h 1627640"/>
                <a:gd name="connsiteX6" fmla="*/ 10160000 w 12192000"/>
                <a:gd name="connsiteY6" fmla="*/ 582144 h 1627640"/>
                <a:gd name="connsiteX7" fmla="*/ 11853333 w 12192000"/>
                <a:gd name="connsiteY7" fmla="*/ 442962 h 1627640"/>
                <a:gd name="connsiteX8" fmla="*/ 12192000 w 12192000"/>
                <a:gd name="connsiteY8" fmla="*/ 373045 h 1627640"/>
                <a:gd name="connsiteX9" fmla="*/ 12192000 w 12192000"/>
                <a:gd name="connsiteY9" fmla="*/ 1627641 h 1627640"/>
                <a:gd name="connsiteX10" fmla="*/ 11853333 w 12192000"/>
                <a:gd name="connsiteY10" fmla="*/ 1627641 h 1627640"/>
                <a:gd name="connsiteX11" fmla="*/ 10160000 w 12192000"/>
                <a:gd name="connsiteY11" fmla="*/ 1627641 h 1627640"/>
                <a:gd name="connsiteX12" fmla="*/ 8128000 w 12192000"/>
                <a:gd name="connsiteY12" fmla="*/ 1627641 h 1627640"/>
                <a:gd name="connsiteX13" fmla="*/ 6096000 w 12192000"/>
                <a:gd name="connsiteY13" fmla="*/ 1627641 h 1627640"/>
                <a:gd name="connsiteX14" fmla="*/ 4064000 w 12192000"/>
                <a:gd name="connsiteY14" fmla="*/ 1627641 h 1627640"/>
                <a:gd name="connsiteX15" fmla="*/ 2032000 w 12192000"/>
                <a:gd name="connsiteY15" fmla="*/ 1627641 h 1627640"/>
                <a:gd name="connsiteX16" fmla="*/ 338667 w 12192000"/>
                <a:gd name="connsiteY16" fmla="*/ 1627641 h 1627640"/>
                <a:gd name="connsiteX17" fmla="*/ 0 w 12192000"/>
                <a:gd name="connsiteY17" fmla="*/ 1627641 h 1627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192000" h="1627640">
                  <a:moveTo>
                    <a:pt x="0" y="373045"/>
                  </a:moveTo>
                  <a:lnTo>
                    <a:pt x="338667" y="338413"/>
                  </a:lnTo>
                  <a:cubicBezTo>
                    <a:pt x="677333" y="301167"/>
                    <a:pt x="1354667" y="235823"/>
                    <a:pt x="2032000" y="407677"/>
                  </a:cubicBezTo>
                  <a:cubicBezTo>
                    <a:pt x="2709333" y="582144"/>
                    <a:pt x="3386667" y="1000343"/>
                    <a:pt x="4064000" y="965711"/>
                  </a:cubicBezTo>
                  <a:cubicBezTo>
                    <a:pt x="4741334" y="928465"/>
                    <a:pt x="5418667" y="444923"/>
                    <a:pt x="6096000" y="198578"/>
                  </a:cubicBezTo>
                  <a:cubicBezTo>
                    <a:pt x="6773334" y="-45154"/>
                    <a:pt x="7450667" y="-45154"/>
                    <a:pt x="8128000" y="94028"/>
                  </a:cubicBezTo>
                  <a:cubicBezTo>
                    <a:pt x="8805333" y="235823"/>
                    <a:pt x="9482667" y="510266"/>
                    <a:pt x="10160000" y="582144"/>
                  </a:cubicBezTo>
                  <a:cubicBezTo>
                    <a:pt x="10837333" y="654022"/>
                    <a:pt x="11514667" y="510266"/>
                    <a:pt x="11853333" y="442962"/>
                  </a:cubicBezTo>
                  <a:lnTo>
                    <a:pt x="12192000" y="373045"/>
                  </a:lnTo>
                  <a:lnTo>
                    <a:pt x="12192000" y="1627641"/>
                  </a:lnTo>
                  <a:lnTo>
                    <a:pt x="11853333" y="1627641"/>
                  </a:lnTo>
                  <a:cubicBezTo>
                    <a:pt x="11514667" y="1627641"/>
                    <a:pt x="10837333" y="1627641"/>
                    <a:pt x="10160000" y="1627641"/>
                  </a:cubicBezTo>
                  <a:cubicBezTo>
                    <a:pt x="9482667" y="1627641"/>
                    <a:pt x="8805333" y="1627641"/>
                    <a:pt x="8128000" y="1627641"/>
                  </a:cubicBezTo>
                  <a:cubicBezTo>
                    <a:pt x="7450667" y="1627641"/>
                    <a:pt x="6773334" y="1627641"/>
                    <a:pt x="6096000" y="1627641"/>
                  </a:cubicBezTo>
                  <a:cubicBezTo>
                    <a:pt x="5418667" y="1627641"/>
                    <a:pt x="4741334" y="1627641"/>
                    <a:pt x="4064000" y="1627641"/>
                  </a:cubicBezTo>
                  <a:cubicBezTo>
                    <a:pt x="3386667" y="1627641"/>
                    <a:pt x="2709333" y="1627641"/>
                    <a:pt x="2032000" y="1627641"/>
                  </a:cubicBezTo>
                  <a:cubicBezTo>
                    <a:pt x="1354667" y="1627641"/>
                    <a:pt x="677333" y="1627641"/>
                    <a:pt x="338667" y="1627641"/>
                  </a:cubicBezTo>
                  <a:lnTo>
                    <a:pt x="0" y="1627641"/>
                  </a:lnTo>
                  <a:close/>
                </a:path>
              </a:pathLst>
            </a:custGeom>
            <a:solidFill>
              <a:schemeClr val="bg1">
                <a:lumMod val="85000"/>
              </a:schemeClr>
            </a:solidFill>
            <a:ln w="22193" cap="flat">
              <a:noFill/>
              <a:prstDash val="solid"/>
              <a:miter/>
            </a:ln>
          </p:spPr>
          <p:txBody>
            <a:bodyPr wrap="square" rtlCol="0" anchor="ctr">
              <a:noAutofit/>
            </a:bodyPr>
            <a:lstStyle/>
            <a:p>
              <a:pPr defTabSz="457200"/>
              <a:endParaRPr lang="zh-CN" altLang="en-US" sz="1800" kern="0">
                <a:solidFill>
                  <a:prstClr val="black"/>
                </a:solidFill>
                <a:latin typeface="Roboto"/>
              </a:endParaRPr>
            </a:p>
          </p:txBody>
        </p:sp>
        <p:sp>
          <p:nvSpPr>
            <p:cNvPr id="5" name="图形 5"/>
            <p:cNvSpPr/>
            <p:nvPr/>
          </p:nvSpPr>
          <p:spPr>
            <a:xfrm>
              <a:off x="0" y="5234199"/>
              <a:ext cx="12192000" cy="1627640"/>
            </a:xfrm>
            <a:custGeom>
              <a:avLst/>
              <a:gdLst>
                <a:gd name="connsiteX0" fmla="*/ 0 w 12192000"/>
                <a:gd name="connsiteY0" fmla="*/ 373045 h 1627640"/>
                <a:gd name="connsiteX1" fmla="*/ 338667 w 12192000"/>
                <a:gd name="connsiteY1" fmla="*/ 338413 h 1627640"/>
                <a:gd name="connsiteX2" fmla="*/ 2032000 w 12192000"/>
                <a:gd name="connsiteY2" fmla="*/ 407677 h 1627640"/>
                <a:gd name="connsiteX3" fmla="*/ 4064000 w 12192000"/>
                <a:gd name="connsiteY3" fmla="*/ 965711 h 1627640"/>
                <a:gd name="connsiteX4" fmla="*/ 6096000 w 12192000"/>
                <a:gd name="connsiteY4" fmla="*/ 198578 h 1627640"/>
                <a:gd name="connsiteX5" fmla="*/ 8128000 w 12192000"/>
                <a:gd name="connsiteY5" fmla="*/ 94028 h 1627640"/>
                <a:gd name="connsiteX6" fmla="*/ 10160000 w 12192000"/>
                <a:gd name="connsiteY6" fmla="*/ 582144 h 1627640"/>
                <a:gd name="connsiteX7" fmla="*/ 11853333 w 12192000"/>
                <a:gd name="connsiteY7" fmla="*/ 442962 h 1627640"/>
                <a:gd name="connsiteX8" fmla="*/ 12192000 w 12192000"/>
                <a:gd name="connsiteY8" fmla="*/ 373045 h 1627640"/>
                <a:gd name="connsiteX9" fmla="*/ 12192000 w 12192000"/>
                <a:gd name="connsiteY9" fmla="*/ 1627641 h 1627640"/>
                <a:gd name="connsiteX10" fmla="*/ 11853333 w 12192000"/>
                <a:gd name="connsiteY10" fmla="*/ 1627641 h 1627640"/>
                <a:gd name="connsiteX11" fmla="*/ 10160000 w 12192000"/>
                <a:gd name="connsiteY11" fmla="*/ 1627641 h 1627640"/>
                <a:gd name="connsiteX12" fmla="*/ 8128000 w 12192000"/>
                <a:gd name="connsiteY12" fmla="*/ 1627641 h 1627640"/>
                <a:gd name="connsiteX13" fmla="*/ 6096000 w 12192000"/>
                <a:gd name="connsiteY13" fmla="*/ 1627641 h 1627640"/>
                <a:gd name="connsiteX14" fmla="*/ 4064000 w 12192000"/>
                <a:gd name="connsiteY14" fmla="*/ 1627641 h 1627640"/>
                <a:gd name="connsiteX15" fmla="*/ 2032000 w 12192000"/>
                <a:gd name="connsiteY15" fmla="*/ 1627641 h 1627640"/>
                <a:gd name="connsiteX16" fmla="*/ 338667 w 12192000"/>
                <a:gd name="connsiteY16" fmla="*/ 1627641 h 1627640"/>
                <a:gd name="connsiteX17" fmla="*/ 0 w 12192000"/>
                <a:gd name="connsiteY17" fmla="*/ 1627641 h 1627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192000" h="1627640">
                  <a:moveTo>
                    <a:pt x="0" y="373045"/>
                  </a:moveTo>
                  <a:lnTo>
                    <a:pt x="338667" y="338413"/>
                  </a:lnTo>
                  <a:cubicBezTo>
                    <a:pt x="677333" y="301167"/>
                    <a:pt x="1354667" y="235823"/>
                    <a:pt x="2032000" y="407677"/>
                  </a:cubicBezTo>
                  <a:cubicBezTo>
                    <a:pt x="2709333" y="582144"/>
                    <a:pt x="3386667" y="1000343"/>
                    <a:pt x="4064000" y="965711"/>
                  </a:cubicBezTo>
                  <a:cubicBezTo>
                    <a:pt x="4741334" y="928465"/>
                    <a:pt x="5418667" y="444923"/>
                    <a:pt x="6096000" y="198578"/>
                  </a:cubicBezTo>
                  <a:cubicBezTo>
                    <a:pt x="6773334" y="-45154"/>
                    <a:pt x="7450667" y="-45154"/>
                    <a:pt x="8128000" y="94028"/>
                  </a:cubicBezTo>
                  <a:cubicBezTo>
                    <a:pt x="8805333" y="235823"/>
                    <a:pt x="9482667" y="510266"/>
                    <a:pt x="10160000" y="582144"/>
                  </a:cubicBezTo>
                  <a:cubicBezTo>
                    <a:pt x="10837333" y="654022"/>
                    <a:pt x="11514667" y="510266"/>
                    <a:pt x="11853333" y="442962"/>
                  </a:cubicBezTo>
                  <a:lnTo>
                    <a:pt x="12192000" y="373045"/>
                  </a:lnTo>
                  <a:lnTo>
                    <a:pt x="12192000" y="1627641"/>
                  </a:lnTo>
                  <a:lnTo>
                    <a:pt x="11853333" y="1627641"/>
                  </a:lnTo>
                  <a:cubicBezTo>
                    <a:pt x="11514667" y="1627641"/>
                    <a:pt x="10837333" y="1627641"/>
                    <a:pt x="10160000" y="1627641"/>
                  </a:cubicBezTo>
                  <a:cubicBezTo>
                    <a:pt x="9482667" y="1627641"/>
                    <a:pt x="8805333" y="1627641"/>
                    <a:pt x="8128000" y="1627641"/>
                  </a:cubicBezTo>
                  <a:cubicBezTo>
                    <a:pt x="7450667" y="1627641"/>
                    <a:pt x="6773334" y="1627641"/>
                    <a:pt x="6096000" y="1627641"/>
                  </a:cubicBezTo>
                  <a:cubicBezTo>
                    <a:pt x="5418667" y="1627641"/>
                    <a:pt x="4741334" y="1627641"/>
                    <a:pt x="4064000" y="1627641"/>
                  </a:cubicBezTo>
                  <a:cubicBezTo>
                    <a:pt x="3386667" y="1627641"/>
                    <a:pt x="2709333" y="1627641"/>
                    <a:pt x="2032000" y="1627641"/>
                  </a:cubicBezTo>
                  <a:cubicBezTo>
                    <a:pt x="1354667" y="1627641"/>
                    <a:pt x="677333" y="1627641"/>
                    <a:pt x="338667" y="1627641"/>
                  </a:cubicBezTo>
                  <a:lnTo>
                    <a:pt x="0" y="1627641"/>
                  </a:lnTo>
                  <a:close/>
                </a:path>
              </a:pathLst>
            </a:custGeom>
            <a:gradFill>
              <a:gsLst>
                <a:gs pos="50000">
                  <a:schemeClr val="accent3">
                    <a:lumMod val="75000"/>
                  </a:schemeClr>
                </a:gs>
                <a:gs pos="100000">
                  <a:schemeClr val="accent3">
                    <a:lumMod val="50000"/>
                  </a:schemeClr>
                </a:gs>
              </a:gsLst>
              <a:lin ang="5400000" scaled="1"/>
            </a:gradFill>
            <a:ln w="22193" cap="flat">
              <a:noFill/>
              <a:prstDash val="solid"/>
              <a:miter/>
            </a:ln>
          </p:spPr>
          <p:txBody>
            <a:bodyPr wrap="square" rtlCol="0" anchor="ctr">
              <a:noAutofit/>
            </a:bodyPr>
            <a:lstStyle/>
            <a:p>
              <a:pPr defTabSz="457200"/>
              <a:endParaRPr lang="zh-CN" altLang="en-US" sz="1800" kern="0">
                <a:solidFill>
                  <a:prstClr val="black"/>
                </a:solidFill>
                <a:latin typeface="Roboto"/>
              </a:endParaRPr>
            </a:p>
          </p:txBody>
        </p:sp>
      </p:grpSp>
      <p:grpSp>
        <p:nvGrpSpPr>
          <p:cNvPr id="6" name="组合 5"/>
          <p:cNvGrpSpPr/>
          <p:nvPr userDrawn="1"/>
        </p:nvGrpSpPr>
        <p:grpSpPr>
          <a:xfrm>
            <a:off x="7518399" y="3685539"/>
            <a:ext cx="4375106" cy="2773069"/>
            <a:chOff x="6769553" y="2958737"/>
            <a:chExt cx="5124450" cy="3248025"/>
          </a:xfrm>
        </p:grpSpPr>
        <p:pic>
          <p:nvPicPr>
            <p:cNvPr id="7" name="图形 6"/>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769553" y="2958737"/>
              <a:ext cx="5124450" cy="3248025"/>
            </a:xfrm>
            <a:prstGeom prst="rect">
              <a:avLst/>
            </a:prstGeom>
          </p:spPr>
        </p:pic>
        <p:pic>
          <p:nvPicPr>
            <p:cNvPr id="8" name="图形 7"/>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874453" y="4296210"/>
              <a:ext cx="914400" cy="1514475"/>
            </a:xfrm>
            <a:prstGeom prst="rect">
              <a:avLst/>
            </a:prstGeom>
          </p:spPr>
        </p:pic>
      </p:grpSp>
      <p:sp>
        <p:nvSpPr>
          <p:cNvPr id="9" name="矩形 8"/>
          <p:cNvSpPr/>
          <p:nvPr userDrawn="1"/>
        </p:nvSpPr>
        <p:spPr>
          <a:xfrm>
            <a:off x="9124950" y="4159461"/>
            <a:ext cx="1200150" cy="510538"/>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tx1"/>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Click to edit Master title style</a:t>
            </a:r>
            <a:endParaRPr lang="zh-CN" altLang="en-US" dirty="0"/>
          </a:p>
        </p:txBody>
      </p:sp>
      <p:sp>
        <p:nvSpPr>
          <p:cNvPr id="6" name="日期占位符 5"/>
          <p:cNvSpPr>
            <a:spLocks noGrp="1"/>
          </p:cNvSpPr>
          <p:nvPr>
            <p:ph type="dt" sz="half" idx="10"/>
          </p:nvPr>
        </p:nvSpPr>
        <p:spPr>
          <a:xfrm>
            <a:off x="5401732" y="6235704"/>
            <a:ext cx="1388536" cy="206381"/>
          </a:xfrm>
          <a:prstGeom prst="rect">
            <a:avLst/>
          </a:prstGeom>
        </p:spPr>
        <p:txBody>
          <a:bodyPr/>
          <a:lstStyle/>
          <a:p>
            <a:endParaRPr lang="zh-CN" altLang="en-US"/>
          </a:p>
        </p:txBody>
      </p:sp>
      <p:sp>
        <p:nvSpPr>
          <p:cNvPr id="7" name="页脚占位符 6"/>
          <p:cNvSpPr>
            <a:spLocks noGrp="1"/>
          </p:cNvSpPr>
          <p:nvPr>
            <p:ph type="ftr" sz="quarter" idx="11"/>
          </p:nvPr>
        </p:nvSpPr>
        <p:spPr>
          <a:xfrm>
            <a:off x="660402" y="6235704"/>
            <a:ext cx="4140201" cy="206381"/>
          </a:xfrm>
          <a:prstGeom prst="rect">
            <a:avLst/>
          </a:prstGeom>
        </p:spPr>
        <p:txBody>
          <a:bodyPr/>
          <a:lstStyle/>
          <a:p>
            <a:endParaRPr lang="zh-CN" altLang="en-US" dirty="0"/>
          </a:p>
        </p:txBody>
      </p:sp>
      <p:sp>
        <p:nvSpPr>
          <p:cNvPr id="8" name="灯片编号占位符 7"/>
          <p:cNvSpPr>
            <a:spLocks noGrp="1"/>
          </p:cNvSpPr>
          <p:nvPr>
            <p:ph type="sldNum" sz="quarter" idx="12"/>
          </p:nvPr>
        </p:nvSpPr>
        <p:spPr>
          <a:xfrm>
            <a:off x="8971305" y="6235704"/>
            <a:ext cx="2547595" cy="206381"/>
          </a:xfrm>
          <a:prstGeom prst="rect">
            <a:avLst/>
          </a:prstGeom>
        </p:spPr>
        <p:txBody>
          <a:bodyPr/>
          <a:lstStyle/>
          <a:p>
            <a:fld id="{5DD3DB80-B894-403A-B48E-6FDC1A72010E}"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hipptx.com原创课件">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a:extLst>
              <a:ext uri="{BEBA8EAE-BF5A-486C-A8C5-ECC9F3942E4B}">
                <a14:imgProps xmlns:a14="http://schemas.microsoft.com/office/drawing/2010/main">
                  <a14:imgLayer r:embed="rId3">
                    <a14:imgEffect>
                      <a14:artisticPastelsSmooth/>
                    </a14:imgEffect>
                  </a14:imgLayer>
                </a14:imgProps>
              </a:ext>
              <a:ext uri="{28A0092B-C50C-407E-A947-70E740481C1C}">
                <a14:useLocalDpi xmlns:a14="http://schemas.microsoft.com/office/drawing/2010/main" val="0"/>
              </a:ext>
            </a:extLst>
          </a:blip>
          <a:stretch>
            <a:fillRect/>
          </a:stretch>
        </p:blipFill>
        <p:spPr>
          <a:xfrm>
            <a:off x="0" y="0"/>
            <a:ext cx="12192000" cy="6851904"/>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hipptx.com原创课件">
    <p:spTree>
      <p:nvGrpSpPr>
        <p:cNvPr id="1" name=""/>
        <p:cNvGrpSpPr/>
        <p:nvPr/>
      </p:nvGrpSpPr>
      <p:grpSpPr>
        <a:xfrm>
          <a:off x="0" y="0"/>
          <a:ext cx="0" cy="0"/>
          <a:chOff x="0" y="0"/>
          <a:chExt cx="0" cy="0"/>
        </a:xfrm>
      </p:grpSpPr>
      <p:pic>
        <p:nvPicPr>
          <p:cNvPr id="9" name="图片 8"/>
          <p:cNvPicPr>
            <a:picLocks noChangeAspect="1"/>
          </p:cNvPicPr>
          <p:nvPr userDrawn="1"/>
        </p:nvPicPr>
        <p:blipFill>
          <a:blip r:embed="rId2">
            <a:extLst>
              <a:ext uri="{BEBA8EAE-BF5A-486C-A8C5-ECC9F3942E4B}">
                <a14:imgProps xmlns:a14="http://schemas.microsoft.com/office/drawing/2010/main">
                  <a14:imgLayer r:embed="rId3">
                    <a14:imgEffect>
                      <a14:artisticPastelsSmooth/>
                    </a14:imgEffect>
                  </a14:imgLayer>
                </a14:imgProps>
              </a:ext>
              <a:ext uri="{28A0092B-C50C-407E-A947-70E740481C1C}">
                <a14:useLocalDpi xmlns:a14="http://schemas.microsoft.com/office/drawing/2010/main" val="0"/>
              </a:ext>
            </a:extLst>
          </a:blip>
          <a:stretch>
            <a:fillRect/>
          </a:stretch>
        </p:blipFill>
        <p:spPr>
          <a:xfrm>
            <a:off x="0" y="0"/>
            <a:ext cx="12192000" cy="6851904"/>
          </a:xfrm>
          <a:prstGeom prst="rect">
            <a:avLst/>
          </a:prstGeom>
        </p:spPr>
      </p:pic>
      <p:grpSp>
        <p:nvGrpSpPr>
          <p:cNvPr id="3" name="组合 2"/>
          <p:cNvGrpSpPr/>
          <p:nvPr userDrawn="1"/>
        </p:nvGrpSpPr>
        <p:grpSpPr>
          <a:xfrm>
            <a:off x="7395394" y="-2286684"/>
            <a:ext cx="4304016" cy="5370965"/>
            <a:chOff x="7395394" y="-2286684"/>
            <a:chExt cx="4304016" cy="5370965"/>
          </a:xfrm>
        </p:grpSpPr>
        <p:sp>
          <p:nvSpPr>
            <p:cNvPr id="4" name="任意多边形: 形状 3"/>
            <p:cNvSpPr/>
            <p:nvPr/>
          </p:nvSpPr>
          <p:spPr>
            <a:xfrm rot="13500000">
              <a:off x="6861919" y="-1753209"/>
              <a:ext cx="5370965" cy="4304016"/>
            </a:xfrm>
            <a:custGeom>
              <a:avLst/>
              <a:gdLst>
                <a:gd name="connsiteX0" fmla="*/ 5370965 w 5370965"/>
                <a:gd name="connsiteY0" fmla="*/ 30515 h 4304016"/>
                <a:gd name="connsiteX1" fmla="*/ 1097464 w 5370965"/>
                <a:gd name="connsiteY1" fmla="*/ 4304016 h 4304016"/>
                <a:gd name="connsiteX2" fmla="*/ 0 w 5370965"/>
                <a:gd name="connsiteY2" fmla="*/ 3206553 h 4304016"/>
                <a:gd name="connsiteX3" fmla="*/ 70410 w 5370965"/>
                <a:gd name="connsiteY3" fmla="*/ 3140071 h 4304016"/>
                <a:gd name="connsiteX4" fmla="*/ 1272934 w 5370965"/>
                <a:gd name="connsiteY4" fmla="*/ 1408936 h 4304016"/>
                <a:gd name="connsiteX5" fmla="*/ 3137661 w 5370965"/>
                <a:gd name="connsiteY5" fmla="*/ 182930 h 4304016"/>
                <a:gd name="connsiteX6" fmla="*/ 5205109 w 5370965"/>
                <a:gd name="connsiteY6" fmla="*/ 15248 h 4304016"/>
                <a:gd name="connsiteX7" fmla="*/ 5370965 w 5370965"/>
                <a:gd name="connsiteY7" fmla="*/ 30515 h 4304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70965" h="4304016">
                  <a:moveTo>
                    <a:pt x="5370965" y="30515"/>
                  </a:moveTo>
                  <a:lnTo>
                    <a:pt x="1097464" y="4304016"/>
                  </a:lnTo>
                  <a:lnTo>
                    <a:pt x="0" y="3206553"/>
                  </a:lnTo>
                  <a:lnTo>
                    <a:pt x="70410" y="3140071"/>
                  </a:lnTo>
                  <a:cubicBezTo>
                    <a:pt x="590098" y="2627938"/>
                    <a:pt x="743328" y="2122681"/>
                    <a:pt x="1272934" y="1408936"/>
                  </a:cubicBezTo>
                  <a:cubicBezTo>
                    <a:pt x="1802540" y="695191"/>
                    <a:pt x="2353672" y="390306"/>
                    <a:pt x="3137661" y="182930"/>
                  </a:cubicBezTo>
                  <a:cubicBezTo>
                    <a:pt x="3676651" y="40359"/>
                    <a:pt x="4527265" y="-34157"/>
                    <a:pt x="5205109" y="15248"/>
                  </a:cubicBezTo>
                  <a:lnTo>
                    <a:pt x="5370965" y="30515"/>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 name="任意多边形: 形状 4"/>
            <p:cNvSpPr/>
            <p:nvPr/>
          </p:nvSpPr>
          <p:spPr>
            <a:xfrm rot="13500000">
              <a:off x="7144413" y="-1753571"/>
              <a:ext cx="4896747" cy="4083127"/>
            </a:xfrm>
            <a:custGeom>
              <a:avLst/>
              <a:gdLst>
                <a:gd name="connsiteX0" fmla="*/ 4896747 w 4896747"/>
                <a:gd name="connsiteY0" fmla="*/ 474 h 4083127"/>
                <a:gd name="connsiteX1" fmla="*/ 814093 w 4896747"/>
                <a:gd name="connsiteY1" fmla="*/ 4083127 h 4083127"/>
                <a:gd name="connsiteX2" fmla="*/ 0 w 4896747"/>
                <a:gd name="connsiteY2" fmla="*/ 3269034 h 4083127"/>
                <a:gd name="connsiteX3" fmla="*/ 136582 w 4896747"/>
                <a:gd name="connsiteY3" fmla="*/ 3140071 h 4083127"/>
                <a:gd name="connsiteX4" fmla="*/ 1339107 w 4896747"/>
                <a:gd name="connsiteY4" fmla="*/ 1408936 h 4083127"/>
                <a:gd name="connsiteX5" fmla="*/ 3203833 w 4896747"/>
                <a:gd name="connsiteY5" fmla="*/ 182930 h 4083127"/>
                <a:gd name="connsiteX6" fmla="*/ 4887326 w 4896747"/>
                <a:gd name="connsiteY6" fmla="*/ 254 h 4083127"/>
                <a:gd name="connsiteX7" fmla="*/ 4896747 w 4896747"/>
                <a:gd name="connsiteY7" fmla="*/ 474 h 4083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96747" h="4083127">
                  <a:moveTo>
                    <a:pt x="4896747" y="474"/>
                  </a:moveTo>
                  <a:lnTo>
                    <a:pt x="814093" y="4083127"/>
                  </a:lnTo>
                  <a:lnTo>
                    <a:pt x="0" y="3269034"/>
                  </a:lnTo>
                  <a:lnTo>
                    <a:pt x="136582" y="3140071"/>
                  </a:lnTo>
                  <a:cubicBezTo>
                    <a:pt x="656271" y="2627938"/>
                    <a:pt x="809501" y="2122681"/>
                    <a:pt x="1339107" y="1408936"/>
                  </a:cubicBezTo>
                  <a:cubicBezTo>
                    <a:pt x="1868713" y="695191"/>
                    <a:pt x="2419845" y="390306"/>
                    <a:pt x="3203833" y="182930"/>
                  </a:cubicBezTo>
                  <a:cubicBezTo>
                    <a:pt x="3644827" y="66281"/>
                    <a:pt x="4294425" y="-4811"/>
                    <a:pt x="4887326" y="254"/>
                  </a:cubicBezTo>
                  <a:lnTo>
                    <a:pt x="4896747" y="474"/>
                  </a:lnTo>
                  <a:close/>
                </a:path>
              </a:pathLst>
            </a:custGeom>
            <a:gradFill>
              <a:gsLst>
                <a:gs pos="50000">
                  <a:schemeClr val="accent3">
                    <a:lumMod val="75000"/>
                  </a:schemeClr>
                </a:gs>
                <a:gs pos="100000">
                  <a:schemeClr val="accent3">
                    <a:lumMod val="50000"/>
                  </a:schemeClr>
                </a:gs>
              </a:gsLst>
              <a:lin ang="5400000" scaled="1"/>
            </a:gradFill>
            <a:ln w="22193" cap="flat">
              <a:noFill/>
              <a:prstDash val="solid"/>
              <a:miter/>
            </a:ln>
          </p:spPr>
          <p:txBody>
            <a:bodyPr rtlCol="0" anchor="ctr"/>
            <a:lstStyle/>
            <a:p>
              <a:pPr defTabSz="457200"/>
              <a:endParaRPr lang="zh-CN" altLang="en-US" sz="1800" kern="0">
                <a:solidFill>
                  <a:prstClr val="black"/>
                </a:solidFill>
                <a:latin typeface="Roboto"/>
              </a:endParaRPr>
            </a:p>
          </p:txBody>
        </p:sp>
      </p:grpSp>
      <p:grpSp>
        <p:nvGrpSpPr>
          <p:cNvPr id="6" name="组合 5"/>
          <p:cNvGrpSpPr/>
          <p:nvPr userDrawn="1"/>
        </p:nvGrpSpPr>
        <p:grpSpPr>
          <a:xfrm>
            <a:off x="0" y="4897222"/>
            <a:ext cx="4005734" cy="1960778"/>
            <a:chOff x="0" y="4897222"/>
            <a:chExt cx="4005734" cy="1960778"/>
          </a:xfrm>
        </p:grpSpPr>
        <p:sp>
          <p:nvSpPr>
            <p:cNvPr id="7" name="任意多边形: 形状 6"/>
            <p:cNvSpPr/>
            <p:nvPr/>
          </p:nvSpPr>
          <p:spPr>
            <a:xfrm>
              <a:off x="1" y="4897222"/>
              <a:ext cx="4005733" cy="1960778"/>
            </a:xfrm>
            <a:custGeom>
              <a:avLst/>
              <a:gdLst>
                <a:gd name="connsiteX0" fmla="*/ 0 w 4005733"/>
                <a:gd name="connsiteY0" fmla="*/ 0 h 1960778"/>
                <a:gd name="connsiteX1" fmla="*/ 25234 w 4005733"/>
                <a:gd name="connsiteY1" fmla="*/ 10315 h 1960778"/>
                <a:gd name="connsiteX2" fmla="*/ 2002184 w 4005733"/>
                <a:gd name="connsiteY2" fmla="*/ 386885 h 1960778"/>
                <a:gd name="connsiteX3" fmla="*/ 3696258 w 4005733"/>
                <a:gd name="connsiteY3" fmla="*/ 1466695 h 1960778"/>
                <a:gd name="connsiteX4" fmla="*/ 3935905 w 4005733"/>
                <a:gd name="connsiteY4" fmla="*/ 1834454 h 1960778"/>
                <a:gd name="connsiteX5" fmla="*/ 4005733 w 4005733"/>
                <a:gd name="connsiteY5" fmla="*/ 1960778 h 1960778"/>
                <a:gd name="connsiteX6" fmla="*/ 0 w 4005733"/>
                <a:gd name="connsiteY6" fmla="*/ 1960778 h 1960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05733" h="1960778">
                  <a:moveTo>
                    <a:pt x="0" y="0"/>
                  </a:moveTo>
                  <a:lnTo>
                    <a:pt x="25234" y="10315"/>
                  </a:lnTo>
                  <a:cubicBezTo>
                    <a:pt x="657660" y="253296"/>
                    <a:pt x="1177280" y="204492"/>
                    <a:pt x="2002184" y="386885"/>
                  </a:cubicBezTo>
                  <a:cubicBezTo>
                    <a:pt x="2827089" y="569279"/>
                    <a:pt x="3273738" y="907963"/>
                    <a:pt x="3696258" y="1466695"/>
                  </a:cubicBezTo>
                  <a:cubicBezTo>
                    <a:pt x="3775481" y="1571457"/>
                    <a:pt x="3856669" y="1696544"/>
                    <a:pt x="3935905" y="1834454"/>
                  </a:cubicBezTo>
                  <a:lnTo>
                    <a:pt x="4005733" y="1960778"/>
                  </a:lnTo>
                  <a:lnTo>
                    <a:pt x="0" y="1960778"/>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 name="任意多边形: 形状 7"/>
            <p:cNvSpPr/>
            <p:nvPr/>
          </p:nvSpPr>
          <p:spPr>
            <a:xfrm>
              <a:off x="0" y="5290523"/>
              <a:ext cx="3687382" cy="1567477"/>
            </a:xfrm>
            <a:custGeom>
              <a:avLst/>
              <a:gdLst>
                <a:gd name="connsiteX0" fmla="*/ 0 w 3687382"/>
                <a:gd name="connsiteY0" fmla="*/ 0 h 1567477"/>
                <a:gd name="connsiteX1" fmla="*/ 151623 w 3687382"/>
                <a:gd name="connsiteY1" fmla="*/ 51127 h 1567477"/>
                <a:gd name="connsiteX2" fmla="*/ 1895884 w 3687382"/>
                <a:gd name="connsiteY2" fmla="*/ 349235 h 1567477"/>
                <a:gd name="connsiteX3" fmla="*/ 3589958 w 3687382"/>
                <a:gd name="connsiteY3" fmla="*/ 1429045 h 1567477"/>
                <a:gd name="connsiteX4" fmla="*/ 3669691 w 3687382"/>
                <a:gd name="connsiteY4" fmla="*/ 1540304 h 1567477"/>
                <a:gd name="connsiteX5" fmla="*/ 3687382 w 3687382"/>
                <a:gd name="connsiteY5" fmla="*/ 1567477 h 1567477"/>
                <a:gd name="connsiteX6" fmla="*/ 0 w 3687382"/>
                <a:gd name="connsiteY6" fmla="*/ 1567477 h 1567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87382" h="1567477">
                  <a:moveTo>
                    <a:pt x="0" y="0"/>
                  </a:moveTo>
                  <a:lnTo>
                    <a:pt x="151623" y="51127"/>
                  </a:lnTo>
                  <a:cubicBezTo>
                    <a:pt x="686035" y="207058"/>
                    <a:pt x="1174093" y="189641"/>
                    <a:pt x="1895884" y="349235"/>
                  </a:cubicBezTo>
                  <a:cubicBezTo>
                    <a:pt x="2720789" y="531629"/>
                    <a:pt x="3167438" y="870313"/>
                    <a:pt x="3589958" y="1429045"/>
                  </a:cubicBezTo>
                  <a:cubicBezTo>
                    <a:pt x="3616366" y="1463966"/>
                    <a:pt x="3642992" y="1501145"/>
                    <a:pt x="3669691" y="1540304"/>
                  </a:cubicBezTo>
                  <a:lnTo>
                    <a:pt x="3687382" y="1567477"/>
                  </a:lnTo>
                  <a:lnTo>
                    <a:pt x="0" y="1567477"/>
                  </a:lnTo>
                  <a:close/>
                </a:path>
              </a:pathLst>
            </a:custGeom>
            <a:gradFill>
              <a:gsLst>
                <a:gs pos="50000">
                  <a:schemeClr val="accent3">
                    <a:lumMod val="75000"/>
                  </a:schemeClr>
                </a:gs>
                <a:gs pos="100000">
                  <a:schemeClr val="accent3">
                    <a:lumMod val="50000"/>
                  </a:schemeClr>
                </a:gs>
              </a:gsLst>
              <a:lin ang="5400000" scaled="1"/>
            </a:gradFill>
            <a:ln w="22193" cap="flat">
              <a:noFill/>
              <a:prstDash val="solid"/>
              <a:miter/>
            </a:ln>
          </p:spPr>
          <p:txBody>
            <a:bodyPr rtlCol="0" anchor="ctr"/>
            <a:lstStyle/>
            <a:p>
              <a:pPr defTabSz="457200"/>
              <a:endParaRPr lang="zh-CN" altLang="en-US" sz="1800" kern="0">
                <a:solidFill>
                  <a:prstClr val="black"/>
                </a:solidFill>
                <a:latin typeface="Roboto"/>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hipptx.com原创课件">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a:extLst>
              <a:ext uri="{BEBA8EAE-BF5A-486C-A8C5-ECC9F3942E4B}">
                <a14:imgProps xmlns:a14="http://schemas.microsoft.com/office/drawing/2010/main">
                  <a14:imgLayer r:embed="rId3">
                    <a14:imgEffect>
                      <a14:artisticPastelsSmooth/>
                    </a14:imgEffect>
                  </a14:imgLayer>
                </a14:imgProps>
              </a:ext>
              <a:ext uri="{28A0092B-C50C-407E-A947-70E740481C1C}">
                <a14:useLocalDpi xmlns:a14="http://schemas.microsoft.com/office/drawing/2010/main" val="0"/>
              </a:ext>
            </a:extLst>
          </a:blip>
          <a:stretch>
            <a:fillRect/>
          </a:stretch>
        </p:blipFill>
        <p:spPr>
          <a:xfrm>
            <a:off x="0" y="0"/>
            <a:ext cx="12192000" cy="6851904"/>
          </a:xfrm>
          <a:prstGeom prst="rect">
            <a:avLst/>
          </a:prstGeom>
          <a:noFill/>
        </p:spPr>
      </p:pic>
      <p:sp>
        <p:nvSpPr>
          <p:cNvPr id="3" name="矩形 2"/>
          <p:cNvSpPr/>
          <p:nvPr userDrawn="1"/>
        </p:nvSpPr>
        <p:spPr>
          <a:xfrm>
            <a:off x="1418140" y="556712"/>
            <a:ext cx="3168524" cy="674863"/>
          </a:xfrm>
          <a:prstGeom prst="rect">
            <a:avLst/>
          </a:prstGeom>
          <a:noFill/>
          <a:ln w="28575">
            <a:gradFill flip="none" rotWithShape="1">
              <a:gsLst>
                <a:gs pos="0">
                  <a:schemeClr val="accent3">
                    <a:lumMod val="75000"/>
                    <a:alpha val="0"/>
                  </a:schemeClr>
                </a:gs>
                <a:gs pos="86000">
                  <a:schemeClr val="accent3">
                    <a:lumMod val="50000"/>
                  </a:schemeClr>
                </a:gs>
              </a:gsLst>
              <a:lin ang="108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a:latin typeface="思源黑体 CN Heavy" panose="020B0A00000000000000" pitchFamily="34" charset="-122"/>
                <a:ea typeface="思源黑体 CN Heavy" panose="020B0A00000000000000" pitchFamily="34" charset="-122"/>
              </a:rPr>
              <a:t>     </a:t>
            </a:r>
            <a:endParaRPr lang="zh-CN" altLang="en-US">
              <a:latin typeface="思源黑体 CN Heavy" panose="020B0A00000000000000" pitchFamily="34" charset="-122"/>
              <a:ea typeface="思源黑体 CN Heavy" panose="020B0A00000000000000" pitchFamily="34" charset="-122"/>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4、hipptx.com原创课件">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a:extLst>
              <a:ext uri="{BEBA8EAE-BF5A-486C-A8C5-ECC9F3942E4B}">
                <a14:imgProps xmlns:a14="http://schemas.microsoft.com/office/drawing/2010/main">
                  <a14:imgLayer r:embed="rId3">
                    <a14:imgEffect>
                      <a14:artisticPastelsSmooth/>
                    </a14:imgEffect>
                  </a14:imgLayer>
                </a14:imgProps>
              </a:ext>
              <a:ext uri="{28A0092B-C50C-407E-A947-70E740481C1C}">
                <a14:useLocalDpi xmlns:a14="http://schemas.microsoft.com/office/drawing/2010/main" val="0"/>
              </a:ext>
            </a:extLst>
          </a:blip>
          <a:stretch>
            <a:fillRect/>
          </a:stretch>
        </p:blipFill>
        <p:spPr>
          <a:xfrm>
            <a:off x="0" y="0"/>
            <a:ext cx="12192000" cy="6851904"/>
          </a:xfrm>
          <a:prstGeom prst="rect">
            <a:avLst/>
          </a:prstGeom>
          <a:noFill/>
        </p:spPr>
      </p:pic>
      <p:sp>
        <p:nvSpPr>
          <p:cNvPr id="3" name="矩形 2"/>
          <p:cNvSpPr/>
          <p:nvPr userDrawn="1"/>
        </p:nvSpPr>
        <p:spPr>
          <a:xfrm>
            <a:off x="1418140" y="556712"/>
            <a:ext cx="3168524" cy="674863"/>
          </a:xfrm>
          <a:prstGeom prst="rect">
            <a:avLst/>
          </a:prstGeom>
          <a:noFill/>
          <a:ln w="28575">
            <a:gradFill flip="none" rotWithShape="1">
              <a:gsLst>
                <a:gs pos="0">
                  <a:schemeClr val="accent3">
                    <a:lumMod val="75000"/>
                    <a:alpha val="0"/>
                  </a:schemeClr>
                </a:gs>
                <a:gs pos="86000">
                  <a:schemeClr val="accent3">
                    <a:lumMod val="50000"/>
                  </a:schemeClr>
                </a:gs>
              </a:gsLst>
              <a:lin ang="108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a:latin typeface="思源黑体 CN Heavy" panose="020B0A00000000000000" pitchFamily="34" charset="-122"/>
                <a:ea typeface="思源黑体 CN Heavy" panose="020B0A00000000000000" pitchFamily="34" charset="-122"/>
              </a:rPr>
              <a:t>     </a:t>
            </a:r>
            <a:endParaRPr lang="zh-CN" altLang="en-US">
              <a:latin typeface="思源黑体 CN Heavy" panose="020B0A00000000000000" pitchFamily="34" charset="-122"/>
              <a:ea typeface="思源黑体 CN Heavy" panose="020B0A00000000000000" pitchFamily="34" charset="-122"/>
            </a:endParaRPr>
          </a:p>
        </p:txBody>
      </p:sp>
      <p:sp>
        <p:nvSpPr>
          <p:cNvPr id="4" name="矩形 3"/>
          <p:cNvSpPr/>
          <p:nvPr userDrawn="1"/>
        </p:nvSpPr>
        <p:spPr>
          <a:xfrm>
            <a:off x="564923" y="548619"/>
            <a:ext cx="752560" cy="703798"/>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a:latin typeface="思源宋体 CN Heavy" panose="02020900000000000000" pitchFamily="18" charset="-122"/>
                <a:ea typeface="思源宋体 CN Heavy" panose="02020900000000000000" pitchFamily="18" charset="-122"/>
              </a:rPr>
              <a:t>02</a:t>
            </a:r>
            <a:endParaRPr lang="zh-CN" altLang="en-US" sz="2800">
              <a:latin typeface="思源宋体 CN Heavy" panose="02020900000000000000" pitchFamily="18" charset="-122"/>
              <a:ea typeface="思源宋体 CN Heavy" panose="02020900000000000000" pitchFamily="18" charset="-122"/>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4、hipptx.com原创课件">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a:extLst>
              <a:ext uri="{BEBA8EAE-BF5A-486C-A8C5-ECC9F3942E4B}">
                <a14:imgProps xmlns:a14="http://schemas.microsoft.com/office/drawing/2010/main">
                  <a14:imgLayer r:embed="rId3">
                    <a14:imgEffect>
                      <a14:artisticPastelsSmooth/>
                    </a14:imgEffect>
                  </a14:imgLayer>
                </a14:imgProps>
              </a:ext>
              <a:ext uri="{28A0092B-C50C-407E-A947-70E740481C1C}">
                <a14:useLocalDpi xmlns:a14="http://schemas.microsoft.com/office/drawing/2010/main" val="0"/>
              </a:ext>
            </a:extLst>
          </a:blip>
          <a:stretch>
            <a:fillRect/>
          </a:stretch>
        </p:blipFill>
        <p:spPr>
          <a:xfrm>
            <a:off x="0" y="0"/>
            <a:ext cx="12192000" cy="6851904"/>
          </a:xfrm>
          <a:prstGeom prst="rect">
            <a:avLst/>
          </a:prstGeom>
          <a:noFill/>
        </p:spPr>
      </p:pic>
      <p:sp>
        <p:nvSpPr>
          <p:cNvPr id="3" name="矩形 2"/>
          <p:cNvSpPr/>
          <p:nvPr userDrawn="1"/>
        </p:nvSpPr>
        <p:spPr>
          <a:xfrm>
            <a:off x="1418140" y="556712"/>
            <a:ext cx="3168524" cy="674863"/>
          </a:xfrm>
          <a:prstGeom prst="rect">
            <a:avLst/>
          </a:prstGeom>
          <a:noFill/>
          <a:ln w="28575">
            <a:gradFill flip="none" rotWithShape="1">
              <a:gsLst>
                <a:gs pos="0">
                  <a:schemeClr val="accent3">
                    <a:lumMod val="75000"/>
                    <a:alpha val="0"/>
                  </a:schemeClr>
                </a:gs>
                <a:gs pos="86000">
                  <a:schemeClr val="accent3">
                    <a:lumMod val="50000"/>
                  </a:schemeClr>
                </a:gs>
              </a:gsLst>
              <a:lin ang="108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a:latin typeface="思源黑体 CN Heavy" panose="020B0A00000000000000" pitchFamily="34" charset="-122"/>
                <a:ea typeface="思源黑体 CN Heavy" panose="020B0A00000000000000" pitchFamily="34" charset="-122"/>
              </a:rPr>
              <a:t>     </a:t>
            </a:r>
            <a:endParaRPr lang="zh-CN" altLang="en-US">
              <a:latin typeface="思源黑体 CN Heavy" panose="020B0A00000000000000" pitchFamily="34" charset="-122"/>
              <a:ea typeface="思源黑体 CN Heavy" panose="020B0A00000000000000" pitchFamily="34" charset="-122"/>
            </a:endParaRPr>
          </a:p>
        </p:txBody>
      </p:sp>
      <p:sp>
        <p:nvSpPr>
          <p:cNvPr id="4" name="矩形 3"/>
          <p:cNvSpPr/>
          <p:nvPr userDrawn="1"/>
        </p:nvSpPr>
        <p:spPr>
          <a:xfrm>
            <a:off x="564923" y="548619"/>
            <a:ext cx="752560" cy="703798"/>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a:latin typeface="思源宋体 CN Heavy" panose="02020900000000000000" pitchFamily="18" charset="-122"/>
                <a:ea typeface="思源宋体 CN Heavy" panose="02020900000000000000" pitchFamily="18" charset="-122"/>
              </a:rPr>
              <a:t>03</a:t>
            </a:r>
            <a:endParaRPr lang="zh-CN" altLang="en-US" sz="2800">
              <a:latin typeface="思源宋体 CN Heavy" panose="02020900000000000000" pitchFamily="18" charset="-122"/>
              <a:ea typeface="思源宋体 CN Heavy" panose="02020900000000000000" pitchFamily="18" charset="-122"/>
            </a:endParaRPr>
          </a:p>
        </p:txBody>
      </p:sp>
      <p:sp>
        <p:nvSpPr>
          <p:cNvPr id="9" name="文本框 8"/>
          <p:cNvSpPr txBox="1"/>
          <p:nvPr userDrawn="1"/>
        </p:nvSpPr>
        <p:spPr>
          <a:xfrm>
            <a:off x="1418140" y="663722"/>
            <a:ext cx="4134301" cy="473591"/>
          </a:xfrm>
          <a:prstGeom prst="rect">
            <a:avLst/>
          </a:prstGeom>
          <a:noFill/>
        </p:spPr>
        <p:txBody>
          <a:bodyPr wrap="square" lIns="0" tIns="0" rIns="0" bIns="0">
            <a:spAutoFit/>
          </a:bodyPr>
          <a:lstStyle>
            <a:defPPr>
              <a:defRPr lang="zh-CN"/>
            </a:defPPr>
            <a:lvl1pPr>
              <a:lnSpc>
                <a:spcPct val="120000"/>
              </a:lnSpc>
              <a:defRPr sz="2800">
                <a:solidFill>
                  <a:schemeClr val="accent3">
                    <a:lumMod val="50000"/>
                  </a:schemeClr>
                </a:solidFill>
                <a:latin typeface="思源宋体 CN Medium" panose="02020500000000000000" pitchFamily="18" charset="-122"/>
                <a:ea typeface="思源宋体 CN Medium" panose="02020500000000000000" pitchFamily="18" charset="-122"/>
              </a:defRPr>
            </a:lvl1pPr>
          </a:lstStyle>
          <a:p>
            <a:pPr lvl="0"/>
            <a:r>
              <a:rPr lang="zh-CN" altLang="zh-CN"/>
              <a:t>《国家安全法》内容解读</a:t>
            </a:r>
            <a:endParaRPr lang="zh-CN"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4、hipptx.com原创课件">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a:extLst>
              <a:ext uri="{BEBA8EAE-BF5A-486C-A8C5-ECC9F3942E4B}">
                <a14:imgProps xmlns:a14="http://schemas.microsoft.com/office/drawing/2010/main">
                  <a14:imgLayer r:embed="rId3">
                    <a14:imgEffect>
                      <a14:artisticPastelsSmooth/>
                    </a14:imgEffect>
                  </a14:imgLayer>
                </a14:imgProps>
              </a:ext>
              <a:ext uri="{28A0092B-C50C-407E-A947-70E740481C1C}">
                <a14:useLocalDpi xmlns:a14="http://schemas.microsoft.com/office/drawing/2010/main" val="0"/>
              </a:ext>
            </a:extLst>
          </a:blip>
          <a:stretch>
            <a:fillRect/>
          </a:stretch>
        </p:blipFill>
        <p:spPr>
          <a:xfrm>
            <a:off x="0" y="0"/>
            <a:ext cx="12192000" cy="6851904"/>
          </a:xfrm>
          <a:prstGeom prst="rect">
            <a:avLst/>
          </a:prstGeom>
          <a:noFill/>
        </p:spPr>
      </p:pic>
      <p:sp>
        <p:nvSpPr>
          <p:cNvPr id="3" name="矩形 2"/>
          <p:cNvSpPr/>
          <p:nvPr userDrawn="1"/>
        </p:nvSpPr>
        <p:spPr>
          <a:xfrm>
            <a:off x="1418140" y="556712"/>
            <a:ext cx="3168524" cy="674863"/>
          </a:xfrm>
          <a:prstGeom prst="rect">
            <a:avLst/>
          </a:prstGeom>
          <a:noFill/>
          <a:ln w="28575">
            <a:gradFill flip="none" rotWithShape="1">
              <a:gsLst>
                <a:gs pos="0">
                  <a:schemeClr val="accent3">
                    <a:lumMod val="75000"/>
                    <a:alpha val="0"/>
                  </a:schemeClr>
                </a:gs>
                <a:gs pos="86000">
                  <a:schemeClr val="accent3">
                    <a:lumMod val="50000"/>
                  </a:schemeClr>
                </a:gs>
              </a:gsLst>
              <a:lin ang="108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a:latin typeface="思源黑体 CN Heavy" panose="020B0A00000000000000" pitchFamily="34" charset="-122"/>
                <a:ea typeface="思源黑体 CN Heavy" panose="020B0A00000000000000" pitchFamily="34" charset="-122"/>
              </a:rPr>
              <a:t>     </a:t>
            </a:r>
            <a:endParaRPr lang="zh-CN" altLang="en-US">
              <a:latin typeface="思源黑体 CN Heavy" panose="020B0A00000000000000" pitchFamily="34" charset="-122"/>
              <a:ea typeface="思源黑体 CN Heavy" panose="020B0A00000000000000" pitchFamily="34" charset="-122"/>
            </a:endParaRPr>
          </a:p>
        </p:txBody>
      </p:sp>
      <p:sp>
        <p:nvSpPr>
          <p:cNvPr id="4" name="矩形 3"/>
          <p:cNvSpPr/>
          <p:nvPr userDrawn="1"/>
        </p:nvSpPr>
        <p:spPr>
          <a:xfrm>
            <a:off x="564923" y="548619"/>
            <a:ext cx="752560" cy="703798"/>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latin typeface="思源宋体 CN Heavy" panose="02020900000000000000" pitchFamily="18" charset="-122"/>
                <a:ea typeface="思源宋体 CN Heavy" panose="02020900000000000000" pitchFamily="18" charset="-122"/>
              </a:rPr>
              <a:t>04</a:t>
            </a:r>
            <a:endParaRPr lang="zh-CN" altLang="en-US" sz="2800" dirty="0">
              <a:latin typeface="思源宋体 CN Heavy" panose="02020900000000000000" pitchFamily="18" charset="-122"/>
              <a:ea typeface="思源宋体 CN Heavy" panose="02020900000000000000" pitchFamily="18" charset="-122"/>
            </a:endParaRPr>
          </a:p>
        </p:txBody>
      </p:sp>
      <p:sp>
        <p:nvSpPr>
          <p:cNvPr id="9" name="文本框 8"/>
          <p:cNvSpPr txBox="1"/>
          <p:nvPr userDrawn="1"/>
        </p:nvSpPr>
        <p:spPr>
          <a:xfrm>
            <a:off x="1418140" y="663722"/>
            <a:ext cx="4134301" cy="473591"/>
          </a:xfrm>
          <a:prstGeom prst="rect">
            <a:avLst/>
          </a:prstGeom>
          <a:noFill/>
        </p:spPr>
        <p:txBody>
          <a:bodyPr wrap="square" lIns="0" tIns="0" rIns="0" bIns="0">
            <a:spAutoFit/>
          </a:bodyPr>
          <a:lstStyle>
            <a:defPPr>
              <a:defRPr lang="zh-CN"/>
            </a:defPPr>
            <a:lvl1pPr>
              <a:lnSpc>
                <a:spcPct val="120000"/>
              </a:lnSpc>
              <a:defRPr sz="2800">
                <a:solidFill>
                  <a:schemeClr val="accent3">
                    <a:lumMod val="50000"/>
                  </a:schemeClr>
                </a:solidFill>
                <a:latin typeface="思源宋体 CN Medium" panose="02020500000000000000" pitchFamily="18" charset="-122"/>
                <a:ea typeface="思源宋体 CN Medium" panose="02020500000000000000" pitchFamily="18" charset="-122"/>
              </a:defRPr>
            </a:lvl1pPr>
          </a:lstStyle>
          <a:p>
            <a:pPr lvl="0"/>
            <a:r>
              <a:rPr lang="zh-CN" altLang="zh-CN"/>
              <a:t>《国家安全法》</a:t>
            </a:r>
            <a:r>
              <a:rPr lang="zh-CN" altLang="en-US"/>
              <a:t>全文学习</a:t>
            </a:r>
            <a:endParaRPr lang="zh-CN"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hipptx.com原创课件">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a:extLst>
              <a:ext uri="{BEBA8EAE-BF5A-486C-A8C5-ECC9F3942E4B}">
                <a14:imgProps xmlns:a14="http://schemas.microsoft.com/office/drawing/2010/main">
                  <a14:imgLayer r:embed="rId3">
                    <a14:imgEffect>
                      <a14:artisticPastelsSmooth/>
                    </a14:imgEffect>
                  </a14:imgLayer>
                </a14:imgProps>
              </a:ext>
              <a:ext uri="{28A0092B-C50C-407E-A947-70E740481C1C}">
                <a14:useLocalDpi xmlns:a14="http://schemas.microsoft.com/office/drawing/2010/main" val="0"/>
              </a:ext>
            </a:extLst>
          </a:blip>
          <a:stretch>
            <a:fillRect/>
          </a:stretch>
        </p:blipFill>
        <p:spPr>
          <a:xfrm>
            <a:off x="0" y="0"/>
            <a:ext cx="12192000" cy="6851904"/>
          </a:xfrm>
          <a:prstGeom prst="rect">
            <a:avLst/>
          </a:prstGeom>
        </p:spPr>
      </p:pic>
      <p:sp>
        <p:nvSpPr>
          <p:cNvPr id="2" name="任意多边形: 形状 1"/>
          <p:cNvSpPr/>
          <p:nvPr userDrawn="1"/>
        </p:nvSpPr>
        <p:spPr>
          <a:xfrm>
            <a:off x="0" y="5900733"/>
            <a:ext cx="12192000" cy="957267"/>
          </a:xfrm>
          <a:custGeom>
            <a:avLst/>
            <a:gdLst>
              <a:gd name="connsiteX0" fmla="*/ 6096000 w 12192000"/>
              <a:gd name="connsiteY0" fmla="*/ 0 h 957267"/>
              <a:gd name="connsiteX1" fmla="*/ 12134796 w 12192000"/>
              <a:gd name="connsiteY1" fmla="*/ 834374 h 957267"/>
              <a:gd name="connsiteX2" fmla="*/ 12192000 w 12192000"/>
              <a:gd name="connsiteY2" fmla="*/ 867813 h 957267"/>
              <a:gd name="connsiteX3" fmla="*/ 12192000 w 12192000"/>
              <a:gd name="connsiteY3" fmla="*/ 957267 h 957267"/>
              <a:gd name="connsiteX4" fmla="*/ 0 w 12192000"/>
              <a:gd name="connsiteY4" fmla="*/ 957267 h 957267"/>
              <a:gd name="connsiteX5" fmla="*/ 0 w 12192000"/>
              <a:gd name="connsiteY5" fmla="*/ 867813 h 957267"/>
              <a:gd name="connsiteX6" fmla="*/ 57204 w 12192000"/>
              <a:gd name="connsiteY6" fmla="*/ 834374 h 957267"/>
              <a:gd name="connsiteX7" fmla="*/ 6096000 w 12192000"/>
              <a:gd name="connsiteY7" fmla="*/ 0 h 957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957267">
                <a:moveTo>
                  <a:pt x="6096000" y="0"/>
                </a:moveTo>
                <a:cubicBezTo>
                  <a:pt x="8869893" y="0"/>
                  <a:pt x="11233467" y="347479"/>
                  <a:pt x="12134796" y="834374"/>
                </a:cubicBezTo>
                <a:lnTo>
                  <a:pt x="12192000" y="867813"/>
                </a:lnTo>
                <a:lnTo>
                  <a:pt x="12192000" y="957267"/>
                </a:lnTo>
                <a:lnTo>
                  <a:pt x="0" y="957267"/>
                </a:lnTo>
                <a:lnTo>
                  <a:pt x="0" y="867813"/>
                </a:lnTo>
                <a:lnTo>
                  <a:pt x="57204" y="834374"/>
                </a:lnTo>
                <a:cubicBezTo>
                  <a:pt x="958533" y="347479"/>
                  <a:pt x="3322107" y="0"/>
                  <a:pt x="6096000"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 name="任意多边形: 形状 2"/>
          <p:cNvSpPr/>
          <p:nvPr userDrawn="1"/>
        </p:nvSpPr>
        <p:spPr>
          <a:xfrm>
            <a:off x="135018" y="6062662"/>
            <a:ext cx="11921964" cy="795338"/>
          </a:xfrm>
          <a:custGeom>
            <a:avLst/>
            <a:gdLst>
              <a:gd name="connsiteX0" fmla="*/ 5960982 w 11921964"/>
              <a:gd name="connsiteY0" fmla="*/ 0 h 795338"/>
              <a:gd name="connsiteX1" fmla="*/ 11884667 w 11921964"/>
              <a:gd name="connsiteY1" fmla="*/ 776629 h 795338"/>
              <a:gd name="connsiteX2" fmla="*/ 11921964 w 11921964"/>
              <a:gd name="connsiteY2" fmla="*/ 795338 h 795338"/>
              <a:gd name="connsiteX3" fmla="*/ 0 w 11921964"/>
              <a:gd name="connsiteY3" fmla="*/ 795338 h 795338"/>
              <a:gd name="connsiteX4" fmla="*/ 37297 w 11921964"/>
              <a:gd name="connsiteY4" fmla="*/ 776629 h 795338"/>
              <a:gd name="connsiteX5" fmla="*/ 5960982 w 11921964"/>
              <a:gd name="connsiteY5" fmla="*/ 0 h 795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21964" h="795338">
                <a:moveTo>
                  <a:pt x="5960982" y="0"/>
                </a:moveTo>
                <a:cubicBezTo>
                  <a:pt x="8623919" y="0"/>
                  <a:pt x="10908707" y="320237"/>
                  <a:pt x="11884667" y="776629"/>
                </a:cubicBezTo>
                <a:lnTo>
                  <a:pt x="11921964" y="795338"/>
                </a:lnTo>
                <a:lnTo>
                  <a:pt x="0" y="795338"/>
                </a:lnTo>
                <a:lnTo>
                  <a:pt x="37297" y="776629"/>
                </a:lnTo>
                <a:cubicBezTo>
                  <a:pt x="1013257" y="320237"/>
                  <a:pt x="3298045" y="0"/>
                  <a:pt x="5960982" y="0"/>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pic>
        <p:nvPicPr>
          <p:cNvPr id="4" name="图片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027261" y="3994150"/>
            <a:ext cx="2397977" cy="2817866"/>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cSld name="1_节标题">
    <p:spTree>
      <p:nvGrpSpPr>
        <p:cNvPr id="1" name=""/>
        <p:cNvGrpSpPr/>
        <p:nvPr/>
      </p:nvGrpSpPr>
      <p:grpSpPr>
        <a:xfrm>
          <a:off x="0" y="0"/>
          <a:ext cx="0" cy="0"/>
          <a:chOff x="0" y="0"/>
          <a:chExt cx="0" cy="0"/>
        </a:xfrm>
      </p:grpSpPr>
      <p:sp>
        <p:nvSpPr>
          <p:cNvPr id="7" name="矩形 6"/>
          <p:cNvSpPr/>
          <p:nvPr userDrawn="1"/>
        </p:nvSpPr>
        <p:spPr>
          <a:xfrm>
            <a:off x="5034280" y="-12065"/>
            <a:ext cx="2123440" cy="147320"/>
          </a:xfrm>
          <a:prstGeom prst="rect">
            <a:avLst/>
          </a:prstGeom>
          <a:solidFill>
            <a:srgbClr val="3043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文本框 3" hidden="1"/>
          <p:cNvSpPr txBox="1"/>
          <p:nvPr userDrawn="1"/>
        </p:nvSpPr>
        <p:spPr>
          <a:xfrm>
            <a:off x="353763" y="285547"/>
            <a:ext cx="0" cy="323165"/>
          </a:xfrm>
          <a:prstGeom prst="rect">
            <a:avLst/>
          </a:prstGeom>
          <a:noFill/>
        </p:spPr>
        <p:txBody>
          <a:bodyPr wrap="square">
            <a:spAutoFit/>
          </a:bodyPr>
          <a:lstStyle/>
          <a:p>
            <a:pPr marL="285750" indent="-285750">
              <a:buFont typeface="hipptx.com原创课件字体" panose="02010609030101010101" pitchFamily="49" charset="-128"/>
              <a:buChar char="—"/>
            </a:pPr>
            <a:r>
              <a:rPr lang="zh-CN" altLang="en-US" sz="100">
                <a:solidFill>
                  <a:schemeClr val="bg1">
                    <a:lumMod val="75000"/>
                  </a:schemeClr>
                </a:solidFill>
              </a:rPr>
              <a:t>redpptx.com网站原创</a:t>
            </a:r>
            <a:endParaRPr lang="zh-CN" altLang="en-US" sz="100">
              <a:solidFill>
                <a:schemeClr val="bg1">
                  <a:lumMod val="75000"/>
                </a:schemeClr>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5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11.png"/><Relationship Id="rId1" Type="http://schemas.openxmlformats.org/officeDocument/2006/relationships/image" Target="../media/image10.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12.png"/><Relationship Id="rId1" Type="http://schemas.openxmlformats.org/officeDocument/2006/relationships/image" Target="../media/image10.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tags" Target="../tags/tag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9" Type="http://schemas.openxmlformats.org/officeDocument/2006/relationships/hyperlink" Target="#RANGE!_Toc76977627" TargetMode="External"/><Relationship Id="rId8" Type="http://schemas.openxmlformats.org/officeDocument/2006/relationships/hyperlink" Target="#RANGE!_Toc76977626" TargetMode="External"/><Relationship Id="rId7" Type="http://schemas.openxmlformats.org/officeDocument/2006/relationships/hyperlink" Target="#RANGE!_Toc76977590" TargetMode="External"/><Relationship Id="rId6" Type="http://schemas.openxmlformats.org/officeDocument/2006/relationships/hyperlink" Target="#RANGE!_Toc76977589" TargetMode="External"/><Relationship Id="rId5" Type="http://schemas.openxmlformats.org/officeDocument/2006/relationships/hyperlink" Target="#RANGE!_Toc76977584" TargetMode="External"/><Relationship Id="rId4" Type="http://schemas.openxmlformats.org/officeDocument/2006/relationships/hyperlink" Target="#RANGE!_Toc76977583" TargetMode="External"/><Relationship Id="rId3" Type="http://schemas.openxmlformats.org/officeDocument/2006/relationships/hyperlink" Target="#RANGE!_Toc76977580" TargetMode="External"/><Relationship Id="rId24" Type="http://schemas.openxmlformats.org/officeDocument/2006/relationships/notesSlide" Target="../notesSlides/notesSlide5.xml"/><Relationship Id="rId23" Type="http://schemas.openxmlformats.org/officeDocument/2006/relationships/slideLayout" Target="../slideLayouts/slideLayout9.xml"/><Relationship Id="rId22" Type="http://schemas.openxmlformats.org/officeDocument/2006/relationships/hyperlink" Target="#RANGE!_Toc76977670" TargetMode="External"/><Relationship Id="rId21" Type="http://schemas.openxmlformats.org/officeDocument/2006/relationships/hyperlink" Target="#RANGE!_Toc76977669" TargetMode="External"/><Relationship Id="rId20" Type="http://schemas.openxmlformats.org/officeDocument/2006/relationships/hyperlink" Target="#RANGE!_Toc76977668" TargetMode="External"/><Relationship Id="rId2" Type="http://schemas.openxmlformats.org/officeDocument/2006/relationships/hyperlink" Target="#RANGE!_Toc76977579" TargetMode="External"/><Relationship Id="rId19" Type="http://schemas.openxmlformats.org/officeDocument/2006/relationships/hyperlink" Target="#RANGE!_Toc76977665" TargetMode="External"/><Relationship Id="rId18" Type="http://schemas.openxmlformats.org/officeDocument/2006/relationships/hyperlink" Target="#RANGE!_Toc76977664" TargetMode="External"/><Relationship Id="rId17" Type="http://schemas.openxmlformats.org/officeDocument/2006/relationships/hyperlink" Target="#RANGE!_Toc76977660" TargetMode="External"/><Relationship Id="rId16" Type="http://schemas.openxmlformats.org/officeDocument/2006/relationships/hyperlink" Target="#RANGE!_Toc76977659" TargetMode="External"/><Relationship Id="rId15" Type="http://schemas.openxmlformats.org/officeDocument/2006/relationships/hyperlink" Target="#RANGE!_Toc76977658" TargetMode="External"/><Relationship Id="rId14" Type="http://schemas.openxmlformats.org/officeDocument/2006/relationships/hyperlink" Target="#RANGE!_Toc76977657" TargetMode="External"/><Relationship Id="rId13" Type="http://schemas.openxmlformats.org/officeDocument/2006/relationships/hyperlink" Target="#RANGE!_Toc76977656" TargetMode="External"/><Relationship Id="rId12" Type="http://schemas.openxmlformats.org/officeDocument/2006/relationships/hyperlink" Target="#RANGE!_Toc76977648" TargetMode="External"/><Relationship Id="rId11" Type="http://schemas.openxmlformats.org/officeDocument/2006/relationships/hyperlink" Target="#RANGE!_Toc76977647" TargetMode="External"/><Relationship Id="rId10" Type="http://schemas.openxmlformats.org/officeDocument/2006/relationships/hyperlink" Target="#RANGE!_Toc76977646" TargetMode="External"/><Relationship Id="rId1" Type="http://schemas.openxmlformats.org/officeDocument/2006/relationships/hyperlink" Target="#RANGE!_Toc76977578" TargetMode="Externa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0.xml"/><Relationship Id="rId1" Type="http://schemas.openxmlformats.org/officeDocument/2006/relationships/tags" Target="../tags/tag3.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0.xml"/><Relationship Id="rId1" Type="http://schemas.openxmlformats.org/officeDocument/2006/relationships/tags" Target="../tags/tag4.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0.xml"/><Relationship Id="rId1" Type="http://schemas.openxmlformats.org/officeDocument/2006/relationships/tags" Target="../tags/tag5.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0.xml"/><Relationship Id="rId1" Type="http://schemas.openxmlformats.org/officeDocument/2006/relationships/tags" Target="../tags/tag6.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9.xml"/><Relationship Id="rId1" Type="http://schemas.openxmlformats.org/officeDocument/2006/relationships/tags" Target="../tags/tag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9.xml"/><Relationship Id="rId1" Type="http://schemas.openxmlformats.org/officeDocument/2006/relationships/tags" Target="../tags/tag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9.xml"/><Relationship Id="rId1" Type="http://schemas.openxmlformats.org/officeDocument/2006/relationships/tags" Target="../tags/tag9.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9.jpe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9.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9.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9.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9.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9.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9.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9.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9.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9.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9.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9.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9.xml"/></Relationships>
</file>

<file path=ppt/slides/_rels/slide69.xml.rels><?xml version="1.0" encoding="UTF-8" standalone="yes"?>
<Relationships xmlns="http://schemas.openxmlformats.org/package/2006/relationships"><Relationship Id="rId9" Type="http://schemas.openxmlformats.org/officeDocument/2006/relationships/notesSlide" Target="../notesSlides/notesSlide47.xml"/><Relationship Id="rId8" Type="http://schemas.openxmlformats.org/officeDocument/2006/relationships/slideLayout" Target="../slideLayouts/slideLayout9.xml"/><Relationship Id="rId7" Type="http://schemas.openxmlformats.org/officeDocument/2006/relationships/tags" Target="../tags/tag16.xml"/><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tags" Target="../tags/tag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9.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9.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9.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9.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9.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9.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9.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9.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9.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9.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9.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9.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9.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9.xml"/></Relationships>
</file>

<file path=ppt/slides/_rels/slide8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B7A77C">
            <a:lumMod val="100000"/>
          </a:srgbClr>
        </a:solidFill>
        <a:effectLst/>
      </p:bgPr>
    </p:bg>
    <p:spTree>
      <p:nvGrpSpPr>
        <p:cNvPr id="1" name=""/>
        <p:cNvGrpSpPr/>
        <p:nvPr/>
      </p:nvGrpSpPr>
      <p:grpSpPr>
        <a:xfrm>
          <a:off x="0" y="0"/>
          <a:ext cx="0" cy="0"/>
          <a:chOff x="0" y="0"/>
          <a:chExt cx="0" cy="0"/>
        </a:xfrm>
      </p:grpSpPr>
      <p:sp>
        <p:nvSpPr>
          <p:cNvPr id="29" name="hipptx.com-TextBox 28"/>
          <p:cNvSpPr txBox="1"/>
          <p:nvPr/>
        </p:nvSpPr>
        <p:spPr>
          <a:xfrm>
            <a:off x="982784" y="1485401"/>
            <a:ext cx="10177096" cy="903645"/>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en-US" altLang="zh-CN" sz="4800" b="0" i="0" u="none" strike="noStrike" kern="1200" cap="none" spc="0" normalizeH="0" baseline="0" noProof="0" dirty="0">
                <a:ln>
                  <a:noFill/>
                </a:ln>
                <a:solidFill>
                  <a:srgbClr val="1B6BAF">
                    <a:lumMod val="50000"/>
                  </a:srgbClr>
                </a:solidFill>
                <a:effectLst/>
                <a:uLnTx/>
                <a:uFillTx/>
                <a:latin typeface="思源黑体 CN Heavy" panose="020B0A00000000000000" pitchFamily="34" charset="-122"/>
                <a:ea typeface="思源黑体 CN Heavy" panose="020B0A00000000000000" pitchFamily="34" charset="-122"/>
                <a:cs typeface="+mn-cs"/>
              </a:rPr>
              <a:t>2023</a:t>
            </a:r>
            <a:r>
              <a:rPr kumimoji="0" lang="zh-CN" altLang="en-US" sz="4800" b="0" i="0" u="none" strike="noStrike" kern="1200" cap="none" spc="0" normalizeH="0" baseline="0" noProof="0" dirty="0">
                <a:ln>
                  <a:noFill/>
                </a:ln>
                <a:solidFill>
                  <a:srgbClr val="1B6BAF">
                    <a:lumMod val="50000"/>
                  </a:srgbClr>
                </a:solidFill>
                <a:effectLst/>
                <a:uLnTx/>
                <a:uFillTx/>
                <a:latin typeface="思源黑体 CN Heavy" panose="020B0A00000000000000" pitchFamily="34" charset="-122"/>
                <a:ea typeface="思源黑体 CN Heavy" panose="020B0A00000000000000" pitchFamily="34" charset="-122"/>
                <a:cs typeface="+mn-cs"/>
              </a:rPr>
              <a:t>年教育综合统计调查制度修订</a:t>
            </a:r>
            <a:endParaRPr kumimoji="0" lang="zh-CN" altLang="zh-CN" sz="4800" b="0" i="0" u="none" strike="noStrike" kern="1200" cap="none" spc="0" normalizeH="0" baseline="0" noProof="0" dirty="0">
              <a:ln>
                <a:noFill/>
              </a:ln>
              <a:solidFill>
                <a:srgbClr val="1B6BAF">
                  <a:lumMod val="50000"/>
                </a:srgbClr>
              </a:solidFill>
              <a:effectLst/>
              <a:uLnTx/>
              <a:uFillTx/>
              <a:latin typeface="思源黑体 CN Heavy" panose="020B0A00000000000000" pitchFamily="34" charset="-122"/>
              <a:ea typeface="思源黑体 CN Heavy" panose="020B0A00000000000000" pitchFamily="34" charset="-122"/>
              <a:cs typeface="+mn-cs"/>
            </a:endParaRPr>
          </a:p>
        </p:txBody>
      </p:sp>
      <p:sp>
        <p:nvSpPr>
          <p:cNvPr id="32" name="hipptx.com-Rectangle 31"/>
          <p:cNvSpPr/>
          <p:nvPr/>
        </p:nvSpPr>
        <p:spPr>
          <a:xfrm>
            <a:off x="3788229" y="4044623"/>
            <a:ext cx="1975242" cy="513692"/>
          </a:xfrm>
          <a:prstGeom prst="rect">
            <a:avLst/>
          </a:prstGeom>
          <a:gradFill flip="none" rotWithShape="1">
            <a:gsLst>
              <a:gs pos="1240">
                <a:schemeClr val="accent3">
                  <a:lumMod val="75000"/>
                  <a:alpha val="0"/>
                </a:schemeClr>
              </a:gs>
              <a:gs pos="33000">
                <a:schemeClr val="accent3">
                  <a:lumMod val="75000"/>
                </a:schemeClr>
              </a:gs>
              <a:gs pos="76000">
                <a:schemeClr val="accent3">
                  <a:lumMod val="5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a:ln>
                  <a:noFill/>
                </a:ln>
                <a:solidFill>
                  <a:prstClr val="white"/>
                </a:solidFill>
                <a:effectLst/>
                <a:uLnTx/>
                <a:uFillTx/>
                <a:latin typeface="思源黑体 CN Heavy" panose="020B0A00000000000000" pitchFamily="34" charset="-122"/>
                <a:ea typeface="思源黑体 CN Heavy" panose="020B0A00000000000000" pitchFamily="34" charset="-122"/>
                <a:cs typeface="+mn-cs"/>
              </a:rPr>
              <a:t>     2023</a:t>
            </a:r>
            <a:r>
              <a:rPr kumimoji="0" lang="zh-CN" altLang="en-US" sz="1800" b="0" i="0" u="none" strike="noStrike" kern="1200" cap="none" spc="0" normalizeH="0" baseline="0" noProof="0">
                <a:ln>
                  <a:noFill/>
                </a:ln>
                <a:solidFill>
                  <a:prstClr val="white"/>
                </a:solidFill>
                <a:effectLst/>
                <a:uLnTx/>
                <a:uFillTx/>
                <a:latin typeface="思源黑体 CN Heavy" panose="020B0A00000000000000" pitchFamily="34" charset="-122"/>
                <a:ea typeface="思源黑体 CN Heavy" panose="020B0A00000000000000" pitchFamily="34" charset="-122"/>
                <a:cs typeface="+mn-cs"/>
              </a:rPr>
              <a:t>年</a:t>
            </a:r>
            <a:endParaRPr kumimoji="0" lang="zh-CN" altLang="en-US" sz="1800" b="0" i="0" u="none" strike="noStrike" kern="1200" cap="none" spc="0" normalizeH="0" baseline="0" noProof="0">
              <a:ln>
                <a:noFill/>
              </a:ln>
              <a:solidFill>
                <a:prstClr val="white"/>
              </a:solidFill>
              <a:effectLst/>
              <a:uLnTx/>
              <a:uFillTx/>
              <a:latin typeface="思源黑体 CN Heavy" panose="020B0A00000000000000" pitchFamily="34" charset="-122"/>
              <a:ea typeface="思源黑体 CN Heavy" panose="020B0A00000000000000" pitchFamily="34" charset="-122"/>
              <a:cs typeface="+mn-cs"/>
            </a:endParaRPr>
          </a:p>
        </p:txBody>
      </p:sp>
      <p:sp>
        <p:nvSpPr>
          <p:cNvPr id="46" name="hipptx.com-Rectangle 45"/>
          <p:cNvSpPr/>
          <p:nvPr/>
        </p:nvSpPr>
        <p:spPr>
          <a:xfrm>
            <a:off x="1226150" y="4052715"/>
            <a:ext cx="2562079" cy="497508"/>
          </a:xfrm>
          <a:prstGeom prst="rect">
            <a:avLst/>
          </a:prstGeom>
          <a:no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rgbClr val="1B6BAF">
                    <a:lumMod val="50000"/>
                  </a:srgbClr>
                </a:solidFill>
                <a:effectLst/>
                <a:uLnTx/>
                <a:uFillTx/>
                <a:latin typeface="思源黑体 CN Heavy" panose="020B0A00000000000000" pitchFamily="34" charset="-122"/>
                <a:ea typeface="思源黑体 CN Heavy" panose="020B0A00000000000000" pitchFamily="34" charset="-122"/>
                <a:cs typeface="+mn-cs"/>
              </a:rPr>
              <a:t>石家庄</a:t>
            </a:r>
            <a:endParaRPr kumimoji="0" lang="zh-CN" altLang="en-US" sz="2000" b="0" i="0" u="none" strike="noStrike" kern="1200" cap="none" spc="0" normalizeH="0" baseline="0" noProof="0" dirty="0">
              <a:ln>
                <a:noFill/>
              </a:ln>
              <a:solidFill>
                <a:srgbClr val="1B6BAF">
                  <a:lumMod val="50000"/>
                </a:srgbClr>
              </a:solidFill>
              <a:effectLst/>
              <a:uLnTx/>
              <a:uFillTx/>
              <a:latin typeface="思源黑体 CN Heavy" panose="020B0A00000000000000" pitchFamily="34" charset="-122"/>
              <a:ea typeface="思源黑体 CN Heavy" panose="020B0A00000000000000" pitchFamily="34" charset="-122"/>
              <a:cs typeface="+mn-cs"/>
            </a:endParaRPr>
          </a:p>
        </p:txBody>
      </p:sp>
      <p:sp>
        <p:nvSpPr>
          <p:cNvPr id="7" name="PA-文本框 6"/>
          <p:cNvSpPr txBox="1">
            <a:spLocks noSelect="1" noMove="1"/>
          </p:cNvSpPr>
          <p:nvPr>
            <p:custDataLst>
              <p:tags r:id="rId1"/>
            </p:custDataLst>
          </p:nvPr>
        </p:nvSpPr>
        <p:spPr>
          <a:xfrm>
            <a:off x="353763" y="285547"/>
            <a:ext cx="0" cy="323165"/>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hipptx.com原创课件字体" panose="02010609030101010101" pitchFamily="49" charset="-128"/>
              <a:buChar char="—"/>
              <a:defRPr/>
            </a:pPr>
            <a:r>
              <a:rPr kumimoji="0" lang="zh-CN" altLang="en-US" sz="1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rPr>
              <a:t>redpptx.com网站原创</a:t>
            </a:r>
            <a:endParaRPr kumimoji="0" lang="zh-CN" altLang="en-US" sz="1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Tree>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1625469" y="663722"/>
            <a:ext cx="5766675" cy="473271"/>
          </a:xfrm>
          <a:prstGeom prst="rect">
            <a:avLst/>
          </a:prstGeom>
          <a:noFill/>
        </p:spPr>
        <p:txBody>
          <a:bodyPr wrap="square" lIns="0" tIns="0" rIns="0" bIns="0">
            <a:spAutoFit/>
          </a:bodyPr>
          <a:lstStyle>
            <a:defPPr>
              <a:defRPr lang="zh-CN"/>
            </a:defPPr>
            <a:lvl1pPr>
              <a:lnSpc>
                <a:spcPct val="120000"/>
              </a:lnSpc>
              <a:defRPr sz="2800">
                <a:solidFill>
                  <a:schemeClr val="accent3">
                    <a:lumMod val="50000"/>
                  </a:schemeClr>
                </a:solidFill>
                <a:latin typeface="思源宋体 CN Medium" panose="02020500000000000000" pitchFamily="18" charset="-122"/>
                <a:ea typeface="思源宋体 CN Medium" panose="02020500000000000000" pitchFamily="18" charset="-122"/>
              </a:defRPr>
            </a:lvl1pPr>
          </a:lstStyle>
          <a:p>
            <a:pPr lvl="0"/>
            <a:r>
              <a:rPr lang="zh-CN" altLang="en-US" sz="2800" b="1" dirty="0">
                <a:solidFill>
                  <a:schemeClr val="accent4"/>
                </a:solidFill>
                <a:latin typeface="微软雅黑" panose="020B0503020204020204" pitchFamily="34" charset="-122"/>
                <a:ea typeface="微软雅黑" panose="020B0503020204020204" pitchFamily="34" charset="-122"/>
              </a:rPr>
              <a:t>质量控制</a:t>
            </a:r>
            <a:endParaRPr lang="zh-CN" altLang="en-US" sz="2800" b="1" dirty="0">
              <a:solidFill>
                <a:schemeClr val="accent4"/>
              </a:solidFill>
              <a:latin typeface="微软雅黑" panose="020B0503020204020204" pitchFamily="34" charset="-122"/>
              <a:ea typeface="微软雅黑" panose="020B0503020204020204" pitchFamily="34" charset="-122"/>
            </a:endParaRPr>
          </a:p>
        </p:txBody>
      </p:sp>
      <p:sp>
        <p:nvSpPr>
          <p:cNvPr id="19" name="矩形 18"/>
          <p:cNvSpPr/>
          <p:nvPr/>
        </p:nvSpPr>
        <p:spPr>
          <a:xfrm>
            <a:off x="564923" y="548619"/>
            <a:ext cx="752560" cy="703798"/>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latin typeface="微软雅黑" panose="020B0503020204020204" pitchFamily="34" charset="-122"/>
                <a:ea typeface="微软雅黑" panose="020B0503020204020204" pitchFamily="34" charset="-122"/>
              </a:rPr>
              <a:t>03</a:t>
            </a:r>
            <a:endParaRPr lang="zh-CN" altLang="en-US" sz="2800" b="1" dirty="0">
              <a:latin typeface="微软雅黑" panose="020B0503020204020204" pitchFamily="34" charset="-122"/>
              <a:ea typeface="微软雅黑" panose="020B0503020204020204" pitchFamily="34" charset="-122"/>
            </a:endParaRPr>
          </a:p>
        </p:txBody>
      </p:sp>
      <p:sp>
        <p:nvSpPr>
          <p:cNvPr id="51" name="hipptx.com-Rectangle 7"/>
          <p:cNvSpPr/>
          <p:nvPr/>
        </p:nvSpPr>
        <p:spPr>
          <a:xfrm>
            <a:off x="564923" y="1412776"/>
            <a:ext cx="11075693" cy="864096"/>
          </a:xfrm>
          <a:prstGeom prst="rect">
            <a:avLst/>
          </a:prstGeom>
          <a:noFill/>
          <a:ln>
            <a:solidFill>
              <a:schemeClr val="accent2">
                <a:lumMod val="75000"/>
              </a:schemeClr>
            </a:solidFill>
          </a:ln>
          <a:effectLst>
            <a:outerShdw blurRad="50800" dist="38100" dir="2700000" algn="tl" rotWithShape="0">
              <a:schemeClr val="tx2">
                <a:lumMod val="60000"/>
                <a:lumOff val="4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80000" rIns="180000" rtlCol="0" anchor="ctr"/>
          <a:lstStyle/>
          <a:p>
            <a:pPr>
              <a:lnSpc>
                <a:spcPct val="120000"/>
              </a:lnSpc>
            </a:pPr>
            <a:r>
              <a:rPr lang="zh-CN" altLang="en-US" b="1" dirty="0">
                <a:solidFill>
                  <a:schemeClr val="accent4"/>
                </a:solidFill>
                <a:latin typeface="微软雅黑" panose="020B0503020204020204" pitchFamily="34" charset="-122"/>
                <a:ea typeface="微软雅黑" panose="020B0503020204020204" pitchFamily="34" charset="-122"/>
              </a:rPr>
              <a:t>按照</a:t>
            </a:r>
            <a:r>
              <a:rPr lang="en-US" altLang="zh-CN" b="1" dirty="0">
                <a:solidFill>
                  <a:schemeClr val="accent4"/>
                </a:solidFill>
                <a:latin typeface="微软雅黑" panose="020B0503020204020204" pitchFamily="34" charset="-122"/>
                <a:ea typeface="微软雅黑" panose="020B0503020204020204" pitchFamily="34" charset="-122"/>
              </a:rPr>
              <a:t>《</a:t>
            </a:r>
            <a:r>
              <a:rPr lang="zh-CN" altLang="en-US" b="1" dirty="0">
                <a:solidFill>
                  <a:schemeClr val="accent4"/>
                </a:solidFill>
                <a:latin typeface="微软雅黑" panose="020B0503020204020204" pitchFamily="34" charset="-122"/>
                <a:ea typeface="微软雅黑" panose="020B0503020204020204" pitchFamily="34" charset="-122"/>
              </a:rPr>
              <a:t>国家统计质量保证框架（</a:t>
            </a:r>
            <a:r>
              <a:rPr lang="en-US" altLang="zh-CN" b="1" dirty="0">
                <a:solidFill>
                  <a:schemeClr val="accent4"/>
                </a:solidFill>
                <a:latin typeface="微软雅黑" panose="020B0503020204020204" pitchFamily="34" charset="-122"/>
                <a:ea typeface="微软雅黑" panose="020B0503020204020204" pitchFamily="34" charset="-122"/>
              </a:rPr>
              <a:t>2021</a:t>
            </a:r>
            <a:r>
              <a:rPr lang="zh-CN" altLang="en-US" b="1" dirty="0">
                <a:solidFill>
                  <a:schemeClr val="accent4"/>
                </a:solidFill>
                <a:latin typeface="微软雅黑" panose="020B0503020204020204" pitchFamily="34" charset="-122"/>
                <a:ea typeface="微软雅黑" panose="020B0503020204020204" pitchFamily="34" charset="-122"/>
              </a:rPr>
              <a:t>）</a:t>
            </a:r>
            <a:r>
              <a:rPr lang="en-US" altLang="zh-CN" b="1" dirty="0">
                <a:solidFill>
                  <a:schemeClr val="accent4"/>
                </a:solidFill>
                <a:latin typeface="微软雅黑" panose="020B0503020204020204" pitchFamily="34" charset="-122"/>
                <a:ea typeface="微软雅黑" panose="020B0503020204020204" pitchFamily="34" charset="-122"/>
              </a:rPr>
              <a:t>》</a:t>
            </a:r>
            <a:r>
              <a:rPr lang="zh-CN" altLang="en-US" b="1" dirty="0">
                <a:solidFill>
                  <a:schemeClr val="accent4"/>
                </a:solidFill>
                <a:latin typeface="微软雅黑" panose="020B0503020204020204" pitchFamily="34" charset="-122"/>
                <a:ea typeface="微软雅黑" panose="020B0503020204020204" pitchFamily="34" charset="-122"/>
              </a:rPr>
              <a:t>有关要求，结合教育事业统计工作实际，对统计业务流程的各环节进行质量管理和控制。</a:t>
            </a:r>
            <a:endParaRPr lang="zh-CN" altLang="zh-CN" b="1" dirty="0">
              <a:solidFill>
                <a:schemeClr val="accent4"/>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569785" y="2485250"/>
            <a:ext cx="3188873" cy="507146"/>
            <a:chOff x="569785" y="2696673"/>
            <a:chExt cx="3188873" cy="507146"/>
          </a:xfrm>
        </p:grpSpPr>
        <p:sp>
          <p:nvSpPr>
            <p:cNvPr id="52" name="hipptx.com-Rounded Rectangle 3"/>
            <p:cNvSpPr/>
            <p:nvPr/>
          </p:nvSpPr>
          <p:spPr>
            <a:xfrm>
              <a:off x="569785" y="2696673"/>
              <a:ext cx="507146" cy="507146"/>
            </a:xfrm>
            <a:prstGeom prst="roundRect">
              <a:avLst/>
            </a:prstGeom>
            <a:gradFill>
              <a:gsLst>
                <a:gs pos="0">
                  <a:schemeClr val="accent2">
                    <a:lumMod val="75000"/>
                  </a:schemeClr>
                </a:gs>
                <a:gs pos="79000">
                  <a:schemeClr val="accent2">
                    <a:lumMod val="50000"/>
                  </a:schemeClr>
                </a:gs>
              </a:gsLst>
              <a:lin ang="5400000" scaled="1"/>
            </a:gradFill>
            <a:ln>
              <a:noFill/>
            </a:ln>
            <a:effectLst>
              <a:outerShdw blurRad="215900" dist="38100" dir="5400000" algn="t" rotWithShape="0">
                <a:schemeClr val="accent2">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altLang="zh-CN" sz="2400" dirty="0">
                  <a:solidFill>
                    <a:schemeClr val="bg1"/>
                  </a:solidFill>
                  <a:latin typeface="微软雅黑" panose="020B0503020204020204" pitchFamily="34" charset="-122"/>
                  <a:ea typeface="微软雅黑" panose="020B0503020204020204" pitchFamily="34" charset="-122"/>
                </a:rPr>
                <a:t>3</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53" name="hipptx.com-Rounded Rectangle 4"/>
            <p:cNvSpPr/>
            <p:nvPr/>
          </p:nvSpPr>
          <p:spPr>
            <a:xfrm>
              <a:off x="1138402" y="2696673"/>
              <a:ext cx="2620256" cy="507146"/>
            </a:xfrm>
            <a:prstGeom prst="roundRect">
              <a:avLst/>
            </a:prstGeom>
            <a:gradFill>
              <a:gsLst>
                <a:gs pos="0">
                  <a:schemeClr val="accent2">
                    <a:lumMod val="75000"/>
                  </a:schemeClr>
                </a:gs>
                <a:gs pos="79000">
                  <a:schemeClr val="accent2">
                    <a:lumMod val="50000"/>
                  </a:schemeClr>
                </a:gs>
              </a:gsLst>
              <a:lin ang="5400000" scaled="1"/>
            </a:gradFill>
            <a:ln>
              <a:noFill/>
            </a:ln>
            <a:effectLst>
              <a:outerShdw blurRad="215900" dist="38100" dir="5400000" algn="t" rotWithShape="0">
                <a:schemeClr val="accent2">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0000"/>
                </a:lnSpc>
              </a:pPr>
              <a:r>
                <a:rPr lang="zh-CN" altLang="en-US" sz="2000" dirty="0">
                  <a:solidFill>
                    <a:schemeClr val="bg1"/>
                  </a:solidFill>
                  <a:latin typeface="微软雅黑" panose="020B0503020204020204" pitchFamily="34" charset="-122"/>
                  <a:ea typeface="微软雅黑" panose="020B0503020204020204" pitchFamily="34" charset="-122"/>
                </a:rPr>
                <a:t>数据审核汇总环节</a:t>
              </a:r>
              <a:endParaRPr lang="zh-CN" altLang="zh-CN" sz="2000" dirty="0">
                <a:solidFill>
                  <a:schemeClr val="bg1"/>
                </a:solidFill>
                <a:latin typeface="微软雅黑" panose="020B0503020204020204" pitchFamily="34" charset="-122"/>
                <a:ea typeface="微软雅黑" panose="020B0503020204020204" pitchFamily="34" charset="-122"/>
              </a:endParaRPr>
            </a:p>
          </p:txBody>
        </p:sp>
      </p:grpSp>
      <p:sp>
        <p:nvSpPr>
          <p:cNvPr id="57" name="hipptx.com-TextBox 12"/>
          <p:cNvSpPr txBox="1"/>
          <p:nvPr/>
        </p:nvSpPr>
        <p:spPr>
          <a:xfrm>
            <a:off x="633516" y="3216253"/>
            <a:ext cx="4382364" cy="2634183"/>
          </a:xfrm>
          <a:prstGeom prst="rect">
            <a:avLst/>
          </a:prstGeom>
          <a:noFill/>
        </p:spPr>
        <p:txBody>
          <a:bodyPr wrap="square">
            <a:spAutoFit/>
          </a:bodyPr>
          <a:lstStyle>
            <a:defPPr>
              <a:defRPr lang="zh-CN"/>
            </a:defPPr>
            <a:lvl1pPr>
              <a:lnSpc>
                <a:spcPct val="120000"/>
              </a:lnSpc>
              <a:defRPr b="0" i="0">
                <a:effectLst/>
                <a:latin typeface="思源黑体 CN Light" panose="020B0300000000000000" pitchFamily="34" charset="-122"/>
                <a:ea typeface="思源黑体 CN Light" panose="020B0300000000000000" pitchFamily="34" charset="-122"/>
              </a:defRPr>
            </a:lvl1pPr>
          </a:lstStyle>
          <a:p>
            <a:pPr marL="342900" indent="-342900">
              <a:lnSpc>
                <a:spcPct val="150000"/>
              </a:lnSpc>
              <a:buFont typeface="Wingdings" panose="05000000000000000000" pitchFamily="2" charset="2"/>
              <a:buChar char="n"/>
            </a:pPr>
            <a:r>
              <a:rPr lang="zh-CN" altLang="en-US" sz="2000" b="1" dirty="0">
                <a:solidFill>
                  <a:schemeClr val="accent2">
                    <a:lumMod val="50000"/>
                  </a:schemeClr>
                </a:solidFill>
                <a:latin typeface="微软雅黑" panose="020B0503020204020204" pitchFamily="34" charset="-122"/>
                <a:ea typeface="微软雅黑" panose="020B0503020204020204" pitchFamily="34" charset="-122"/>
              </a:rPr>
              <a:t>审核接收数据</a:t>
            </a:r>
            <a:endParaRPr lang="zh-CN" altLang="en-US" sz="2000" b="1" dirty="0">
              <a:solidFill>
                <a:schemeClr val="accent2">
                  <a:lumMod val="50000"/>
                </a:schemeClr>
              </a:solidFill>
              <a:latin typeface="微软雅黑" panose="020B0503020204020204" pitchFamily="34" charset="-122"/>
              <a:ea typeface="微软雅黑" panose="020B0503020204020204" pitchFamily="34" charset="-122"/>
            </a:endParaRPr>
          </a:p>
          <a:p>
            <a:pPr marL="342900" indent="-342900">
              <a:lnSpc>
                <a:spcPct val="150000"/>
              </a:lnSpc>
              <a:buFont typeface="Wingdings" panose="05000000000000000000" pitchFamily="2" charset="2"/>
              <a:buChar char="n"/>
            </a:pPr>
            <a:r>
              <a:rPr lang="zh-CN" altLang="en-US" sz="2000" b="1" dirty="0">
                <a:solidFill>
                  <a:schemeClr val="accent2">
                    <a:lumMod val="50000"/>
                  </a:schemeClr>
                </a:solidFill>
                <a:latin typeface="微软雅黑" panose="020B0503020204020204" pitchFamily="34" charset="-122"/>
                <a:ea typeface="微软雅黑" panose="020B0503020204020204" pitchFamily="34" charset="-122"/>
              </a:rPr>
              <a:t>反馈疑似问题</a:t>
            </a:r>
            <a:endParaRPr lang="zh-CN" altLang="en-US" sz="2000" b="1" dirty="0">
              <a:solidFill>
                <a:schemeClr val="accent2">
                  <a:lumMod val="50000"/>
                </a:schemeClr>
              </a:solidFill>
              <a:latin typeface="微软雅黑" panose="020B0503020204020204" pitchFamily="34" charset="-122"/>
              <a:ea typeface="微软雅黑" panose="020B0503020204020204" pitchFamily="34" charset="-122"/>
            </a:endParaRPr>
          </a:p>
          <a:p>
            <a:pPr marL="342900" indent="-342900">
              <a:lnSpc>
                <a:spcPct val="150000"/>
              </a:lnSpc>
              <a:buFont typeface="Wingdings" panose="05000000000000000000" pitchFamily="2" charset="2"/>
              <a:buChar char="n"/>
            </a:pPr>
            <a:r>
              <a:rPr lang="zh-CN" altLang="en-US" sz="2000" b="1" dirty="0">
                <a:solidFill>
                  <a:schemeClr val="accent2">
                    <a:lumMod val="50000"/>
                  </a:schemeClr>
                </a:solidFill>
                <a:latin typeface="微软雅黑" panose="020B0503020204020204" pitchFamily="34" charset="-122"/>
                <a:ea typeface="微软雅黑" panose="020B0503020204020204" pitchFamily="34" charset="-122"/>
              </a:rPr>
              <a:t>按时完成任务</a:t>
            </a:r>
            <a:endParaRPr lang="en-US" altLang="zh-CN" sz="2000" b="1" dirty="0">
              <a:solidFill>
                <a:schemeClr val="accent2">
                  <a:lumMod val="50000"/>
                </a:schemeClr>
              </a:solidFill>
              <a:latin typeface="微软雅黑" panose="020B0503020204020204" pitchFamily="34" charset="-122"/>
              <a:ea typeface="微软雅黑" panose="020B0503020204020204" pitchFamily="34" charset="-122"/>
            </a:endParaRPr>
          </a:p>
          <a:p>
            <a:r>
              <a:rPr lang="zh-CN" altLang="zh-CN" sz="1600" dirty="0">
                <a:latin typeface="微软雅黑" panose="020B0503020204020204" pitchFamily="34" charset="-122"/>
                <a:ea typeface="微软雅黑" panose="020B0503020204020204" pitchFamily="34" charset="-122"/>
              </a:rPr>
              <a:t>各级教育行政部门要配备充足的力量进行数据采集、处理、审核、汇总，制定切实可行的进度表，强化对统计工作每一个环节的时间管理，保证统计数据的时效性</a:t>
            </a:r>
            <a:endParaRPr lang="en-US" altLang="zh-CN" sz="1600" dirty="0">
              <a:latin typeface="微软雅黑" panose="020B0503020204020204" pitchFamily="34" charset="-122"/>
              <a:ea typeface="微软雅黑" panose="020B0503020204020204" pitchFamily="34" charset="-122"/>
            </a:endParaRPr>
          </a:p>
        </p:txBody>
      </p:sp>
      <p:grpSp>
        <p:nvGrpSpPr>
          <p:cNvPr id="65" name="组合 64"/>
          <p:cNvGrpSpPr/>
          <p:nvPr/>
        </p:nvGrpSpPr>
        <p:grpSpPr>
          <a:xfrm>
            <a:off x="6384032" y="2485250"/>
            <a:ext cx="3188873" cy="507146"/>
            <a:chOff x="569785" y="2696673"/>
            <a:chExt cx="3188873" cy="507146"/>
          </a:xfrm>
        </p:grpSpPr>
        <p:sp>
          <p:nvSpPr>
            <p:cNvPr id="66" name="hipptx.com-Rounded Rectangle 3"/>
            <p:cNvSpPr/>
            <p:nvPr/>
          </p:nvSpPr>
          <p:spPr>
            <a:xfrm>
              <a:off x="569785" y="2696673"/>
              <a:ext cx="507146" cy="507146"/>
            </a:xfrm>
            <a:prstGeom prst="roundRect">
              <a:avLst/>
            </a:prstGeom>
            <a:gradFill>
              <a:gsLst>
                <a:gs pos="0">
                  <a:schemeClr val="accent2">
                    <a:lumMod val="75000"/>
                  </a:schemeClr>
                </a:gs>
                <a:gs pos="79000">
                  <a:schemeClr val="accent2">
                    <a:lumMod val="50000"/>
                  </a:schemeClr>
                </a:gs>
              </a:gsLst>
              <a:lin ang="5400000" scaled="1"/>
            </a:gradFill>
            <a:ln>
              <a:noFill/>
            </a:ln>
            <a:effectLst>
              <a:outerShdw blurRad="215900" dist="38100" dir="5400000" algn="t" rotWithShape="0">
                <a:schemeClr val="accent2">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altLang="zh-CN" sz="2400" dirty="0">
                  <a:solidFill>
                    <a:schemeClr val="bg1"/>
                  </a:solidFill>
                  <a:latin typeface="微软雅黑" panose="020B0503020204020204" pitchFamily="34" charset="-122"/>
                  <a:ea typeface="微软雅黑" panose="020B0503020204020204" pitchFamily="34" charset="-122"/>
                </a:rPr>
                <a:t>4</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67" name="hipptx.com-Rounded Rectangle 4"/>
            <p:cNvSpPr/>
            <p:nvPr/>
          </p:nvSpPr>
          <p:spPr>
            <a:xfrm>
              <a:off x="1138402" y="2696673"/>
              <a:ext cx="2620256" cy="507146"/>
            </a:xfrm>
            <a:prstGeom prst="roundRect">
              <a:avLst/>
            </a:prstGeom>
            <a:gradFill>
              <a:gsLst>
                <a:gs pos="0">
                  <a:schemeClr val="accent2">
                    <a:lumMod val="75000"/>
                  </a:schemeClr>
                </a:gs>
                <a:gs pos="79000">
                  <a:schemeClr val="accent2">
                    <a:lumMod val="50000"/>
                  </a:schemeClr>
                </a:gs>
              </a:gsLst>
              <a:lin ang="5400000" scaled="1"/>
            </a:gradFill>
            <a:ln>
              <a:noFill/>
            </a:ln>
            <a:effectLst>
              <a:outerShdw blurRad="215900" dist="38100" dir="5400000" algn="t" rotWithShape="0">
                <a:schemeClr val="accent2">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0000"/>
                </a:lnSpc>
              </a:pPr>
              <a:r>
                <a:rPr lang="zh-CN" altLang="en-US" sz="2000" dirty="0">
                  <a:solidFill>
                    <a:schemeClr val="bg1"/>
                  </a:solidFill>
                  <a:latin typeface="微软雅黑" panose="020B0503020204020204" pitchFamily="34" charset="-122"/>
                  <a:ea typeface="微软雅黑" panose="020B0503020204020204" pitchFamily="34" charset="-122"/>
                </a:rPr>
                <a:t>统计资料归档</a:t>
              </a:r>
              <a:endParaRPr lang="zh-CN" altLang="zh-CN" sz="2000" dirty="0">
                <a:solidFill>
                  <a:schemeClr val="bg1"/>
                </a:solidFill>
                <a:latin typeface="微软雅黑" panose="020B0503020204020204" pitchFamily="34" charset="-122"/>
                <a:ea typeface="微软雅黑" panose="020B0503020204020204" pitchFamily="34" charset="-122"/>
              </a:endParaRPr>
            </a:p>
          </p:txBody>
        </p:sp>
      </p:grpSp>
      <p:sp>
        <p:nvSpPr>
          <p:cNvPr id="77" name="hipptx.com-TextBox 12"/>
          <p:cNvSpPr txBox="1"/>
          <p:nvPr/>
        </p:nvSpPr>
        <p:spPr>
          <a:xfrm>
            <a:off x="6240016" y="3073561"/>
            <a:ext cx="5904654" cy="1705403"/>
          </a:xfrm>
          <a:prstGeom prst="rect">
            <a:avLst/>
          </a:prstGeom>
          <a:noFill/>
        </p:spPr>
        <p:txBody>
          <a:bodyPr wrap="square">
            <a:spAutoFit/>
          </a:bodyPr>
          <a:lstStyle>
            <a:defPPr>
              <a:defRPr lang="zh-CN"/>
            </a:defPPr>
            <a:lvl1pPr>
              <a:lnSpc>
                <a:spcPct val="120000"/>
              </a:lnSpc>
              <a:defRPr b="0" i="0">
                <a:effectLst/>
                <a:latin typeface="思源黑体 CN Light" panose="020B0300000000000000" pitchFamily="34" charset="-122"/>
                <a:ea typeface="思源黑体 CN Light" panose="020B0300000000000000" pitchFamily="34" charset="-122"/>
              </a:defRPr>
            </a:lvl1pPr>
          </a:lstStyle>
          <a:p>
            <a:pPr marL="342900" indent="-342900">
              <a:lnSpc>
                <a:spcPct val="150000"/>
              </a:lnSpc>
              <a:buFont typeface="Wingdings" panose="05000000000000000000" pitchFamily="2" charset="2"/>
              <a:buChar char="n"/>
            </a:pPr>
            <a:r>
              <a:rPr lang="zh-CN" altLang="en-US" b="1" dirty="0">
                <a:solidFill>
                  <a:schemeClr val="accent2">
                    <a:lumMod val="50000"/>
                  </a:schemeClr>
                </a:solidFill>
                <a:latin typeface="微软雅黑" panose="020B0503020204020204" pitchFamily="34" charset="-122"/>
                <a:ea typeface="微软雅黑" panose="020B0503020204020204" pitchFamily="34" charset="-122"/>
              </a:rPr>
              <a:t>公开使用数据以教育部集中审核汇总后下发数据为准</a:t>
            </a:r>
            <a:endParaRPr lang="zh-CN" altLang="en-US" b="1" dirty="0">
              <a:solidFill>
                <a:schemeClr val="accent2">
                  <a:lumMod val="50000"/>
                </a:schemeClr>
              </a:solidFill>
              <a:latin typeface="微软雅黑" panose="020B0503020204020204" pitchFamily="34" charset="-122"/>
              <a:ea typeface="微软雅黑" panose="020B0503020204020204" pitchFamily="34" charset="-122"/>
            </a:endParaRPr>
          </a:p>
          <a:p>
            <a:pPr marL="342900" indent="-342900">
              <a:lnSpc>
                <a:spcPct val="150000"/>
              </a:lnSpc>
              <a:buFont typeface="Wingdings" panose="05000000000000000000" pitchFamily="2" charset="2"/>
              <a:buChar char="n"/>
            </a:pPr>
            <a:r>
              <a:rPr lang="zh-CN" altLang="en-US" b="1" dirty="0">
                <a:solidFill>
                  <a:schemeClr val="accent2">
                    <a:lumMod val="50000"/>
                  </a:schemeClr>
                </a:solidFill>
                <a:latin typeface="微软雅黑" panose="020B0503020204020204" pitchFamily="34" charset="-122"/>
                <a:ea typeface="微软雅黑" panose="020B0503020204020204" pitchFamily="34" charset="-122"/>
              </a:rPr>
              <a:t>教育部保存全国及分省综表数据</a:t>
            </a:r>
            <a:endParaRPr lang="zh-CN" altLang="en-US" b="1" dirty="0">
              <a:solidFill>
                <a:schemeClr val="accent2">
                  <a:lumMod val="50000"/>
                </a:schemeClr>
              </a:solidFill>
              <a:latin typeface="微软雅黑" panose="020B0503020204020204" pitchFamily="34" charset="-122"/>
              <a:ea typeface="微软雅黑" panose="020B0503020204020204" pitchFamily="34" charset="-122"/>
            </a:endParaRPr>
          </a:p>
          <a:p>
            <a:pPr marL="342900" indent="-342900">
              <a:lnSpc>
                <a:spcPct val="150000"/>
              </a:lnSpc>
              <a:buFont typeface="Wingdings" panose="05000000000000000000" pitchFamily="2" charset="2"/>
              <a:buChar char="n"/>
            </a:pPr>
            <a:r>
              <a:rPr lang="zh-CN" altLang="en-US" b="1" dirty="0">
                <a:solidFill>
                  <a:schemeClr val="accent2">
                    <a:lumMod val="50000"/>
                  </a:schemeClr>
                </a:solidFill>
                <a:latin typeface="微软雅黑" panose="020B0503020204020204" pitchFamily="34" charset="-122"/>
                <a:ea typeface="微软雅黑" panose="020B0503020204020204" pitchFamily="34" charset="-122"/>
              </a:rPr>
              <a:t>各级教育行政部门应比照教育部保存相应统计资料</a:t>
            </a:r>
            <a:endParaRPr lang="zh-CN" altLang="en-US" b="1" dirty="0">
              <a:solidFill>
                <a:schemeClr val="accent2">
                  <a:lumMod val="50000"/>
                </a:schemeClr>
              </a:solidFill>
              <a:latin typeface="微软雅黑" panose="020B0503020204020204" pitchFamily="34" charset="-122"/>
              <a:ea typeface="微软雅黑" panose="020B0503020204020204" pitchFamily="34" charset="-122"/>
            </a:endParaRPr>
          </a:p>
          <a:p>
            <a:pPr marL="342900" indent="-342900">
              <a:lnSpc>
                <a:spcPct val="150000"/>
              </a:lnSpc>
              <a:buFont typeface="Wingdings" panose="05000000000000000000" pitchFamily="2" charset="2"/>
              <a:buChar char="n"/>
            </a:pPr>
            <a:r>
              <a:rPr lang="zh-CN" altLang="en-US" b="1" dirty="0">
                <a:solidFill>
                  <a:schemeClr val="accent2">
                    <a:lumMod val="50000"/>
                  </a:schemeClr>
                </a:solidFill>
                <a:latin typeface="微软雅黑" panose="020B0503020204020204" pitchFamily="34" charset="-122"/>
                <a:ea typeface="微软雅黑" panose="020B0503020204020204" pitchFamily="34" charset="-122"/>
              </a:rPr>
              <a:t>学校电子数据资料和纸质统计调查表应永久保存</a:t>
            </a:r>
            <a:endParaRPr lang="zh-CN" altLang="en-US" b="1" dirty="0">
              <a:solidFill>
                <a:schemeClr val="accent2">
                  <a:lumMod val="50000"/>
                </a:schemeClr>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hipptx.com-TextBox 12"/>
          <p:cNvSpPr txBox="1"/>
          <p:nvPr/>
        </p:nvSpPr>
        <p:spPr>
          <a:xfrm>
            <a:off x="4481512" y="526957"/>
            <a:ext cx="3228975" cy="31547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9900" b="0" i="0" u="none" strike="noStrike" kern="1200" cap="none" spc="0" normalizeH="0" baseline="0" noProof="0" dirty="0">
                <a:ln>
                  <a:noFill/>
                </a:ln>
                <a:solidFill>
                  <a:srgbClr val="1B6BAF">
                    <a:lumMod val="50000"/>
                  </a:srgbClr>
                </a:solidFill>
                <a:effectLst/>
                <a:uLnTx/>
                <a:uFillTx/>
                <a:latin typeface="优设标题黑" panose="00000500000000000000" pitchFamily="2" charset="-122"/>
                <a:ea typeface="优设标题黑" panose="00000500000000000000" pitchFamily="2" charset="-122"/>
                <a:cs typeface="+mn-cs"/>
              </a:rPr>
              <a:t>04</a:t>
            </a:r>
            <a:endParaRPr kumimoji="0" lang="zh-CN" altLang="en-US" sz="19900" b="0" i="0" u="none" strike="noStrike" kern="1200" cap="none" spc="0" normalizeH="0" baseline="0" noProof="0" dirty="0">
              <a:ln>
                <a:noFill/>
              </a:ln>
              <a:solidFill>
                <a:srgbClr val="1B6BAF">
                  <a:lumMod val="50000"/>
                </a:srgbClr>
              </a:solidFill>
              <a:effectLst/>
              <a:uLnTx/>
              <a:uFillTx/>
              <a:latin typeface="优设标题黑" panose="00000500000000000000" pitchFamily="2" charset="-122"/>
              <a:ea typeface="优设标题黑" panose="00000500000000000000" pitchFamily="2" charset="-122"/>
              <a:cs typeface="+mn-cs"/>
            </a:endParaRPr>
          </a:p>
        </p:txBody>
      </p:sp>
      <p:sp>
        <p:nvSpPr>
          <p:cNvPr id="2" name="hipptx.com-TextBox 1"/>
          <p:cNvSpPr txBox="1"/>
          <p:nvPr/>
        </p:nvSpPr>
        <p:spPr>
          <a:xfrm>
            <a:off x="4367017" y="3004941"/>
            <a:ext cx="3457964" cy="848117"/>
          </a:xfrm>
          <a:prstGeom prst="rect">
            <a:avLst/>
          </a:prstGeom>
          <a:noFill/>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en-US" altLang="zh-CN" sz="4400" b="0" i="0" u="none" strike="noStrike" kern="1200" cap="none" spc="0" normalizeH="0" baseline="0" noProof="0" dirty="0">
                <a:ln>
                  <a:noFill/>
                </a:ln>
                <a:gradFill>
                  <a:gsLst>
                    <a:gs pos="0">
                      <a:srgbClr val="1B6BAF">
                        <a:lumMod val="50000"/>
                      </a:srgbClr>
                    </a:gs>
                    <a:gs pos="100000">
                      <a:srgbClr val="1B6BAF">
                        <a:lumMod val="75000"/>
                        <a:alpha val="0"/>
                      </a:srgbClr>
                    </a:gs>
                  </a:gsLst>
                  <a:lin ang="5400000" scaled="1"/>
                </a:gradFill>
                <a:effectLst/>
                <a:uLnTx/>
                <a:uFillTx/>
                <a:latin typeface="思源黑体 CN Heavy" panose="020B0A00000000000000" pitchFamily="34" charset="-122"/>
                <a:ea typeface="思源黑体 CN Heavy" panose="020B0A00000000000000" pitchFamily="34" charset="-122"/>
                <a:cs typeface="+mn-cs"/>
              </a:rPr>
              <a:t>PART  FOUR</a:t>
            </a:r>
            <a:endParaRPr kumimoji="0" lang="zh-CN" altLang="en-US" sz="4400" b="0" i="0" u="none" strike="noStrike" kern="1200" cap="none" spc="0" normalizeH="0" baseline="0" noProof="0" dirty="0">
              <a:ln>
                <a:noFill/>
              </a:ln>
              <a:gradFill>
                <a:gsLst>
                  <a:gs pos="0">
                    <a:srgbClr val="1B6BAF">
                      <a:lumMod val="50000"/>
                    </a:srgbClr>
                  </a:gs>
                  <a:gs pos="100000">
                    <a:srgbClr val="1B6BAF">
                      <a:lumMod val="75000"/>
                      <a:alpha val="0"/>
                    </a:srgbClr>
                  </a:gs>
                </a:gsLst>
                <a:lin ang="5400000" scaled="1"/>
              </a:gradFill>
              <a:effectLst/>
              <a:uLnTx/>
              <a:uFillTx/>
              <a:latin typeface="思源黑体 CN Heavy" panose="020B0A00000000000000" pitchFamily="34" charset="-122"/>
              <a:ea typeface="思源黑体 CN Heavy" panose="020B0A00000000000000" pitchFamily="34" charset="-122"/>
              <a:cs typeface="+mn-cs"/>
            </a:endParaRPr>
          </a:p>
        </p:txBody>
      </p:sp>
      <p:sp>
        <p:nvSpPr>
          <p:cNvPr id="5" name="hipptx.com-TextBox 4"/>
          <p:cNvSpPr txBox="1"/>
          <p:nvPr/>
        </p:nvSpPr>
        <p:spPr>
          <a:xfrm>
            <a:off x="2279574" y="3782558"/>
            <a:ext cx="7632850" cy="608436"/>
          </a:xfrm>
          <a:prstGeom prst="rect">
            <a:avLst/>
          </a:prstGeom>
          <a:noFill/>
        </p:spPr>
        <p:txBody>
          <a:bodyPr wrap="square" lIns="0" tIns="0" rIns="0" bIns="0">
            <a:spAutoFit/>
          </a:bodyPr>
          <a:lstStyle>
            <a:defPPr>
              <a:defRPr lang="zh-CN"/>
            </a:defPPr>
            <a:lvl1pPr algn="ctr">
              <a:lnSpc>
                <a:spcPct val="120000"/>
              </a:lnSpc>
              <a:defRPr sz="4400">
                <a:solidFill>
                  <a:schemeClr val="tx1">
                    <a:lumMod val="75000"/>
                    <a:lumOff val="25000"/>
                  </a:schemeClr>
                </a:solidFill>
                <a:latin typeface="思源宋体 CN Heavy" panose="02020900000000000000" pitchFamily="18" charset="-122"/>
                <a:ea typeface="思源宋体 CN Heavy" panose="02020900000000000000" pitchFamily="18" charset="-122"/>
              </a:defRPr>
            </a:lvl1pPr>
          </a:lstStyle>
          <a:p>
            <a:pPr lvl="0"/>
            <a:r>
              <a:rPr lang="en-US" altLang="zh-CN" sz="3600" b="1" dirty="0">
                <a:solidFill>
                  <a:schemeClr val="accent4"/>
                </a:solidFill>
              </a:rPr>
              <a:t>2023</a:t>
            </a:r>
            <a:r>
              <a:rPr lang="zh-CN" altLang="en-US" sz="3600" b="1" dirty="0">
                <a:solidFill>
                  <a:schemeClr val="accent4"/>
                </a:solidFill>
              </a:rPr>
              <a:t>年教育事业统计调查制度修订</a:t>
            </a:r>
            <a:endParaRPr lang="zh-CN" altLang="en-US" sz="3600" b="1" dirty="0">
              <a:solidFill>
                <a:schemeClr val="accent4"/>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1625469" y="663722"/>
            <a:ext cx="5766675" cy="473271"/>
          </a:xfrm>
          <a:prstGeom prst="rect">
            <a:avLst/>
          </a:prstGeom>
          <a:noFill/>
        </p:spPr>
        <p:txBody>
          <a:bodyPr wrap="square" lIns="0" tIns="0" rIns="0" bIns="0">
            <a:spAutoFit/>
          </a:bodyPr>
          <a:lstStyle>
            <a:defPPr>
              <a:defRPr lang="zh-CN"/>
            </a:defPPr>
            <a:lvl1pPr>
              <a:lnSpc>
                <a:spcPct val="120000"/>
              </a:lnSpc>
              <a:defRPr sz="2800">
                <a:solidFill>
                  <a:schemeClr val="accent3">
                    <a:lumMod val="50000"/>
                  </a:schemeClr>
                </a:solidFill>
                <a:latin typeface="思源宋体 CN Medium" panose="02020500000000000000" pitchFamily="18" charset="-122"/>
                <a:ea typeface="思源宋体 CN Medium" panose="02020500000000000000" pitchFamily="18" charset="-122"/>
              </a:defRPr>
            </a:lvl1pPr>
          </a:lstStyle>
          <a:p>
            <a:pPr lvl="0"/>
            <a:r>
              <a:rPr lang="en-US" altLang="zh-CN" b="1" dirty="0">
                <a:latin typeface="微软雅黑" panose="020B0503020204020204" pitchFamily="34" charset="-122"/>
                <a:ea typeface="微软雅黑" panose="020B0503020204020204" pitchFamily="34" charset="-122"/>
              </a:rPr>
              <a:t>2023</a:t>
            </a:r>
            <a:r>
              <a:rPr lang="zh-CN" altLang="en-US" b="1" dirty="0">
                <a:latin typeface="微软雅黑" panose="020B0503020204020204" pitchFamily="34" charset="-122"/>
                <a:ea typeface="微软雅黑" panose="020B0503020204020204" pitchFamily="34" charset="-122"/>
              </a:rPr>
              <a:t>年教育事业统计调查制度修订</a:t>
            </a:r>
            <a:endParaRPr lang="zh-CN" altLang="en-US" b="1" dirty="0">
              <a:latin typeface="微软雅黑" panose="020B0503020204020204" pitchFamily="34" charset="-122"/>
              <a:ea typeface="微软雅黑" panose="020B0503020204020204" pitchFamily="34" charset="-122"/>
            </a:endParaRPr>
          </a:p>
        </p:txBody>
      </p:sp>
      <p:sp>
        <p:nvSpPr>
          <p:cNvPr id="11" name="hipptx.com-Octagon 3"/>
          <p:cNvSpPr/>
          <p:nvPr/>
        </p:nvSpPr>
        <p:spPr>
          <a:xfrm>
            <a:off x="731838" y="1484784"/>
            <a:ext cx="4644082" cy="591671"/>
          </a:xfrm>
          <a:prstGeom prst="octagon">
            <a:avLst>
              <a:gd name="adj" fmla="val 14346"/>
            </a:avLst>
          </a:prstGeom>
          <a:gradFill>
            <a:gsLst>
              <a:gs pos="0">
                <a:schemeClr val="accent2">
                  <a:lumMod val="75000"/>
                </a:schemeClr>
              </a:gs>
              <a:gs pos="79000">
                <a:schemeClr val="accent2">
                  <a:lumMod val="50000"/>
                </a:schemeClr>
              </a:gs>
            </a:gsLst>
            <a:lin ang="5400000" scaled="1"/>
          </a:gradFill>
          <a:ln>
            <a:noFill/>
          </a:ln>
          <a:effectLst>
            <a:outerShdw blurRad="215900" dist="38100" dir="5400000" algn="t" rotWithShape="0">
              <a:schemeClr val="accent2">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2000" b="1" dirty="0">
                <a:solidFill>
                  <a:schemeClr val="bg1"/>
                </a:solidFill>
                <a:latin typeface="微软雅黑" panose="020B0503020204020204" pitchFamily="34" charset="-122"/>
                <a:ea typeface="微软雅黑" panose="020B0503020204020204" pitchFamily="34" charset="-122"/>
              </a:rPr>
              <a:t>涉及指标、表样变动调查表共计</a:t>
            </a:r>
            <a:r>
              <a:rPr lang="en-US" altLang="zh-CN" sz="2000" b="1" dirty="0">
                <a:solidFill>
                  <a:schemeClr val="bg1"/>
                </a:solidFill>
                <a:latin typeface="微软雅黑" panose="020B0503020204020204" pitchFamily="34" charset="-122"/>
                <a:ea typeface="微软雅黑" panose="020B0503020204020204" pitchFamily="34" charset="-122"/>
              </a:rPr>
              <a:t>9</a:t>
            </a:r>
            <a:r>
              <a:rPr lang="zh-CN" altLang="en-US" sz="2000" b="1" dirty="0">
                <a:solidFill>
                  <a:schemeClr val="bg1"/>
                </a:solidFill>
                <a:latin typeface="微软雅黑" panose="020B0503020204020204" pitchFamily="34" charset="-122"/>
                <a:ea typeface="微软雅黑" panose="020B0503020204020204" pitchFamily="34" charset="-122"/>
              </a:rPr>
              <a:t>张</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19" name="矩形 18"/>
          <p:cNvSpPr/>
          <p:nvPr/>
        </p:nvSpPr>
        <p:spPr>
          <a:xfrm>
            <a:off x="564923" y="548619"/>
            <a:ext cx="752560" cy="703798"/>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latin typeface="微软雅黑" panose="020B0503020204020204" pitchFamily="34" charset="-122"/>
                <a:ea typeface="微软雅黑" panose="020B0503020204020204" pitchFamily="34" charset="-122"/>
              </a:rPr>
              <a:t>04</a:t>
            </a:r>
            <a:endParaRPr lang="zh-CN" altLang="en-US" sz="2800" dirty="0">
              <a:latin typeface="微软雅黑" panose="020B0503020204020204" pitchFamily="34" charset="-122"/>
              <a:ea typeface="微软雅黑" panose="020B0503020204020204" pitchFamily="34" charset="-122"/>
            </a:endParaRPr>
          </a:p>
        </p:txBody>
      </p:sp>
      <p:graphicFrame>
        <p:nvGraphicFramePr>
          <p:cNvPr id="20" name="表格 19"/>
          <p:cNvGraphicFramePr>
            <a:graphicFrameLocks noGrp="1"/>
          </p:cNvGraphicFramePr>
          <p:nvPr/>
        </p:nvGraphicFramePr>
        <p:xfrm>
          <a:off x="658575" y="2276872"/>
          <a:ext cx="9434690" cy="3678700"/>
        </p:xfrm>
        <a:graphic>
          <a:graphicData uri="http://schemas.openxmlformats.org/drawingml/2006/table">
            <a:tbl>
              <a:tblPr/>
              <a:tblGrid>
                <a:gridCol w="1674747"/>
                <a:gridCol w="7759943"/>
              </a:tblGrid>
              <a:tr h="367870">
                <a:tc>
                  <a:txBody>
                    <a:bodyPr/>
                    <a:lstStyle/>
                    <a:p>
                      <a:pPr algn="ctr" fontAlgn="b"/>
                      <a:r>
                        <a:rPr lang="zh-CN" altLang="en-US" sz="1600" b="1" i="0" u="none" strike="noStrike" dirty="0">
                          <a:solidFill>
                            <a:schemeClr val="bg1"/>
                          </a:solidFill>
                          <a:effectLst/>
                          <a:latin typeface="宋体" panose="02010600030101010101" pitchFamily="2" charset="-122"/>
                          <a:ea typeface="宋体" panose="02010600030101010101" pitchFamily="2" charset="-122"/>
                        </a:rPr>
                        <a:t>表号</a:t>
                      </a:r>
                      <a:endParaRPr lang="en-US" altLang="zh-CN" sz="1600" b="1" i="0" u="none" strike="noStrike" dirty="0">
                        <a:solidFill>
                          <a:schemeClr val="bg1"/>
                        </a:solidFill>
                        <a:effectLst/>
                        <a:latin typeface="宋体" panose="02010600030101010101" pitchFamily="2" charset="-122"/>
                        <a:ea typeface="宋体" panose="02010600030101010101" pitchFamily="2" charset="-122"/>
                      </a:endParaRPr>
                    </a:p>
                  </a:txBody>
                  <a:tcPr marL="5379" marR="5379" marT="537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gradFill flip="none" rotWithShape="1">
                      <a:gsLst>
                        <a:gs pos="0">
                          <a:schemeClr val="accent3">
                            <a:shade val="30000"/>
                            <a:satMod val="115000"/>
                          </a:schemeClr>
                        </a:gs>
                        <a:gs pos="36000">
                          <a:schemeClr val="accent3">
                            <a:shade val="67500"/>
                            <a:satMod val="115000"/>
                          </a:schemeClr>
                        </a:gs>
                        <a:gs pos="82000">
                          <a:schemeClr val="accent3">
                            <a:shade val="100000"/>
                            <a:satMod val="115000"/>
                          </a:schemeClr>
                        </a:gs>
                      </a:gsLst>
                      <a:lin ang="5400000" scaled="1"/>
                      <a:tileRect/>
                    </a:gradFill>
                  </a:tcPr>
                </a:tc>
                <a:tc>
                  <a:txBody>
                    <a:bodyPr/>
                    <a:lstStyle/>
                    <a:p>
                      <a:pPr algn="ctr" fontAlgn="b"/>
                      <a:r>
                        <a:rPr lang="zh-CN" altLang="en-US" sz="1600" b="1" i="0" u="none" strike="noStrike" dirty="0">
                          <a:solidFill>
                            <a:schemeClr val="bg1"/>
                          </a:solidFill>
                          <a:effectLst/>
                          <a:latin typeface="宋体" panose="02010600030101010101" pitchFamily="2" charset="-122"/>
                          <a:ea typeface="宋体" panose="02010600030101010101" pitchFamily="2" charset="-122"/>
                        </a:rPr>
                        <a:t>表名</a:t>
                      </a:r>
                      <a:endParaRPr lang="zh-CN" altLang="en-US" sz="1600" b="1" i="0" u="none" strike="noStrike" dirty="0">
                        <a:solidFill>
                          <a:schemeClr val="bg1"/>
                        </a:solidFill>
                        <a:effectLst/>
                        <a:latin typeface="宋体" panose="02010600030101010101" pitchFamily="2" charset="-122"/>
                        <a:ea typeface="宋体" panose="02010600030101010101" pitchFamily="2" charset="-122"/>
                      </a:endParaRPr>
                    </a:p>
                  </a:txBody>
                  <a:tcPr marL="5379" marR="5379" marT="537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gradFill flip="none" rotWithShape="1">
                      <a:gsLst>
                        <a:gs pos="0">
                          <a:schemeClr val="accent3">
                            <a:shade val="30000"/>
                            <a:satMod val="115000"/>
                          </a:schemeClr>
                        </a:gs>
                        <a:gs pos="36000">
                          <a:schemeClr val="accent3">
                            <a:shade val="67500"/>
                            <a:satMod val="115000"/>
                          </a:schemeClr>
                        </a:gs>
                        <a:gs pos="82000">
                          <a:schemeClr val="accent3">
                            <a:shade val="100000"/>
                            <a:satMod val="115000"/>
                          </a:schemeClr>
                        </a:gs>
                      </a:gsLst>
                      <a:lin ang="5400000" scaled="1"/>
                      <a:tileRect/>
                    </a:gradFill>
                  </a:tcPr>
                </a:tc>
              </a:tr>
              <a:tr h="367870">
                <a:tc>
                  <a:txBody>
                    <a:bodyPr/>
                    <a:lstStyle/>
                    <a:p>
                      <a:pPr algn="ctr" fontAlgn="b"/>
                      <a:r>
                        <a:rPr lang="zh-CN" altLang="en-US" sz="1600" b="0" i="0" u="none" strike="noStrike" dirty="0">
                          <a:solidFill>
                            <a:srgbClr val="000000"/>
                          </a:solidFill>
                          <a:effectLst/>
                          <a:latin typeface="宋体" panose="02010600030101010101" pitchFamily="2" charset="-122"/>
                          <a:ea typeface="宋体" panose="02010600030101010101" pitchFamily="2" charset="-122"/>
                        </a:rPr>
                        <a:t>教基</a:t>
                      </a:r>
                      <a:r>
                        <a:rPr lang="en-US" altLang="zh-CN" sz="1600" b="0" i="0" u="none" strike="noStrike" dirty="0">
                          <a:solidFill>
                            <a:srgbClr val="000000"/>
                          </a:solidFill>
                          <a:effectLst/>
                          <a:latin typeface="宋体" panose="02010600030101010101" pitchFamily="2" charset="-122"/>
                          <a:ea typeface="宋体" panose="02010600030101010101" pitchFamily="2" charset="-122"/>
                        </a:rPr>
                        <a:t>1102</a:t>
                      </a:r>
                      <a:endParaRPr lang="en-US" altLang="zh-CN" sz="1600" b="0" i="0" u="none" strike="noStrike" dirty="0">
                        <a:solidFill>
                          <a:srgbClr val="000000"/>
                        </a:solidFill>
                        <a:effectLst/>
                        <a:latin typeface="宋体" panose="02010600030101010101" pitchFamily="2" charset="-122"/>
                        <a:ea typeface="宋体" panose="02010600030101010101" pitchFamily="2" charset="-122"/>
                      </a:endParaRPr>
                    </a:p>
                  </a:txBody>
                  <a:tcPr marL="5379" marR="5379" marT="537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zh-CN" altLang="en-US" sz="1600" b="0" i="0" u="none" strike="noStrike" dirty="0">
                          <a:solidFill>
                            <a:srgbClr val="000000"/>
                          </a:solidFill>
                          <a:effectLst/>
                          <a:latin typeface="宋体" panose="02010600030101010101" pitchFamily="2" charset="-122"/>
                          <a:ea typeface="宋体" panose="02010600030101010101" pitchFamily="2" charset="-122"/>
                        </a:rPr>
                        <a:t>基础教育学校基本情况</a:t>
                      </a:r>
                      <a:endParaRPr lang="zh-CN" altLang="en-US" sz="1600" b="0" i="0" u="none" strike="noStrike" dirty="0">
                        <a:solidFill>
                          <a:srgbClr val="000000"/>
                        </a:solidFill>
                        <a:effectLst/>
                        <a:latin typeface="宋体" panose="02010600030101010101" pitchFamily="2" charset="-122"/>
                        <a:ea typeface="宋体" panose="02010600030101010101" pitchFamily="2" charset="-122"/>
                      </a:endParaRPr>
                    </a:p>
                  </a:txBody>
                  <a:tcPr marL="5379" marR="5379" marT="537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67870">
                <a:tc>
                  <a:txBody>
                    <a:bodyPr/>
                    <a:lstStyle/>
                    <a:p>
                      <a:pPr algn="ctr" fontAlgn="b"/>
                      <a:r>
                        <a:rPr lang="zh-CN" altLang="en-US" sz="1600" b="0" i="0" u="none" strike="noStrike" dirty="0">
                          <a:solidFill>
                            <a:srgbClr val="000000"/>
                          </a:solidFill>
                          <a:effectLst/>
                          <a:latin typeface="宋体" panose="02010600030101010101" pitchFamily="2" charset="-122"/>
                          <a:ea typeface="宋体" panose="02010600030101010101" pitchFamily="2" charset="-122"/>
                        </a:rPr>
                        <a:t>教基</a:t>
                      </a:r>
                      <a:r>
                        <a:rPr lang="en-US" altLang="zh-CN" sz="1600" b="0" i="0" u="none" strike="noStrike" dirty="0">
                          <a:solidFill>
                            <a:srgbClr val="000000"/>
                          </a:solidFill>
                          <a:effectLst/>
                          <a:latin typeface="宋体" panose="02010600030101010101" pitchFamily="2" charset="-122"/>
                          <a:ea typeface="宋体" panose="02010600030101010101" pitchFamily="2" charset="-122"/>
                        </a:rPr>
                        <a:t>1304</a:t>
                      </a:r>
                      <a:endParaRPr lang="en-US" altLang="zh-CN" sz="1600" b="0" i="0" u="none" strike="noStrike" dirty="0">
                        <a:solidFill>
                          <a:srgbClr val="000000"/>
                        </a:solidFill>
                        <a:effectLst/>
                        <a:latin typeface="宋体" panose="02010600030101010101" pitchFamily="2" charset="-122"/>
                        <a:ea typeface="宋体" panose="02010600030101010101" pitchFamily="2" charset="-122"/>
                      </a:endParaRPr>
                    </a:p>
                  </a:txBody>
                  <a:tcPr marL="5379" marR="5379" marT="537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zh-CN" altLang="en-US" sz="1600" b="0" i="0" u="none" strike="noStrike" dirty="0">
                          <a:solidFill>
                            <a:srgbClr val="000000"/>
                          </a:solidFill>
                          <a:effectLst/>
                          <a:latin typeface="宋体" panose="02010600030101010101" pitchFamily="2" charset="-122"/>
                          <a:ea typeface="宋体" panose="02010600030101010101" pitchFamily="2" charset="-122"/>
                        </a:rPr>
                        <a:t>高等教育学校基本情况</a:t>
                      </a:r>
                      <a:endParaRPr lang="zh-CN" altLang="en-US" sz="1600" b="0" i="0" u="none" strike="noStrike" dirty="0">
                        <a:solidFill>
                          <a:srgbClr val="000000"/>
                        </a:solidFill>
                        <a:effectLst/>
                        <a:latin typeface="宋体" panose="02010600030101010101" pitchFamily="2" charset="-122"/>
                        <a:ea typeface="宋体" panose="02010600030101010101" pitchFamily="2" charset="-122"/>
                      </a:endParaRPr>
                    </a:p>
                  </a:txBody>
                  <a:tcPr marL="5379" marR="5379" marT="537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67870">
                <a:tc>
                  <a:txBody>
                    <a:bodyPr/>
                    <a:lstStyle/>
                    <a:p>
                      <a:pPr algn="ctr"/>
                      <a:r>
                        <a:rPr lang="zh-CN" altLang="en-US" sz="1600" b="0" i="0" u="none" strike="noStrike" kern="1200" dirty="0">
                          <a:solidFill>
                            <a:srgbClr val="000000"/>
                          </a:solidFill>
                          <a:effectLst/>
                          <a:latin typeface="宋体" panose="02010600030101010101" pitchFamily="2" charset="-122"/>
                          <a:ea typeface="宋体" panose="02010600030101010101" pitchFamily="2" charset="-122"/>
                          <a:cs typeface="+mn-cs"/>
                        </a:rPr>
                        <a:t>教基</a:t>
                      </a:r>
                      <a:r>
                        <a:rPr lang="en-US" altLang="zh-CN" sz="1600" b="0" i="0" u="none" strike="noStrike" kern="1200" dirty="0">
                          <a:solidFill>
                            <a:srgbClr val="000000"/>
                          </a:solidFill>
                          <a:effectLst/>
                          <a:latin typeface="宋体" panose="02010600030101010101" pitchFamily="2" charset="-122"/>
                          <a:ea typeface="宋体" panose="02010600030101010101" pitchFamily="2" charset="-122"/>
                          <a:cs typeface="+mn-cs"/>
                        </a:rPr>
                        <a:t>2109</a:t>
                      </a:r>
                      <a:endParaRPr lang="zh-CN" altLang="en-US" sz="1600" b="0" i="0" u="none" strike="noStrike" kern="1200" dirty="0">
                        <a:solidFill>
                          <a:srgbClr val="000000"/>
                        </a:solidFill>
                        <a:effectLst/>
                        <a:latin typeface="宋体" panose="02010600030101010101" pitchFamily="2" charset="-122"/>
                        <a:ea typeface="宋体" panose="02010600030101010101" pitchFamily="2" charset="-122"/>
                        <a:cs typeface="+mn-cs"/>
                      </a:endParaRPr>
                    </a:p>
                  </a:txBody>
                  <a:tcPr marL="5379" marR="5379" marT="537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zh-CN" altLang="en-US" sz="1600" b="0" i="0" u="none" strike="noStrike" dirty="0">
                          <a:solidFill>
                            <a:srgbClr val="000000"/>
                          </a:solidFill>
                          <a:effectLst/>
                          <a:latin typeface="宋体" panose="02010600030101010101" pitchFamily="2" charset="-122"/>
                          <a:ea typeface="宋体" panose="02010600030101010101" pitchFamily="2" charset="-122"/>
                        </a:rPr>
                        <a:t>特殊教育班数情况</a:t>
                      </a:r>
                      <a:endParaRPr lang="zh-CN" altLang="en-US" sz="1600" b="0" i="0" u="none" strike="noStrike" dirty="0">
                        <a:solidFill>
                          <a:srgbClr val="000000"/>
                        </a:solidFill>
                        <a:effectLst/>
                        <a:latin typeface="宋体" panose="02010600030101010101" pitchFamily="2" charset="-122"/>
                        <a:ea typeface="宋体" panose="02010600030101010101" pitchFamily="2" charset="-122"/>
                      </a:endParaRPr>
                    </a:p>
                  </a:txBody>
                  <a:tcPr marL="5379" marR="5379" marT="537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67870">
                <a:tc>
                  <a:txBody>
                    <a:bodyPr/>
                    <a:lstStyle/>
                    <a:p>
                      <a:pPr algn="ctr"/>
                      <a:r>
                        <a:rPr lang="zh-CN" altLang="en-US" sz="1600" b="0" i="0" u="none" strike="noStrike" kern="1200" dirty="0">
                          <a:solidFill>
                            <a:srgbClr val="000000"/>
                          </a:solidFill>
                          <a:effectLst/>
                          <a:latin typeface="宋体" panose="02010600030101010101" pitchFamily="2" charset="-122"/>
                          <a:ea typeface="宋体" panose="02010600030101010101" pitchFamily="2" charset="-122"/>
                          <a:cs typeface="+mn-cs"/>
                        </a:rPr>
                        <a:t>教基</a:t>
                      </a:r>
                      <a:r>
                        <a:rPr lang="en-US" altLang="zh-CN" sz="1600" b="0" i="0" u="none" strike="noStrike" kern="1200" dirty="0">
                          <a:solidFill>
                            <a:srgbClr val="000000"/>
                          </a:solidFill>
                          <a:effectLst/>
                          <a:latin typeface="宋体" panose="02010600030101010101" pitchFamily="2" charset="-122"/>
                          <a:ea typeface="宋体" panose="02010600030101010101" pitchFamily="2" charset="-122"/>
                          <a:cs typeface="+mn-cs"/>
                        </a:rPr>
                        <a:t>3120</a:t>
                      </a:r>
                      <a:endParaRPr lang="zh-CN" altLang="en-US" sz="1600" b="0" i="0" u="none" strike="noStrike" kern="1200" dirty="0">
                        <a:solidFill>
                          <a:srgbClr val="000000"/>
                        </a:solidFill>
                        <a:effectLst/>
                        <a:latin typeface="宋体" panose="02010600030101010101" pitchFamily="2" charset="-122"/>
                        <a:ea typeface="宋体" panose="02010600030101010101" pitchFamily="2" charset="-122"/>
                        <a:cs typeface="+mn-cs"/>
                      </a:endParaRPr>
                    </a:p>
                  </a:txBody>
                  <a:tcPr marL="5379" marR="5379" marT="537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zh-CN" altLang="en-US" sz="1600" b="0" i="0" u="none" strike="noStrike" dirty="0">
                          <a:solidFill>
                            <a:srgbClr val="000000"/>
                          </a:solidFill>
                          <a:effectLst/>
                          <a:latin typeface="宋体" panose="02010600030101010101" pitchFamily="2" charset="-122"/>
                          <a:ea typeface="宋体" panose="02010600030101010101" pitchFamily="2" charset="-122"/>
                        </a:rPr>
                        <a:t>特殊教育学生数</a:t>
                      </a:r>
                      <a:endParaRPr lang="zh-CN" altLang="en-US" sz="1600" b="0" i="0" u="none" strike="noStrike" dirty="0">
                        <a:solidFill>
                          <a:srgbClr val="000000"/>
                        </a:solidFill>
                        <a:effectLst/>
                        <a:latin typeface="宋体" panose="02010600030101010101" pitchFamily="2" charset="-122"/>
                        <a:ea typeface="宋体" panose="02010600030101010101" pitchFamily="2" charset="-122"/>
                      </a:endParaRPr>
                    </a:p>
                  </a:txBody>
                  <a:tcPr marL="5379" marR="5379" marT="537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67870">
                <a:tc>
                  <a:txBody>
                    <a:bodyPr/>
                    <a:lstStyle/>
                    <a:p>
                      <a:pPr algn="ctr"/>
                      <a:r>
                        <a:rPr lang="zh-CN" altLang="en-US" sz="1600" b="0" i="0" u="none" strike="noStrike" kern="1200" dirty="0">
                          <a:solidFill>
                            <a:srgbClr val="000000"/>
                          </a:solidFill>
                          <a:effectLst/>
                          <a:latin typeface="宋体" panose="02010600030101010101" pitchFamily="2" charset="-122"/>
                          <a:ea typeface="宋体" panose="02010600030101010101" pitchFamily="2" charset="-122"/>
                          <a:cs typeface="+mn-cs"/>
                        </a:rPr>
                        <a:t>教基</a:t>
                      </a:r>
                      <a:r>
                        <a:rPr lang="en-US" altLang="zh-CN" sz="1600" b="0" i="0" u="none" strike="noStrike" kern="1200" dirty="0">
                          <a:solidFill>
                            <a:srgbClr val="000000"/>
                          </a:solidFill>
                          <a:effectLst/>
                          <a:latin typeface="宋体" panose="02010600030101010101" pitchFamily="2" charset="-122"/>
                          <a:ea typeface="宋体" panose="02010600030101010101" pitchFamily="2" charset="-122"/>
                          <a:cs typeface="+mn-cs"/>
                        </a:rPr>
                        <a:t>3046</a:t>
                      </a:r>
                      <a:endParaRPr lang="zh-CN" altLang="en-US" sz="1600" b="0" i="0" u="none" strike="noStrike" kern="1200" dirty="0">
                        <a:solidFill>
                          <a:srgbClr val="000000"/>
                        </a:solidFill>
                        <a:effectLst/>
                        <a:latin typeface="宋体" panose="02010600030101010101" pitchFamily="2" charset="-122"/>
                        <a:ea typeface="宋体" panose="02010600030101010101" pitchFamily="2" charset="-122"/>
                        <a:cs typeface="+mn-cs"/>
                      </a:endParaRPr>
                    </a:p>
                  </a:txBody>
                  <a:tcPr marL="5379" marR="5379" marT="537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zh-CN" altLang="en-US" sz="1600" b="0" i="0" u="none" strike="noStrike" dirty="0">
                          <a:solidFill>
                            <a:srgbClr val="000000"/>
                          </a:solidFill>
                          <a:effectLst/>
                          <a:latin typeface="宋体" panose="02010600030101010101" pitchFamily="2" charset="-122"/>
                          <a:ea typeface="宋体" panose="02010600030101010101" pitchFamily="2" charset="-122"/>
                        </a:rPr>
                        <a:t>国际学生基本情况</a:t>
                      </a:r>
                      <a:endParaRPr lang="zh-CN" altLang="en-US" sz="1600" b="0" i="0" u="none" strike="noStrike" dirty="0">
                        <a:solidFill>
                          <a:srgbClr val="000000"/>
                        </a:solidFill>
                        <a:effectLst/>
                        <a:latin typeface="宋体" panose="02010600030101010101" pitchFamily="2" charset="-122"/>
                        <a:ea typeface="宋体" panose="02010600030101010101" pitchFamily="2" charset="-122"/>
                      </a:endParaRPr>
                    </a:p>
                  </a:txBody>
                  <a:tcPr marL="5379" marR="5379" marT="537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67870">
                <a:tc>
                  <a:txBody>
                    <a:bodyPr/>
                    <a:lstStyle/>
                    <a:p>
                      <a:pPr algn="ctr" fontAlgn="b"/>
                      <a:r>
                        <a:rPr lang="zh-CN" altLang="en-US" sz="1600" b="0" i="0" u="none" strike="noStrike" dirty="0">
                          <a:solidFill>
                            <a:srgbClr val="000000"/>
                          </a:solidFill>
                          <a:effectLst/>
                          <a:latin typeface="宋体" panose="02010600030101010101" pitchFamily="2" charset="-122"/>
                          <a:ea typeface="宋体" panose="02010600030101010101" pitchFamily="2" charset="-122"/>
                        </a:rPr>
                        <a:t>教基</a:t>
                      </a:r>
                      <a:r>
                        <a:rPr lang="en-US" altLang="zh-CN" sz="1600" b="0" i="0" u="none" strike="noStrike" dirty="0">
                          <a:solidFill>
                            <a:srgbClr val="000000"/>
                          </a:solidFill>
                          <a:effectLst/>
                          <a:latin typeface="宋体" panose="02010600030101010101" pitchFamily="2" charset="-122"/>
                          <a:ea typeface="宋体" panose="02010600030101010101" pitchFamily="2" charset="-122"/>
                        </a:rPr>
                        <a:t>3333</a:t>
                      </a:r>
                      <a:endParaRPr lang="en-US" altLang="zh-CN" sz="1600" b="0" i="0" u="none" strike="noStrike" dirty="0">
                        <a:solidFill>
                          <a:srgbClr val="000000"/>
                        </a:solidFill>
                        <a:effectLst/>
                        <a:latin typeface="宋体" panose="02010600030101010101" pitchFamily="2" charset="-122"/>
                        <a:ea typeface="宋体" panose="02010600030101010101" pitchFamily="2" charset="-122"/>
                      </a:endParaRPr>
                    </a:p>
                  </a:txBody>
                  <a:tcPr marL="5379" marR="5379" marT="537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zh-CN" altLang="en-US" sz="1600" b="0" i="0" u="none" strike="noStrike" dirty="0">
                          <a:solidFill>
                            <a:srgbClr val="000000"/>
                          </a:solidFill>
                          <a:effectLst/>
                          <a:latin typeface="宋体" panose="02010600030101010101" pitchFamily="2" charset="-122"/>
                          <a:ea typeface="宋体" panose="02010600030101010101" pitchFamily="2" charset="-122"/>
                        </a:rPr>
                        <a:t>研究生分专项计划类型学生数</a:t>
                      </a:r>
                      <a:endParaRPr lang="zh-CN" altLang="en-US" sz="1600" b="0" i="0" u="none" strike="noStrike" dirty="0">
                        <a:solidFill>
                          <a:srgbClr val="000000"/>
                        </a:solidFill>
                        <a:effectLst/>
                        <a:latin typeface="宋体" panose="02010600030101010101" pitchFamily="2" charset="-122"/>
                        <a:ea typeface="宋体" panose="02010600030101010101" pitchFamily="2" charset="-122"/>
                      </a:endParaRPr>
                    </a:p>
                  </a:txBody>
                  <a:tcPr marL="5379" marR="5379" marT="537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67870">
                <a:tc>
                  <a:txBody>
                    <a:bodyPr/>
                    <a:lstStyle/>
                    <a:p>
                      <a:pPr algn="ctr" fontAlgn="b"/>
                      <a:r>
                        <a:rPr lang="zh-CN" altLang="en-US" sz="1600" b="0" i="0" u="none" strike="noStrike" dirty="0">
                          <a:solidFill>
                            <a:srgbClr val="000000"/>
                          </a:solidFill>
                          <a:effectLst/>
                          <a:latin typeface="宋体" panose="02010600030101010101" pitchFamily="2" charset="-122"/>
                          <a:ea typeface="宋体" panose="02010600030101010101" pitchFamily="2" charset="-122"/>
                        </a:rPr>
                        <a:t>教基</a:t>
                      </a:r>
                      <a:r>
                        <a:rPr lang="en-US" altLang="zh-CN" sz="1600" b="0" i="0" u="none" strike="noStrike" dirty="0">
                          <a:solidFill>
                            <a:srgbClr val="000000"/>
                          </a:solidFill>
                          <a:effectLst/>
                          <a:latin typeface="宋体" panose="02010600030101010101" pitchFamily="2" charset="-122"/>
                          <a:ea typeface="宋体" panose="02010600030101010101" pitchFamily="2" charset="-122"/>
                        </a:rPr>
                        <a:t>4148</a:t>
                      </a:r>
                      <a:endParaRPr lang="en-US" altLang="zh-CN" sz="1600" b="0" i="0" u="none" strike="noStrike" dirty="0">
                        <a:solidFill>
                          <a:srgbClr val="000000"/>
                        </a:solidFill>
                        <a:effectLst/>
                        <a:latin typeface="宋体" panose="02010600030101010101" pitchFamily="2" charset="-122"/>
                        <a:ea typeface="宋体" panose="02010600030101010101" pitchFamily="2" charset="-122"/>
                      </a:endParaRPr>
                    </a:p>
                  </a:txBody>
                  <a:tcPr marL="5379" marR="5379" marT="537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zh-CN" altLang="en-US" sz="1600" b="0" i="0" u="none" strike="noStrike" dirty="0">
                          <a:solidFill>
                            <a:srgbClr val="000000"/>
                          </a:solidFill>
                          <a:effectLst/>
                          <a:latin typeface="宋体" panose="02010600030101010101" pitchFamily="2" charset="-122"/>
                          <a:ea typeface="宋体" panose="02010600030101010101" pitchFamily="2" charset="-122"/>
                        </a:rPr>
                        <a:t>幼儿园教职工</a:t>
                      </a:r>
                      <a:endParaRPr lang="zh-CN" altLang="en-US" sz="1600" b="0" i="0" u="none" strike="noStrike" dirty="0">
                        <a:solidFill>
                          <a:srgbClr val="000000"/>
                        </a:solidFill>
                        <a:effectLst/>
                        <a:latin typeface="宋体" panose="02010600030101010101" pitchFamily="2" charset="-122"/>
                        <a:ea typeface="宋体" panose="02010600030101010101" pitchFamily="2" charset="-122"/>
                      </a:endParaRPr>
                    </a:p>
                  </a:txBody>
                  <a:tcPr marL="5379" marR="5379" marT="537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67870">
                <a:tc>
                  <a:txBody>
                    <a:bodyPr/>
                    <a:lstStyle/>
                    <a:p>
                      <a:pPr algn="ctr" fontAlgn="b"/>
                      <a:r>
                        <a:rPr lang="zh-CN" altLang="en-US" sz="1600" b="0" i="0" u="none" strike="noStrike" dirty="0">
                          <a:solidFill>
                            <a:srgbClr val="000000"/>
                          </a:solidFill>
                          <a:effectLst/>
                          <a:latin typeface="宋体" panose="02010600030101010101" pitchFamily="2" charset="-122"/>
                          <a:ea typeface="宋体" panose="02010600030101010101" pitchFamily="2" charset="-122"/>
                        </a:rPr>
                        <a:t>教基</a:t>
                      </a:r>
                      <a:r>
                        <a:rPr lang="en-US" altLang="zh-CN" sz="1600" b="0" i="0" u="none" strike="noStrike" dirty="0">
                          <a:solidFill>
                            <a:srgbClr val="000000"/>
                          </a:solidFill>
                          <a:effectLst/>
                          <a:latin typeface="宋体" panose="02010600030101010101" pitchFamily="2" charset="-122"/>
                          <a:ea typeface="宋体" panose="02010600030101010101" pitchFamily="2" charset="-122"/>
                        </a:rPr>
                        <a:t>4149</a:t>
                      </a:r>
                      <a:endParaRPr lang="en-US" altLang="zh-CN" sz="1600" b="0" i="0" u="none" strike="noStrike" dirty="0">
                        <a:solidFill>
                          <a:srgbClr val="000000"/>
                        </a:solidFill>
                        <a:effectLst/>
                        <a:latin typeface="宋体" panose="02010600030101010101" pitchFamily="2" charset="-122"/>
                        <a:ea typeface="宋体" panose="02010600030101010101" pitchFamily="2" charset="-122"/>
                      </a:endParaRPr>
                    </a:p>
                  </a:txBody>
                  <a:tcPr marL="5379" marR="5379" marT="537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zh-CN" altLang="en-US" sz="1600" b="0" i="0" u="none" strike="noStrike" dirty="0">
                          <a:solidFill>
                            <a:srgbClr val="000000"/>
                          </a:solidFill>
                          <a:effectLst/>
                          <a:latin typeface="宋体" panose="02010600030101010101" pitchFamily="2" charset="-122"/>
                          <a:ea typeface="宋体" panose="02010600030101010101" pitchFamily="2" charset="-122"/>
                        </a:rPr>
                        <a:t>中小学教职工</a:t>
                      </a:r>
                      <a:endParaRPr lang="zh-CN" altLang="en-US" sz="1600" b="0" i="0" u="none" strike="noStrike" dirty="0">
                        <a:solidFill>
                          <a:srgbClr val="000000"/>
                        </a:solidFill>
                        <a:effectLst/>
                        <a:latin typeface="宋体" panose="02010600030101010101" pitchFamily="2" charset="-122"/>
                        <a:ea typeface="宋体" panose="02010600030101010101" pitchFamily="2" charset="-122"/>
                      </a:endParaRPr>
                    </a:p>
                  </a:txBody>
                  <a:tcPr marL="5379" marR="5379" marT="537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67870">
                <a:tc>
                  <a:txBody>
                    <a:bodyPr/>
                    <a:lstStyle/>
                    <a:p>
                      <a:pPr algn="ctr" fontAlgn="b"/>
                      <a:r>
                        <a:rPr lang="zh-CN" altLang="en-US" sz="1600" b="0" i="0" u="none" strike="noStrike" dirty="0">
                          <a:solidFill>
                            <a:srgbClr val="000000"/>
                          </a:solidFill>
                          <a:effectLst/>
                          <a:latin typeface="宋体" panose="02010600030101010101" pitchFamily="2" charset="-122"/>
                          <a:ea typeface="宋体" panose="02010600030101010101" pitchFamily="2" charset="-122"/>
                        </a:rPr>
                        <a:t>教基</a:t>
                      </a:r>
                      <a:r>
                        <a:rPr lang="en-US" altLang="zh-CN" sz="1600" b="0" i="0" u="none" strike="noStrike" dirty="0">
                          <a:solidFill>
                            <a:srgbClr val="000000"/>
                          </a:solidFill>
                          <a:effectLst/>
                          <a:latin typeface="宋体" panose="02010600030101010101" pitchFamily="2" charset="-122"/>
                          <a:ea typeface="宋体" panose="02010600030101010101" pitchFamily="2" charset="-122"/>
                        </a:rPr>
                        <a:t>4150</a:t>
                      </a:r>
                      <a:endParaRPr lang="en-US" altLang="zh-CN" sz="1600" b="0" i="0" u="none" strike="noStrike" dirty="0">
                        <a:solidFill>
                          <a:srgbClr val="000000"/>
                        </a:solidFill>
                        <a:effectLst/>
                        <a:latin typeface="宋体" panose="02010600030101010101" pitchFamily="2" charset="-122"/>
                        <a:ea typeface="宋体" panose="02010600030101010101" pitchFamily="2" charset="-122"/>
                      </a:endParaRPr>
                    </a:p>
                  </a:txBody>
                  <a:tcPr marL="5379" marR="5379" marT="537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zh-CN" altLang="en-US" sz="1600" b="0" i="0" u="none" strike="noStrike" dirty="0">
                          <a:solidFill>
                            <a:srgbClr val="000000"/>
                          </a:solidFill>
                          <a:effectLst/>
                          <a:latin typeface="宋体" panose="02010600030101010101" pitchFamily="2" charset="-122"/>
                          <a:ea typeface="宋体" panose="02010600030101010101" pitchFamily="2" charset="-122"/>
                        </a:rPr>
                        <a:t>特殊教育学校教职工</a:t>
                      </a:r>
                      <a:endParaRPr lang="zh-CN" altLang="en-US" sz="1600" b="0" i="0" u="none" strike="noStrike" dirty="0">
                        <a:solidFill>
                          <a:srgbClr val="000000"/>
                        </a:solidFill>
                        <a:effectLst/>
                        <a:latin typeface="宋体" panose="02010600030101010101" pitchFamily="2" charset="-122"/>
                        <a:ea typeface="宋体" panose="02010600030101010101" pitchFamily="2" charset="-122"/>
                      </a:endParaRPr>
                    </a:p>
                  </a:txBody>
                  <a:tcPr marL="5379" marR="5379" marT="537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258779" y="3051409"/>
            <a:ext cx="2549177" cy="358390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10" name="文本框 9"/>
          <p:cNvSpPr txBox="1"/>
          <p:nvPr/>
        </p:nvSpPr>
        <p:spPr>
          <a:xfrm>
            <a:off x="1625469" y="663722"/>
            <a:ext cx="5766675" cy="473271"/>
          </a:xfrm>
          <a:prstGeom prst="rect">
            <a:avLst/>
          </a:prstGeom>
          <a:noFill/>
        </p:spPr>
        <p:txBody>
          <a:bodyPr wrap="square" lIns="0" tIns="0" rIns="0" bIns="0">
            <a:spAutoFit/>
          </a:bodyPr>
          <a:lstStyle>
            <a:defPPr>
              <a:defRPr lang="zh-CN"/>
            </a:defPPr>
            <a:lvl1pPr>
              <a:lnSpc>
                <a:spcPct val="120000"/>
              </a:lnSpc>
              <a:defRPr sz="2800">
                <a:solidFill>
                  <a:schemeClr val="accent3">
                    <a:lumMod val="50000"/>
                  </a:schemeClr>
                </a:solidFill>
                <a:latin typeface="思源宋体 CN Medium" panose="02020500000000000000" pitchFamily="18" charset="-122"/>
                <a:ea typeface="思源宋体 CN Medium" panose="02020500000000000000" pitchFamily="18" charset="-122"/>
              </a:defRPr>
            </a:lvl1pPr>
          </a:lstStyle>
          <a:p>
            <a:pPr lvl="0"/>
            <a:r>
              <a:rPr lang="en-US" altLang="zh-CN" b="1" dirty="0">
                <a:latin typeface="微软雅黑" panose="020B0503020204020204" pitchFamily="34" charset="-122"/>
                <a:ea typeface="微软雅黑" panose="020B0503020204020204" pitchFamily="34" charset="-122"/>
              </a:rPr>
              <a:t>2023</a:t>
            </a:r>
            <a:r>
              <a:rPr lang="zh-CN" altLang="en-US" b="1" dirty="0">
                <a:latin typeface="微软雅黑" panose="020B0503020204020204" pitchFamily="34" charset="-122"/>
                <a:ea typeface="微软雅黑" panose="020B0503020204020204" pitchFamily="34" charset="-122"/>
              </a:rPr>
              <a:t>年教育事业统计调查制度修订</a:t>
            </a:r>
            <a:endParaRPr lang="zh-CN" altLang="en-US" b="1" dirty="0">
              <a:latin typeface="微软雅黑" panose="020B0503020204020204" pitchFamily="34" charset="-122"/>
              <a:ea typeface="微软雅黑" panose="020B0503020204020204" pitchFamily="34" charset="-122"/>
            </a:endParaRPr>
          </a:p>
        </p:txBody>
      </p:sp>
      <p:sp>
        <p:nvSpPr>
          <p:cNvPr id="19" name="矩形 18"/>
          <p:cNvSpPr/>
          <p:nvPr/>
        </p:nvSpPr>
        <p:spPr>
          <a:xfrm>
            <a:off x="564923" y="548619"/>
            <a:ext cx="752560" cy="703798"/>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latin typeface="微软雅黑" panose="020B0503020204020204" pitchFamily="34" charset="-122"/>
                <a:ea typeface="微软雅黑" panose="020B0503020204020204" pitchFamily="34" charset="-122"/>
              </a:rPr>
              <a:t>04</a:t>
            </a:r>
            <a:endParaRPr lang="zh-CN" altLang="en-US" sz="2800" dirty="0">
              <a:latin typeface="微软雅黑" panose="020B0503020204020204" pitchFamily="34" charset="-122"/>
              <a:ea typeface="微软雅黑" panose="020B0503020204020204" pitchFamily="34" charset="-122"/>
            </a:endParaRPr>
          </a:p>
        </p:txBody>
      </p:sp>
      <p:grpSp>
        <p:nvGrpSpPr>
          <p:cNvPr id="2" name="组合 1"/>
          <p:cNvGrpSpPr/>
          <p:nvPr/>
        </p:nvGrpSpPr>
        <p:grpSpPr>
          <a:xfrm>
            <a:off x="332987" y="2132898"/>
            <a:ext cx="11802542" cy="4799631"/>
            <a:chOff x="342130" y="1590850"/>
            <a:chExt cx="11802542" cy="4799631"/>
          </a:xfrm>
        </p:grpSpPr>
        <p:sp>
          <p:nvSpPr>
            <p:cNvPr id="44" name="矩形 43"/>
            <p:cNvSpPr/>
            <p:nvPr/>
          </p:nvSpPr>
          <p:spPr>
            <a:xfrm>
              <a:off x="3170735" y="2509361"/>
              <a:ext cx="2549177" cy="358390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45" name="矩形 44"/>
            <p:cNvSpPr/>
            <p:nvPr/>
          </p:nvSpPr>
          <p:spPr>
            <a:xfrm>
              <a:off x="6060807" y="2509361"/>
              <a:ext cx="2719658" cy="358390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46" name="矩形 45"/>
            <p:cNvSpPr/>
            <p:nvPr/>
          </p:nvSpPr>
          <p:spPr>
            <a:xfrm>
              <a:off x="8976360" y="2509389"/>
              <a:ext cx="3050526" cy="358390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endParaRPr>
            </a:p>
          </p:txBody>
        </p:sp>
        <p:grpSp>
          <p:nvGrpSpPr>
            <p:cNvPr id="21" name="组合 20"/>
            <p:cNvGrpSpPr/>
            <p:nvPr/>
          </p:nvGrpSpPr>
          <p:grpSpPr>
            <a:xfrm>
              <a:off x="342130" y="2598289"/>
              <a:ext cx="11802542" cy="3792192"/>
              <a:chOff x="617657" y="1867852"/>
              <a:chExt cx="11802542" cy="3792192"/>
            </a:xfrm>
          </p:grpSpPr>
          <p:sp>
            <p:nvSpPr>
              <p:cNvPr id="38" name="文本框 25"/>
              <p:cNvSpPr txBox="1"/>
              <p:nvPr/>
            </p:nvSpPr>
            <p:spPr>
              <a:xfrm>
                <a:off x="3606325" y="1881794"/>
                <a:ext cx="2228977" cy="3371080"/>
              </a:xfrm>
              <a:prstGeom prst="rect">
                <a:avLst/>
              </a:prstGeom>
              <a:noFill/>
            </p:spPr>
            <p:txBody>
              <a:bodyPr wrap="square"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44145" marR="0" lvl="0" indent="-144145" algn="l" defTabSz="914400" rtl="0" eaLnBrk="1" fontAlgn="auto" latinLnBrk="0" hangingPunct="1">
                  <a:lnSpc>
                    <a:spcPct val="150000"/>
                  </a:lnSpc>
                  <a:spcBef>
                    <a:spcPts val="0"/>
                  </a:spcBef>
                  <a:spcAft>
                    <a:spcPts val="0"/>
                  </a:spcAft>
                  <a:buClrTx/>
                  <a:buSzTx/>
                  <a:buFont typeface="Arial" panose="020B0604020202020204" pitchFamily="34" charset="0"/>
                  <a:buChar char="•"/>
                  <a:defRPr/>
                </a:pPr>
                <a:r>
                  <a:rPr kumimoji="0" lang="zh-CN" altLang="en-US" b="1" i="0" u="none" strike="noStrike" kern="1200" cap="none" spc="0" normalizeH="0" baseline="0" noProof="0" dirty="0">
                    <a:ln>
                      <a:noFill/>
                    </a:ln>
                    <a:solidFill>
                      <a:srgbClr val="192B3C"/>
                    </a:solidFill>
                    <a:effectLst/>
                    <a:uLnTx/>
                    <a:uFillTx/>
                    <a:latin typeface="微软雅黑" panose="020B0503020204020204" pitchFamily="34" charset="-122"/>
                    <a:ea typeface="微软雅黑" panose="020B0503020204020204" pitchFamily="34" charset="-122"/>
                  </a:rPr>
                  <a:t>修订</a:t>
                </a:r>
                <a:r>
                  <a:rPr kumimoji="0" lang="zh-CN" altLang="en-US" b="1" i="0" u="none" strike="noStrike" kern="1200" cap="none" spc="0" normalizeH="0" baseline="0" noProof="0" dirty="0">
                    <a:ln>
                      <a:noFill/>
                    </a:ln>
                    <a:solidFill>
                      <a:schemeClr val="accent3"/>
                    </a:solidFill>
                    <a:effectLst/>
                    <a:uLnTx/>
                    <a:uFillTx/>
                    <a:latin typeface="微软雅黑" panose="020B0503020204020204" pitchFamily="34" charset="-122"/>
                    <a:ea typeface="微软雅黑" panose="020B0503020204020204" pitchFamily="34" charset="-122"/>
                  </a:rPr>
                  <a:t>“休学”</a:t>
                </a:r>
                <a:r>
                  <a:rPr kumimoji="0" lang="zh-CN" altLang="en-US" b="1" i="0" u="none" strike="noStrike" kern="1200" cap="none" spc="0" normalizeH="0" baseline="0" noProof="0" dirty="0">
                    <a:ln>
                      <a:noFill/>
                    </a:ln>
                    <a:solidFill>
                      <a:srgbClr val="192B3C"/>
                    </a:solidFill>
                    <a:effectLst/>
                    <a:uLnTx/>
                    <a:uFillTx/>
                    <a:latin typeface="微软雅黑" panose="020B0503020204020204" pitchFamily="34" charset="-122"/>
                    <a:ea typeface="微软雅黑" panose="020B0503020204020204" pitchFamily="34" charset="-122"/>
                  </a:rPr>
                  <a:t>指标解释：休学是指由学校批准，正式办理休学手续，经学校同意暂时离开学校</a:t>
                </a:r>
                <a:endParaRPr kumimoji="0" lang="zh-CN" altLang="en-US" b="1" i="0" u="none" strike="noStrike" kern="1200" cap="none" spc="0" normalizeH="0" baseline="0" noProof="0" dirty="0">
                  <a:ln>
                    <a:noFill/>
                  </a:ln>
                  <a:solidFill>
                    <a:srgbClr val="192B3C"/>
                  </a:solidFill>
                  <a:effectLst/>
                  <a:uLnTx/>
                  <a:uFillTx/>
                  <a:latin typeface="微软雅黑" panose="020B0503020204020204" pitchFamily="34" charset="-122"/>
                  <a:ea typeface="微软雅黑" panose="020B0503020204020204" pitchFamily="34" charset="-122"/>
                </a:endParaRPr>
              </a:p>
            </p:txBody>
          </p:sp>
          <p:sp>
            <p:nvSpPr>
              <p:cNvPr id="39" name="文本框 28"/>
              <p:cNvSpPr txBox="1"/>
              <p:nvPr/>
            </p:nvSpPr>
            <p:spPr>
              <a:xfrm>
                <a:off x="6452986" y="1867857"/>
                <a:ext cx="2486274" cy="2752498"/>
              </a:xfrm>
              <a:prstGeom prst="rect">
                <a:avLst/>
              </a:prstGeom>
              <a:noFill/>
            </p:spPr>
            <p:txBody>
              <a:bodyPr wrap="square"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lgn="l">
                  <a:lnSpc>
                    <a:spcPct val="150000"/>
                  </a:lnSpc>
                  <a:buChar char="•"/>
                </a:pPr>
                <a:r>
                  <a:rPr lang="zh-CN" altLang="en-US" b="1" noProof="0" dirty="0">
                    <a:ln>
                      <a:noFill/>
                    </a:ln>
                    <a:solidFill>
                      <a:srgbClr val="192B3C"/>
                    </a:solidFill>
                    <a:effectLst/>
                    <a:uLnTx/>
                    <a:uFillTx/>
                    <a:latin typeface="微软雅黑" panose="020B0503020204020204" pitchFamily="34" charset="-122"/>
                    <a:ea typeface="微软雅黑" panose="020B0503020204020204" pitchFamily="34" charset="-122"/>
                    <a:sym typeface="+mn-ea"/>
                  </a:rPr>
                  <a:t>增加填报说明：</a:t>
                </a:r>
                <a:r>
                  <a:rPr lang="zh-CN" altLang="en-US" b="1" noProof="0" dirty="0">
                    <a:ln>
                      <a:noFill/>
                    </a:ln>
                    <a:solidFill>
                      <a:schemeClr val="accent3"/>
                    </a:solidFill>
                    <a:effectLst/>
                    <a:uLnTx/>
                    <a:uFillTx/>
                    <a:latin typeface="微软雅黑" panose="020B0503020204020204" pitchFamily="34" charset="-122"/>
                    <a:ea typeface="微软雅黑" panose="020B0503020204020204" pitchFamily="34" charset="-122"/>
                    <a:sym typeface="+mn-ea"/>
                  </a:rPr>
                  <a:t>专任教师接受培训情况</a:t>
                </a:r>
                <a:r>
                  <a:rPr lang="zh-CN" altLang="en-US" b="1" noProof="0" dirty="0">
                    <a:ln>
                      <a:noFill/>
                    </a:ln>
                    <a:solidFill>
                      <a:srgbClr val="192B3C"/>
                    </a:solidFill>
                    <a:effectLst/>
                    <a:uLnTx/>
                    <a:uFillTx/>
                    <a:latin typeface="微软雅黑" panose="020B0503020204020204" pitchFamily="34" charset="-122"/>
                    <a:ea typeface="微软雅黑" panose="020B0503020204020204" pitchFamily="34" charset="-122"/>
                    <a:sym typeface="+mn-ea"/>
                  </a:rPr>
                  <a:t>以学校行政记录为准。</a:t>
                </a:r>
                <a:endParaRPr kumimoji="0" lang="zh-CN" altLang="en-US" sz="1800" b="1" i="0" u="none" strike="noStrike" kern="1200" cap="none" spc="0" normalizeH="0" baseline="0" noProof="0" dirty="0">
                  <a:ln>
                    <a:noFill/>
                  </a:ln>
                  <a:solidFill>
                    <a:srgbClr val="192B3C"/>
                  </a:solidFill>
                  <a:effectLst/>
                  <a:uLnTx/>
                  <a:uFillTx/>
                  <a:latin typeface="微软雅黑" panose="020B0503020204020204" pitchFamily="34" charset="-122"/>
                  <a:ea typeface="微软雅黑" panose="020B0503020204020204" pitchFamily="34" charset="-122"/>
                  <a:sym typeface="+mn-ea"/>
                </a:endParaRPr>
              </a:p>
            </p:txBody>
          </p:sp>
          <p:sp>
            <p:nvSpPr>
              <p:cNvPr id="40" name="文本框 31"/>
              <p:cNvSpPr txBox="1"/>
              <p:nvPr/>
            </p:nvSpPr>
            <p:spPr>
              <a:xfrm>
                <a:off x="9393646" y="1881794"/>
                <a:ext cx="2767010" cy="3778250"/>
              </a:xfrm>
              <a:prstGeom prst="rect">
                <a:avLst/>
              </a:prstGeom>
              <a:noFill/>
            </p:spPr>
            <p:txBody>
              <a:bodyPr wrap="square"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44145" marR="0" lvl="0" indent="-144145" algn="l" defTabSz="914400" rtl="0" eaLnBrk="1" fontAlgn="auto" latinLnBrk="0" hangingPunct="1">
                  <a:lnSpc>
                    <a:spcPct val="150000"/>
                  </a:lnSpc>
                  <a:spcBef>
                    <a:spcPts val="0"/>
                  </a:spcBef>
                  <a:spcAft>
                    <a:spcPts val="0"/>
                  </a:spcAft>
                  <a:buClrTx/>
                  <a:buSzTx/>
                  <a:buFont typeface="Arial" panose="020B0604020202020204" pitchFamily="34" charset="0"/>
                  <a:buChar char="•"/>
                  <a:defRPr/>
                </a:pPr>
                <a:r>
                  <a:rPr lang="zh-CN" altLang="en-US" b="1" noProof="0" dirty="0">
                    <a:ln>
                      <a:noFill/>
                    </a:ln>
                    <a:solidFill>
                      <a:srgbClr val="192B3C"/>
                    </a:solidFill>
                    <a:effectLst/>
                    <a:uLnTx/>
                    <a:uFillTx/>
                    <a:latin typeface="微软雅黑" panose="020B0503020204020204" pitchFamily="34" charset="-122"/>
                    <a:ea typeface="微软雅黑" panose="020B0503020204020204" pitchFamily="34" charset="-122"/>
                    <a:sym typeface="+mn-ea"/>
                  </a:rPr>
                  <a:t>修订“</a:t>
                </a:r>
                <a:r>
                  <a:rPr lang="zh-CN" altLang="en-US" b="1" noProof="0" dirty="0">
                    <a:ln>
                      <a:noFill/>
                    </a:ln>
                    <a:solidFill>
                      <a:schemeClr val="accent3"/>
                    </a:solidFill>
                    <a:effectLst/>
                    <a:uLnTx/>
                    <a:uFillTx/>
                    <a:latin typeface="微软雅黑" panose="020B0503020204020204" pitchFamily="34" charset="-122"/>
                    <a:ea typeface="微软雅黑" panose="020B0503020204020204" pitchFamily="34" charset="-122"/>
                    <a:sym typeface="+mn-ea"/>
                  </a:rPr>
                  <a:t>学校首席信息官（</a:t>
                </a:r>
                <a:r>
                  <a:rPr lang="en-US" altLang="zh-CN" b="1" noProof="0" dirty="0">
                    <a:ln>
                      <a:noFill/>
                    </a:ln>
                    <a:solidFill>
                      <a:schemeClr val="accent3"/>
                    </a:solidFill>
                    <a:effectLst/>
                    <a:uLnTx/>
                    <a:uFillTx/>
                    <a:latin typeface="微软雅黑" panose="020B0503020204020204" pitchFamily="34" charset="-122"/>
                    <a:ea typeface="微软雅黑" panose="020B0503020204020204" pitchFamily="34" charset="-122"/>
                    <a:sym typeface="+mn-ea"/>
                  </a:rPr>
                  <a:t>CIO</a:t>
                </a:r>
                <a:r>
                  <a:rPr lang="zh-CN" altLang="en-US" b="1" noProof="0" dirty="0">
                    <a:ln>
                      <a:noFill/>
                    </a:ln>
                    <a:solidFill>
                      <a:schemeClr val="accent3"/>
                    </a:solidFill>
                    <a:effectLst/>
                    <a:uLnTx/>
                    <a:uFillTx/>
                    <a:latin typeface="微软雅黑" panose="020B0503020204020204" pitchFamily="34" charset="-122"/>
                    <a:ea typeface="微软雅黑" panose="020B0503020204020204" pitchFamily="34" charset="-122"/>
                    <a:sym typeface="+mn-ea"/>
                  </a:rPr>
                  <a:t>）”</a:t>
                </a:r>
                <a:r>
                  <a:rPr lang="zh-CN" altLang="en-US" b="1" noProof="0" dirty="0">
                    <a:ln>
                      <a:noFill/>
                    </a:ln>
                    <a:solidFill>
                      <a:srgbClr val="192B3C"/>
                    </a:solidFill>
                    <a:effectLst/>
                    <a:uLnTx/>
                    <a:uFillTx/>
                    <a:latin typeface="微软雅黑" panose="020B0503020204020204" pitchFamily="34" charset="-122"/>
                    <a:ea typeface="微软雅黑" panose="020B0503020204020204" pitchFamily="34" charset="-122"/>
                    <a:sym typeface="+mn-ea"/>
                  </a:rPr>
                  <a:t>指标解释：学校首席信息官（</a:t>
                </a:r>
                <a:r>
                  <a:rPr lang="en-US" altLang="zh-CN" b="1" noProof="0" dirty="0">
                    <a:ln>
                      <a:noFill/>
                    </a:ln>
                    <a:solidFill>
                      <a:srgbClr val="192B3C"/>
                    </a:solidFill>
                    <a:effectLst/>
                    <a:uLnTx/>
                    <a:uFillTx/>
                    <a:latin typeface="微软雅黑" panose="020B0503020204020204" pitchFamily="34" charset="-122"/>
                    <a:ea typeface="微软雅黑" panose="020B0503020204020204" pitchFamily="34" charset="-122"/>
                    <a:sym typeface="+mn-ea"/>
                  </a:rPr>
                  <a:t>CIO</a:t>
                </a:r>
                <a:r>
                  <a:rPr lang="zh-CN" altLang="en-US" b="1" noProof="0" dirty="0">
                    <a:ln>
                      <a:noFill/>
                    </a:ln>
                    <a:solidFill>
                      <a:srgbClr val="192B3C"/>
                    </a:solidFill>
                    <a:effectLst/>
                    <a:uLnTx/>
                    <a:uFillTx/>
                    <a:latin typeface="微软雅黑" panose="020B0503020204020204" pitchFamily="34" charset="-122"/>
                    <a:ea typeface="微软雅黑" panose="020B0503020204020204" pitchFamily="34" charset="-122"/>
                    <a:sym typeface="+mn-ea"/>
                  </a:rPr>
                  <a:t>）是指根据</a:t>
                </a:r>
                <a:r>
                  <a:rPr lang="en-US" altLang="zh-CN" b="1" noProof="0" dirty="0">
                    <a:ln>
                      <a:noFill/>
                    </a:ln>
                    <a:solidFill>
                      <a:srgbClr val="192B3C"/>
                    </a:solidFill>
                    <a:effectLst/>
                    <a:uLnTx/>
                    <a:uFillTx/>
                    <a:latin typeface="微软雅黑" panose="020B0503020204020204" pitchFamily="34" charset="-122"/>
                    <a:ea typeface="微软雅黑" panose="020B0503020204020204" pitchFamily="34" charset="-122"/>
                    <a:sym typeface="+mn-ea"/>
                  </a:rPr>
                  <a:t>《</a:t>
                </a:r>
                <a:r>
                  <a:rPr lang="zh-CN" altLang="en-US" b="1" noProof="0" dirty="0">
                    <a:ln>
                      <a:noFill/>
                    </a:ln>
                    <a:solidFill>
                      <a:srgbClr val="192B3C"/>
                    </a:solidFill>
                    <a:effectLst/>
                    <a:uLnTx/>
                    <a:uFillTx/>
                    <a:latin typeface="微软雅黑" panose="020B0503020204020204" pitchFamily="34" charset="-122"/>
                    <a:ea typeface="微软雅黑" panose="020B0503020204020204" pitchFamily="34" charset="-122"/>
                    <a:sym typeface="+mn-ea"/>
                  </a:rPr>
                  <a:t>教育信息化</a:t>
                </a:r>
                <a:r>
                  <a:rPr lang="en-US" altLang="zh-CN" b="1" noProof="0" dirty="0">
                    <a:ln>
                      <a:noFill/>
                    </a:ln>
                    <a:solidFill>
                      <a:srgbClr val="192B3C"/>
                    </a:solidFill>
                    <a:effectLst/>
                    <a:uLnTx/>
                    <a:uFillTx/>
                    <a:latin typeface="微软雅黑" panose="020B0503020204020204" pitchFamily="34" charset="-122"/>
                    <a:ea typeface="微软雅黑" panose="020B0503020204020204" pitchFamily="34" charset="-122"/>
                    <a:sym typeface="+mn-ea"/>
                  </a:rPr>
                  <a:t>2.0</a:t>
                </a:r>
                <a:r>
                  <a:rPr lang="zh-CN" altLang="en-US" b="1" noProof="0" dirty="0">
                    <a:ln>
                      <a:noFill/>
                    </a:ln>
                    <a:solidFill>
                      <a:srgbClr val="192B3C"/>
                    </a:solidFill>
                    <a:effectLst/>
                    <a:uLnTx/>
                    <a:uFillTx/>
                    <a:latin typeface="微软雅黑" panose="020B0503020204020204" pitchFamily="34" charset="-122"/>
                    <a:ea typeface="微软雅黑" panose="020B0503020204020204" pitchFamily="34" charset="-122"/>
                    <a:sym typeface="+mn-ea"/>
                  </a:rPr>
                  <a:t>行动计划</a:t>
                </a:r>
                <a:r>
                  <a:rPr lang="en-US" altLang="zh-CN" b="1" noProof="0" dirty="0">
                    <a:ln>
                      <a:noFill/>
                    </a:ln>
                    <a:solidFill>
                      <a:srgbClr val="192B3C"/>
                    </a:solidFill>
                    <a:effectLst/>
                    <a:uLnTx/>
                    <a:uFillTx/>
                    <a:latin typeface="微软雅黑" panose="020B0503020204020204" pitchFamily="34" charset="-122"/>
                    <a:ea typeface="微软雅黑" panose="020B0503020204020204" pitchFamily="34" charset="-122"/>
                    <a:sym typeface="+mn-ea"/>
                  </a:rPr>
                  <a:t>》</a:t>
                </a:r>
                <a:r>
                  <a:rPr lang="zh-CN" altLang="en-US" b="1" noProof="0" dirty="0">
                    <a:ln>
                      <a:noFill/>
                    </a:ln>
                    <a:solidFill>
                      <a:srgbClr val="192B3C"/>
                    </a:solidFill>
                    <a:effectLst/>
                    <a:uLnTx/>
                    <a:uFillTx/>
                    <a:latin typeface="微软雅黑" panose="020B0503020204020204" pitchFamily="34" charset="-122"/>
                    <a:ea typeface="微软雅黑" panose="020B0503020204020204" pitchFamily="34" charset="-122"/>
                    <a:sym typeface="+mn-ea"/>
                  </a:rPr>
                  <a:t>要求，设立的统筹管理教育信息化工作并参与学校相关决策的校领导。</a:t>
                </a:r>
                <a:endParaRPr kumimoji="0" lang="zh-CN" altLang="en-US" b="1" i="0" u="none" strike="noStrike" kern="1200" cap="none" spc="0" normalizeH="0" baseline="0" noProof="0" dirty="0">
                  <a:ln>
                    <a:noFill/>
                  </a:ln>
                  <a:solidFill>
                    <a:srgbClr val="192B3C"/>
                  </a:solidFill>
                  <a:effectLst/>
                  <a:uLnTx/>
                  <a:uFillTx/>
                  <a:latin typeface="微软雅黑" panose="020B0503020204020204" pitchFamily="34" charset="-122"/>
                  <a:ea typeface="微软雅黑" panose="020B0503020204020204" pitchFamily="34" charset="-122"/>
                </a:endParaRPr>
              </a:p>
              <a:p>
                <a:pPr marL="144145" marR="0" lvl="0" indent="-144145" algn="l" defTabSz="914400" rtl="0" eaLnBrk="1" fontAlgn="auto" latinLnBrk="0" hangingPunct="1">
                  <a:lnSpc>
                    <a:spcPct val="150000"/>
                  </a:lnSpc>
                  <a:spcBef>
                    <a:spcPts val="0"/>
                  </a:spcBef>
                  <a:spcAft>
                    <a:spcPts val="0"/>
                  </a:spcAft>
                  <a:buClrTx/>
                  <a:buSzTx/>
                  <a:buFont typeface="Arial" panose="020B0604020202020204" pitchFamily="34" charset="0"/>
                  <a:buChar char="•"/>
                  <a:defRPr/>
                </a:pPr>
                <a:endParaRPr kumimoji="0" lang="en-US" altLang="zh-CN" b="1" i="0" u="none" strike="noStrike" kern="1200" cap="none" spc="0" normalizeH="0" baseline="0" noProof="0" dirty="0">
                  <a:ln>
                    <a:noFill/>
                  </a:ln>
                  <a:solidFill>
                    <a:srgbClr val="192B3C"/>
                  </a:solidFill>
                  <a:effectLst/>
                  <a:uLnTx/>
                  <a:uFillTx/>
                  <a:latin typeface="微软雅黑" panose="020B0503020204020204" pitchFamily="34" charset="-122"/>
                  <a:ea typeface="微软雅黑" panose="020B0503020204020204" pitchFamily="34" charset="-122"/>
                </a:endParaRPr>
              </a:p>
            </p:txBody>
          </p:sp>
          <p:sp>
            <p:nvSpPr>
              <p:cNvPr id="41" name="矩形 40"/>
              <p:cNvSpPr/>
              <p:nvPr/>
            </p:nvSpPr>
            <p:spPr>
              <a:xfrm>
                <a:off x="9564602" y="1867852"/>
                <a:ext cx="2855597" cy="506730"/>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44145" marR="0" lvl="0" indent="-144145" algn="l" defTabSz="914400" rtl="0" eaLnBrk="1" fontAlgn="auto" latinLnBrk="0" hangingPunct="1">
                  <a:lnSpc>
                    <a:spcPct val="150000"/>
                  </a:lnSpc>
                  <a:spcBef>
                    <a:spcPts val="0"/>
                  </a:spcBef>
                  <a:spcAft>
                    <a:spcPts val="0"/>
                  </a:spcAft>
                  <a:buClrTx/>
                  <a:buSzTx/>
                  <a:buFont typeface="Arial" panose="020B0604020202020204" pitchFamily="34" charset="0"/>
                  <a:buChar char="•"/>
                  <a:defRPr/>
                </a:pPr>
                <a:endParaRPr kumimoji="0" lang="zh-CN" altLang="en-US" b="1" i="0" u="none" strike="noStrike" kern="1200" cap="none" spc="0" normalizeH="0" baseline="0" noProof="0" dirty="0">
                  <a:ln>
                    <a:noFill/>
                  </a:ln>
                  <a:solidFill>
                    <a:srgbClr val="192B3C"/>
                  </a:solidFill>
                  <a:effectLst/>
                  <a:uLnTx/>
                  <a:uFillTx/>
                  <a:latin typeface="微软雅黑" panose="020B0503020204020204" pitchFamily="34" charset="-122"/>
                  <a:ea typeface="微软雅黑" panose="020B0503020204020204" pitchFamily="34" charset="-122"/>
                </a:endParaRPr>
              </a:p>
            </p:txBody>
          </p:sp>
          <p:sp>
            <p:nvSpPr>
              <p:cNvPr id="42" name="文本框 22"/>
              <p:cNvSpPr txBox="1"/>
              <p:nvPr/>
            </p:nvSpPr>
            <p:spPr>
              <a:xfrm>
                <a:off x="617657" y="1881830"/>
                <a:ext cx="2319876" cy="1294028"/>
              </a:xfrm>
              <a:prstGeom prst="rect">
                <a:avLst/>
              </a:prstGeom>
              <a:noFill/>
            </p:spPr>
            <p:txBody>
              <a:bodyPr wrap="square"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44145" marR="0" lvl="0" indent="-144145" algn="l" defTabSz="914400" rtl="0" eaLnBrk="1" fontAlgn="auto" latinLnBrk="0" hangingPunct="1">
                  <a:lnSpc>
                    <a:spcPct val="150000"/>
                  </a:lnSpc>
                  <a:spcBef>
                    <a:spcPts val="0"/>
                  </a:spcBef>
                  <a:spcAft>
                    <a:spcPts val="0"/>
                  </a:spcAft>
                  <a:buClrTx/>
                  <a:buSzTx/>
                  <a:buFont typeface="Arial" panose="020B0604020202020204" pitchFamily="34" charset="0"/>
                  <a:buChar char="•"/>
                  <a:defRPr/>
                </a:pPr>
                <a:r>
                  <a:rPr kumimoji="0" lang="zh-CN" altLang="en-US" b="1" i="0" u="none" strike="noStrike" kern="1200" cap="none" spc="0" normalizeH="0" baseline="0" noProof="0" dirty="0">
                    <a:ln>
                      <a:noFill/>
                    </a:ln>
                    <a:solidFill>
                      <a:srgbClr val="192B3C"/>
                    </a:solidFill>
                    <a:effectLst/>
                    <a:uLnTx/>
                    <a:uFillTx/>
                    <a:latin typeface="微软雅黑" panose="020B0503020204020204" pitchFamily="34" charset="-122"/>
                    <a:ea typeface="微软雅黑" panose="020B0503020204020204" pitchFamily="34" charset="-122"/>
                    <a:cs typeface="楷体" panose="02010609060101010101" pitchFamily="49" charset="-122"/>
                  </a:rPr>
                  <a:t>增加</a:t>
                </a:r>
                <a:r>
                  <a:rPr kumimoji="0" lang="zh-CN" altLang="en-US" b="1" i="0" u="none" strike="noStrike" kern="1200" cap="none" spc="0" normalizeH="0" baseline="0" noProof="0" dirty="0">
                    <a:ln>
                      <a:noFill/>
                    </a:ln>
                    <a:solidFill>
                      <a:schemeClr val="accent3"/>
                    </a:solidFill>
                    <a:effectLst/>
                    <a:uLnTx/>
                    <a:uFillTx/>
                    <a:latin typeface="微软雅黑" panose="020B0503020204020204" pitchFamily="34" charset="-122"/>
                    <a:ea typeface="微软雅黑" panose="020B0503020204020204" pitchFamily="34" charset="-122"/>
                    <a:cs typeface="楷体" panose="02010609060101010101" pitchFamily="49" charset="-122"/>
                  </a:rPr>
                  <a:t>“残疾人中等职业学校”</a:t>
                </a:r>
                <a:r>
                  <a:rPr kumimoji="0" lang="zh-CN" altLang="en-US" b="1" i="0" u="none" strike="noStrike" kern="1200" cap="none" spc="0" normalizeH="0" baseline="0" noProof="0" dirty="0">
                    <a:ln>
                      <a:noFill/>
                    </a:ln>
                    <a:solidFill>
                      <a:srgbClr val="192B3C"/>
                    </a:solidFill>
                    <a:effectLst/>
                    <a:uLnTx/>
                    <a:uFillTx/>
                    <a:latin typeface="微软雅黑" panose="020B0503020204020204" pitchFamily="34" charset="-122"/>
                    <a:ea typeface="微软雅黑" panose="020B0503020204020204" pitchFamily="34" charset="-122"/>
                    <a:cs typeface="楷体" panose="02010609060101010101" pitchFamily="49" charset="-122"/>
                  </a:rPr>
                  <a:t>办学类型</a:t>
                </a:r>
                <a:endParaRPr kumimoji="0" lang="zh-CN" altLang="en-US" b="1" i="0" u="none" strike="noStrike" kern="1200" cap="none" spc="0" normalizeH="0" baseline="0" noProof="0" dirty="0">
                  <a:ln>
                    <a:noFill/>
                  </a:ln>
                  <a:solidFill>
                    <a:srgbClr val="192B3C"/>
                  </a:solidFill>
                  <a:effectLst/>
                  <a:uLnTx/>
                  <a:uFillTx/>
                  <a:latin typeface="微软雅黑" panose="020B0503020204020204" pitchFamily="34" charset="-122"/>
                  <a:ea typeface="微软雅黑" panose="020B0503020204020204" pitchFamily="34" charset="-122"/>
                  <a:cs typeface="楷体" panose="02010609060101010101" pitchFamily="49" charset="-122"/>
                </a:endParaRPr>
              </a:p>
            </p:txBody>
          </p:sp>
        </p:grpSp>
        <p:sp>
          <p:nvSpPr>
            <p:cNvPr id="23" name="圆角矩形 11"/>
            <p:cNvSpPr/>
            <p:nvPr/>
          </p:nvSpPr>
          <p:spPr>
            <a:xfrm>
              <a:off x="574026" y="1590850"/>
              <a:ext cx="2088000" cy="735656"/>
            </a:xfrm>
            <a:prstGeom prst="roundRect">
              <a:avLst/>
            </a:prstGeom>
            <a:solidFill>
              <a:srgbClr val="006FB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2192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Wingdings" panose="05000000000000000000"/>
                </a:rPr>
                <a:t>学校（机构）代码管理信息系统</a:t>
              </a:r>
              <a:endParaRPr kumimoji="0" lang="zh-CN" altLang="en-US" sz="1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Wingdings" panose="05000000000000000000"/>
              </a:endParaRPr>
            </a:p>
          </p:txBody>
        </p:sp>
        <p:sp>
          <p:nvSpPr>
            <p:cNvPr id="24" name="圆角矩形 11"/>
            <p:cNvSpPr/>
            <p:nvPr/>
          </p:nvSpPr>
          <p:spPr>
            <a:xfrm>
              <a:off x="3473977" y="1590850"/>
              <a:ext cx="2088000" cy="735656"/>
            </a:xfrm>
            <a:prstGeom prst="roundRect">
              <a:avLst/>
            </a:prstGeom>
            <a:solidFill>
              <a:srgbClr val="0062A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2192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Wingdings" panose="05000000000000000000"/>
                </a:rPr>
                <a:t>教基</a:t>
              </a:r>
              <a:r>
                <a:rPr kumimoji="0" lang="en-US" altLang="zh-CN" sz="1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Wingdings" panose="05000000000000000000"/>
                </a:rPr>
                <a:t>3040</a:t>
              </a:r>
              <a:endParaRPr kumimoji="0" lang="en-US" altLang="zh-CN" sz="1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Wingdings" panose="05000000000000000000"/>
              </a:endParaRPr>
            </a:p>
          </p:txBody>
        </p:sp>
        <p:sp>
          <p:nvSpPr>
            <p:cNvPr id="25" name="圆角矩形 11"/>
            <p:cNvSpPr/>
            <p:nvPr/>
          </p:nvSpPr>
          <p:spPr>
            <a:xfrm>
              <a:off x="6376596" y="1590850"/>
              <a:ext cx="2088000" cy="735656"/>
            </a:xfrm>
            <a:prstGeom prst="roundRect">
              <a:avLst/>
            </a:prstGeom>
            <a:solidFill>
              <a:srgbClr val="004F98"/>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219200" rtl="0" eaLnBrk="1" fontAlgn="auto" latinLnBrk="0" hangingPunct="1">
                <a:lnSpc>
                  <a:spcPct val="100000"/>
                </a:lnSpc>
                <a:spcBef>
                  <a:spcPts val="0"/>
                </a:spcBef>
                <a:spcAft>
                  <a:spcPts val="0"/>
                </a:spcAft>
                <a:buClrTx/>
                <a:buSzTx/>
                <a:buFontTx/>
                <a:buNone/>
                <a:defRPr/>
              </a:pPr>
              <a:r>
                <a:rPr lang="zh-CN" altLang="en-US" b="1" noProof="0" dirty="0">
                  <a:ln>
                    <a:noFill/>
                  </a:ln>
                  <a:solidFill>
                    <a:prstClr val="white"/>
                  </a:solidFill>
                  <a:effectLst/>
                  <a:uLnTx/>
                  <a:uFillTx/>
                  <a:latin typeface="微软雅黑" panose="020B0503020204020204" pitchFamily="34" charset="-122"/>
                  <a:ea typeface="微软雅黑" panose="020B0503020204020204" pitchFamily="34" charset="-122"/>
                  <a:sym typeface="Wingdings" panose="05000000000000000000"/>
                </a:rPr>
                <a:t>教基</a:t>
              </a:r>
              <a:r>
                <a:rPr lang="en-US" altLang="zh-CN" b="1" noProof="0" dirty="0">
                  <a:ln>
                    <a:noFill/>
                  </a:ln>
                  <a:solidFill>
                    <a:prstClr val="white"/>
                  </a:solidFill>
                  <a:effectLst/>
                  <a:uLnTx/>
                  <a:uFillTx/>
                  <a:latin typeface="微软雅黑" panose="020B0503020204020204" pitchFamily="34" charset="-122"/>
                  <a:ea typeface="微软雅黑" panose="020B0503020204020204" pitchFamily="34" charset="-122"/>
                  <a:sym typeface="Wingdings" panose="05000000000000000000"/>
                </a:rPr>
                <a:t>4068</a:t>
              </a:r>
              <a:endParaRPr kumimoji="0" lang="en-US" altLang="zh-CN" sz="1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Wingdings" panose="05000000000000000000"/>
              </a:endParaRPr>
            </a:p>
          </p:txBody>
        </p:sp>
        <p:sp>
          <p:nvSpPr>
            <p:cNvPr id="26" name="圆角矩形 11"/>
            <p:cNvSpPr/>
            <p:nvPr/>
          </p:nvSpPr>
          <p:spPr>
            <a:xfrm>
              <a:off x="9373513" y="1590850"/>
              <a:ext cx="2088000" cy="735656"/>
            </a:xfrm>
            <a:prstGeom prst="roundRect">
              <a:avLst/>
            </a:prstGeom>
            <a:solidFill>
              <a:srgbClr val="003D8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219200" rtl="0" eaLnBrk="1" fontAlgn="auto" latinLnBrk="0" hangingPunct="1">
                <a:lnSpc>
                  <a:spcPct val="100000"/>
                </a:lnSpc>
                <a:spcBef>
                  <a:spcPts val="0"/>
                </a:spcBef>
                <a:spcAft>
                  <a:spcPts val="0"/>
                </a:spcAft>
                <a:buClrTx/>
                <a:buSzTx/>
                <a:buFontTx/>
                <a:buNone/>
                <a:defRPr/>
              </a:pPr>
              <a:r>
                <a:rPr lang="zh-CN" altLang="en-US" b="1" noProof="0" dirty="0">
                  <a:ln>
                    <a:noFill/>
                  </a:ln>
                  <a:solidFill>
                    <a:prstClr val="white"/>
                  </a:solidFill>
                  <a:effectLst/>
                  <a:uLnTx/>
                  <a:uFillTx/>
                  <a:latin typeface="微软雅黑" panose="020B0503020204020204" pitchFamily="34" charset="-122"/>
                  <a:ea typeface="微软雅黑" panose="020B0503020204020204" pitchFamily="34" charset="-122"/>
                  <a:sym typeface="Wingdings" panose="05000000000000000000"/>
                </a:rPr>
                <a:t>各级各类学校基本情况</a:t>
              </a:r>
              <a:endParaRPr kumimoji="0" lang="zh-CN" altLang="en-US" sz="1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Wingdings" panose="05000000000000000000"/>
              </a:endParaRPr>
            </a:p>
          </p:txBody>
        </p:sp>
      </p:grpSp>
      <p:sp>
        <p:nvSpPr>
          <p:cNvPr id="48" name="hipptx.com-Octagon 3"/>
          <p:cNvSpPr/>
          <p:nvPr/>
        </p:nvSpPr>
        <p:spPr>
          <a:xfrm>
            <a:off x="7968208" y="350266"/>
            <a:ext cx="4049486" cy="591671"/>
          </a:xfrm>
          <a:prstGeom prst="octagon">
            <a:avLst>
              <a:gd name="adj" fmla="val 14346"/>
            </a:avLst>
          </a:prstGeom>
          <a:gradFill>
            <a:gsLst>
              <a:gs pos="0">
                <a:schemeClr val="accent2">
                  <a:lumMod val="75000"/>
                </a:schemeClr>
              </a:gs>
              <a:gs pos="79000">
                <a:schemeClr val="accent2">
                  <a:lumMod val="50000"/>
                </a:schemeClr>
              </a:gs>
            </a:gsLst>
            <a:lin ang="5400000" scaled="1"/>
          </a:gradFill>
          <a:ln>
            <a:noFill/>
          </a:ln>
          <a:effectLst>
            <a:outerShdw blurRad="215900" dist="38100" dir="5400000" algn="t" rotWithShape="0">
              <a:schemeClr val="accent2">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2000" b="1" dirty="0">
                <a:solidFill>
                  <a:schemeClr val="bg1"/>
                </a:solidFill>
                <a:latin typeface="思源宋体 CN Heavy" panose="02020900000000000000" pitchFamily="18" charset="-122"/>
                <a:ea typeface="思源宋体 CN Heavy" panose="02020900000000000000" pitchFamily="18" charset="-122"/>
              </a:rPr>
              <a:t>综合部分</a:t>
            </a:r>
            <a:endParaRPr lang="zh-CN" altLang="en-US" sz="2000" b="1" dirty="0">
              <a:solidFill>
                <a:schemeClr val="bg1"/>
              </a:solidFill>
              <a:latin typeface="思源宋体 CN Heavy" panose="02020900000000000000" pitchFamily="18" charset="-122"/>
              <a:ea typeface="思源宋体 CN Heavy" panose="02020900000000000000" pitchFamily="18"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hipptx.com-Picture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0485198" y="5494084"/>
            <a:ext cx="1379895" cy="1028665"/>
          </a:xfrm>
          <a:prstGeom prst="rect">
            <a:avLst/>
          </a:prstGeom>
        </p:spPr>
      </p:pic>
      <p:sp>
        <p:nvSpPr>
          <p:cNvPr id="10" name="文本框 9"/>
          <p:cNvSpPr txBox="1"/>
          <p:nvPr/>
        </p:nvSpPr>
        <p:spPr>
          <a:xfrm>
            <a:off x="1625469" y="663722"/>
            <a:ext cx="5766675" cy="516255"/>
          </a:xfrm>
          <a:prstGeom prst="rect">
            <a:avLst/>
          </a:prstGeom>
          <a:noFill/>
        </p:spPr>
        <p:txBody>
          <a:bodyPr wrap="square" lIns="0" tIns="0" rIns="0" bIns="0">
            <a:spAutoFit/>
          </a:bodyPr>
          <a:lstStyle>
            <a:defPPr>
              <a:defRPr lang="zh-CN"/>
            </a:defPPr>
            <a:lvl1pPr>
              <a:lnSpc>
                <a:spcPct val="120000"/>
              </a:lnSpc>
              <a:defRPr sz="2800">
                <a:solidFill>
                  <a:schemeClr val="accent3">
                    <a:lumMod val="50000"/>
                  </a:schemeClr>
                </a:solidFill>
                <a:latin typeface="思源宋体 CN Medium" panose="02020500000000000000" pitchFamily="18" charset="-122"/>
                <a:ea typeface="思源宋体 CN Medium" panose="02020500000000000000" pitchFamily="18" charset="-122"/>
              </a:defRPr>
            </a:lvl1pPr>
          </a:lstStyle>
          <a:p>
            <a:pPr lvl="0"/>
            <a:r>
              <a:rPr lang="en-US" altLang="zh-CN" b="1" dirty="0">
                <a:solidFill>
                  <a:schemeClr val="accent3">
                    <a:lumMod val="50000"/>
                  </a:schemeClr>
                </a:solidFill>
                <a:latin typeface="微软雅黑" panose="020B0503020204020204" pitchFamily="34" charset="-122"/>
                <a:ea typeface="微软雅黑" panose="020B0503020204020204" pitchFamily="34" charset="-122"/>
              </a:rPr>
              <a:t>2023年教育事业统计调查制度修订</a:t>
            </a:r>
            <a:endParaRPr lang="en-US" altLang="zh-CN" b="1" dirty="0">
              <a:solidFill>
                <a:schemeClr val="accent3">
                  <a:lumMod val="50000"/>
                </a:schemeClr>
              </a:solidFill>
              <a:latin typeface="微软雅黑" panose="020B0503020204020204" pitchFamily="34" charset="-122"/>
              <a:ea typeface="微软雅黑" panose="020B0503020204020204" pitchFamily="34" charset="-122"/>
            </a:endParaRPr>
          </a:p>
        </p:txBody>
      </p:sp>
      <p:sp>
        <p:nvSpPr>
          <p:cNvPr id="19" name="矩形 18"/>
          <p:cNvSpPr/>
          <p:nvPr/>
        </p:nvSpPr>
        <p:spPr>
          <a:xfrm>
            <a:off x="564923" y="548619"/>
            <a:ext cx="752560" cy="703798"/>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latin typeface="思源宋体 CN Heavy" panose="02020900000000000000" pitchFamily="18" charset="-122"/>
                <a:ea typeface="思源宋体 CN Heavy" panose="02020900000000000000" pitchFamily="18" charset="-122"/>
              </a:rPr>
              <a:t>04</a:t>
            </a:r>
            <a:endParaRPr lang="zh-CN" altLang="en-US" sz="2800" dirty="0">
              <a:latin typeface="思源宋体 CN Heavy" panose="02020900000000000000" pitchFamily="18" charset="-122"/>
              <a:ea typeface="思源宋体 CN Heavy" panose="02020900000000000000" pitchFamily="18" charset="-122"/>
            </a:endParaRPr>
          </a:p>
        </p:txBody>
      </p:sp>
      <p:sp>
        <p:nvSpPr>
          <p:cNvPr id="25" name="hipptx.com-Octagon 3"/>
          <p:cNvSpPr/>
          <p:nvPr/>
        </p:nvSpPr>
        <p:spPr>
          <a:xfrm>
            <a:off x="7968208" y="350266"/>
            <a:ext cx="4049486" cy="591671"/>
          </a:xfrm>
          <a:prstGeom prst="octagon">
            <a:avLst>
              <a:gd name="adj" fmla="val 14346"/>
            </a:avLst>
          </a:prstGeom>
          <a:gradFill>
            <a:gsLst>
              <a:gs pos="0">
                <a:schemeClr val="accent2">
                  <a:lumMod val="75000"/>
                </a:schemeClr>
              </a:gs>
              <a:gs pos="79000">
                <a:schemeClr val="accent2">
                  <a:lumMod val="50000"/>
                </a:schemeClr>
              </a:gs>
            </a:gsLst>
            <a:lin ang="5400000" scaled="1"/>
          </a:gradFill>
          <a:ln>
            <a:noFill/>
          </a:ln>
          <a:effectLst>
            <a:outerShdw blurRad="215900" dist="38100" dir="5400000" algn="t" rotWithShape="0">
              <a:schemeClr val="accent2">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2000" b="1" dirty="0">
                <a:solidFill>
                  <a:schemeClr val="bg1"/>
                </a:solidFill>
                <a:latin typeface="思源宋体 CN Heavy" panose="02020900000000000000" pitchFamily="18" charset="-122"/>
                <a:ea typeface="思源宋体 CN Heavy" panose="02020900000000000000" pitchFamily="18" charset="-122"/>
              </a:rPr>
              <a:t>综合部分</a:t>
            </a:r>
            <a:endParaRPr lang="zh-CN" altLang="en-US" sz="2000" b="1" dirty="0">
              <a:solidFill>
                <a:schemeClr val="bg1"/>
              </a:solidFill>
              <a:latin typeface="思源宋体 CN Heavy" panose="02020900000000000000" pitchFamily="18" charset="-122"/>
              <a:ea typeface="思源宋体 CN Heavy" panose="02020900000000000000" pitchFamily="18" charset="-122"/>
            </a:endParaRPr>
          </a:p>
        </p:txBody>
      </p:sp>
      <p:grpSp>
        <p:nvGrpSpPr>
          <p:cNvPr id="2" name="组合 1"/>
          <p:cNvGrpSpPr/>
          <p:nvPr/>
        </p:nvGrpSpPr>
        <p:grpSpPr>
          <a:xfrm>
            <a:off x="845620" y="1581451"/>
            <a:ext cx="11687378" cy="2854223"/>
            <a:chOff x="574026" y="1590850"/>
            <a:chExt cx="11687378" cy="2854223"/>
          </a:xfrm>
        </p:grpSpPr>
        <p:grpSp>
          <p:nvGrpSpPr>
            <p:cNvPr id="21" name="组合 20"/>
            <p:cNvGrpSpPr/>
            <p:nvPr/>
          </p:nvGrpSpPr>
          <p:grpSpPr>
            <a:xfrm>
              <a:off x="574026" y="2509356"/>
              <a:ext cx="11687378" cy="1935717"/>
              <a:chOff x="849553" y="1778919"/>
              <a:chExt cx="11687378" cy="1935717"/>
            </a:xfrm>
          </p:grpSpPr>
          <p:sp>
            <p:nvSpPr>
              <p:cNvPr id="41" name="矩形 40"/>
              <p:cNvSpPr/>
              <p:nvPr/>
            </p:nvSpPr>
            <p:spPr>
              <a:xfrm>
                <a:off x="9681334" y="1778919"/>
                <a:ext cx="2855597" cy="506730"/>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44145" marR="0" lvl="0" indent="-144145" algn="l" defTabSz="914400" rtl="0" eaLnBrk="1" fontAlgn="auto" latinLnBrk="0" hangingPunct="1">
                  <a:lnSpc>
                    <a:spcPct val="150000"/>
                  </a:lnSpc>
                  <a:spcBef>
                    <a:spcPts val="0"/>
                  </a:spcBef>
                  <a:spcAft>
                    <a:spcPts val="0"/>
                  </a:spcAft>
                  <a:buClrTx/>
                  <a:buSzTx/>
                  <a:buFont typeface="Arial" panose="020B0604020202020204" pitchFamily="34" charset="0"/>
                  <a:buChar char="•"/>
                  <a:defRPr/>
                </a:pPr>
                <a:endParaRPr kumimoji="0" lang="zh-CN" altLang="en-US" b="1" i="0" u="none" strike="noStrike" kern="1200" cap="none" spc="0" normalizeH="0" baseline="0" noProof="0" dirty="0">
                  <a:ln>
                    <a:noFill/>
                  </a:ln>
                  <a:solidFill>
                    <a:srgbClr val="192B3C"/>
                  </a:solidFill>
                  <a:effectLst/>
                  <a:uLnTx/>
                  <a:uFillTx/>
                  <a:latin typeface="微软雅黑" panose="020B0503020204020204" pitchFamily="34" charset="-122"/>
                  <a:ea typeface="微软雅黑" panose="020B0503020204020204" pitchFamily="34" charset="-122"/>
                </a:endParaRPr>
              </a:p>
            </p:txBody>
          </p:sp>
          <p:sp>
            <p:nvSpPr>
              <p:cNvPr id="42" name="文本框 22"/>
              <p:cNvSpPr txBox="1"/>
              <p:nvPr/>
            </p:nvSpPr>
            <p:spPr>
              <a:xfrm>
                <a:off x="849553" y="1778924"/>
                <a:ext cx="4033085" cy="1935712"/>
              </a:xfrm>
              <a:prstGeom prst="rect">
                <a:avLst/>
              </a:prstGeom>
              <a:noFill/>
            </p:spPr>
            <p:txBody>
              <a:bodyPr wrap="square"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lvl="0" indent="-285750" algn="l" defTabSz="914400" rtl="0" eaLnBrk="1" latinLnBrk="0" hangingPunct="1">
                  <a:lnSpc>
                    <a:spcPts val="2800"/>
                  </a:lnSpc>
                  <a:spcAft>
                    <a:spcPts val="1200"/>
                  </a:spcAft>
                  <a:buFont typeface="Wingdings" panose="05000000000000000000" pitchFamily="2" charset="2"/>
                  <a:buChar char="•"/>
                  <a:defRPr/>
                </a:pPr>
                <a:r>
                  <a:rPr lang="zh-CN" altLang="en-US" b="1" noProof="0" dirty="0">
                    <a:ln>
                      <a:noFill/>
                    </a:ln>
                    <a:solidFill>
                      <a:srgbClr val="192B3C"/>
                    </a:solidFill>
                    <a:effectLst/>
                    <a:uLnTx/>
                    <a:uFillTx/>
                    <a:latin typeface="微软雅黑" panose="020B0503020204020204" pitchFamily="34" charset="-122"/>
                    <a:ea typeface="微软雅黑" panose="020B0503020204020204" pitchFamily="34" charset="-122"/>
                  </a:rPr>
                  <a:t>增加“</a:t>
                </a:r>
                <a:r>
                  <a:rPr lang="zh-CN" altLang="en-US" b="1" noProof="0" dirty="0">
                    <a:ln>
                      <a:noFill/>
                    </a:ln>
                    <a:solidFill>
                      <a:srgbClr val="1B6BAF"/>
                    </a:solidFill>
                    <a:effectLst/>
                    <a:uLnTx/>
                    <a:uFillTx/>
                    <a:latin typeface="微软雅黑" panose="020B0503020204020204" pitchFamily="34" charset="-122"/>
                    <a:ea typeface="微软雅黑" panose="020B0503020204020204" pitchFamily="34" charset="-122"/>
                  </a:rPr>
                  <a:t>银龄教师</a:t>
                </a:r>
                <a:r>
                  <a:rPr lang="zh-CN" altLang="en-US" b="1" noProof="0" dirty="0">
                    <a:ln>
                      <a:noFill/>
                    </a:ln>
                    <a:solidFill>
                      <a:srgbClr val="192B3C"/>
                    </a:solidFill>
                    <a:effectLst/>
                    <a:uLnTx/>
                    <a:uFillTx/>
                    <a:latin typeface="微软雅黑" panose="020B0503020204020204" pitchFamily="34" charset="-122"/>
                    <a:ea typeface="微软雅黑" panose="020B0503020204020204" pitchFamily="34" charset="-122"/>
                  </a:rPr>
                  <a:t>”指标，同时增加相应指标解释与填报说明</a:t>
                </a:r>
                <a:r>
                  <a:rPr lang="zh-CN" altLang="zh-CN" sz="1600" kern="0" dirty="0">
                    <a:latin typeface="微软雅黑" panose="020B0503020204020204" pitchFamily="34" charset="-122"/>
                    <a:ea typeface="微软雅黑" panose="020B0503020204020204" pitchFamily="34" charset="-122"/>
                    <a:sym typeface="+mn-ea"/>
                  </a:rPr>
                  <a:t>。</a:t>
                </a:r>
                <a:endParaRPr kumimoji="0" lang="zh-CN" altLang="zh-CN" sz="1600" b="1" i="0" u="none" strike="noStrike" kern="0" cap="none" spc="0" normalizeH="0" baseline="0" noProof="0" dirty="0">
                  <a:ln>
                    <a:noFill/>
                  </a:ln>
                  <a:solidFill>
                    <a:srgbClr val="192B3C"/>
                  </a:solidFill>
                  <a:effectLst/>
                  <a:uLnTx/>
                  <a:uFillTx/>
                  <a:latin typeface="微软雅黑" panose="020B0503020204020204" pitchFamily="34" charset="-122"/>
                  <a:ea typeface="微软雅黑" panose="020B0503020204020204" pitchFamily="34" charset="-122"/>
                  <a:cs typeface="楷体" panose="02010609060101010101" pitchFamily="49" charset="-122"/>
                  <a:sym typeface="+mn-ea"/>
                </a:endParaRPr>
              </a:p>
            </p:txBody>
          </p:sp>
        </p:grpSp>
        <p:sp>
          <p:nvSpPr>
            <p:cNvPr id="23" name="圆角矩形 11"/>
            <p:cNvSpPr/>
            <p:nvPr/>
          </p:nvSpPr>
          <p:spPr>
            <a:xfrm>
              <a:off x="574026" y="1590850"/>
              <a:ext cx="4033105" cy="735656"/>
            </a:xfrm>
            <a:prstGeom prst="roundRect">
              <a:avLst/>
            </a:prstGeom>
            <a:gradFill flip="none" rotWithShape="1">
              <a:gsLst>
                <a:gs pos="0">
                  <a:schemeClr val="accent3">
                    <a:shade val="30000"/>
                    <a:satMod val="115000"/>
                  </a:schemeClr>
                </a:gs>
                <a:gs pos="35000">
                  <a:schemeClr val="accent3">
                    <a:shade val="67500"/>
                    <a:satMod val="115000"/>
                  </a:schemeClr>
                </a:gs>
                <a:gs pos="69000">
                  <a:schemeClr val="accent3">
                    <a:shade val="100000"/>
                    <a:satMod val="115000"/>
                  </a:schemeClr>
                </a:gs>
              </a:gsLst>
              <a:lin ang="27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219200" rtl="0" eaLnBrk="1" fontAlgn="auto" latinLnBrk="0" hangingPunct="1">
                <a:lnSpc>
                  <a:spcPct val="100000"/>
                </a:lnSpc>
                <a:spcBef>
                  <a:spcPts val="0"/>
                </a:spcBef>
                <a:spcAft>
                  <a:spcPts val="0"/>
                </a:spcAft>
                <a:buClrTx/>
                <a:buSzTx/>
                <a:buFontTx/>
                <a:buNone/>
                <a:defRPr/>
              </a:pPr>
              <a:r>
                <a:rPr lang="zh-CN" altLang="en-US" b="1" noProof="0" dirty="0">
                  <a:ln>
                    <a:noFill/>
                  </a:ln>
                  <a:solidFill>
                    <a:prstClr val="white"/>
                  </a:solidFill>
                  <a:effectLst/>
                  <a:uLnTx/>
                  <a:uFillTx/>
                  <a:latin typeface="微软雅黑" panose="020B0503020204020204" pitchFamily="34" charset="-122"/>
                  <a:ea typeface="微软雅黑" panose="020B0503020204020204" pitchFamily="34" charset="-122"/>
                  <a:sym typeface="Wingdings" panose="05000000000000000000"/>
                </a:rPr>
                <a:t>教基</a:t>
              </a:r>
              <a:r>
                <a:rPr lang="en-US" altLang="zh-CN" b="1" noProof="0" dirty="0">
                  <a:ln>
                    <a:noFill/>
                  </a:ln>
                  <a:solidFill>
                    <a:prstClr val="white"/>
                  </a:solidFill>
                  <a:effectLst/>
                  <a:uLnTx/>
                  <a:uFillTx/>
                  <a:latin typeface="微软雅黑" panose="020B0503020204020204" pitchFamily="34" charset="-122"/>
                  <a:ea typeface="微软雅黑" panose="020B0503020204020204" pitchFamily="34" charset="-122"/>
                  <a:sym typeface="Wingdings" panose="05000000000000000000"/>
                </a:rPr>
                <a:t>1102</a:t>
              </a:r>
              <a:r>
                <a:rPr lang="zh-CN" altLang="en-US" b="1" noProof="0" dirty="0">
                  <a:ln>
                    <a:noFill/>
                  </a:ln>
                  <a:solidFill>
                    <a:prstClr val="white"/>
                  </a:solidFill>
                  <a:effectLst/>
                  <a:uLnTx/>
                  <a:uFillTx/>
                  <a:latin typeface="微软雅黑" panose="020B0503020204020204" pitchFamily="34" charset="-122"/>
                  <a:ea typeface="微软雅黑" panose="020B0503020204020204" pitchFamily="34" charset="-122"/>
                  <a:sym typeface="Wingdings" panose="05000000000000000000"/>
                </a:rPr>
                <a:t>，教基</a:t>
              </a:r>
              <a:r>
                <a:rPr lang="en-US" altLang="zh-CN" b="1" noProof="0" dirty="0">
                  <a:ln>
                    <a:noFill/>
                  </a:ln>
                  <a:solidFill>
                    <a:prstClr val="white"/>
                  </a:solidFill>
                  <a:effectLst/>
                  <a:uLnTx/>
                  <a:uFillTx/>
                  <a:latin typeface="微软雅黑" panose="020B0503020204020204" pitchFamily="34" charset="-122"/>
                  <a:ea typeface="微软雅黑" panose="020B0503020204020204" pitchFamily="34" charset="-122"/>
                  <a:sym typeface="Wingdings" panose="05000000000000000000"/>
                </a:rPr>
                <a:t>1203</a:t>
              </a:r>
              <a:r>
                <a:rPr lang="zh-CN" altLang="en-US" b="1" noProof="0" dirty="0">
                  <a:ln>
                    <a:noFill/>
                  </a:ln>
                  <a:solidFill>
                    <a:prstClr val="white"/>
                  </a:solidFill>
                  <a:effectLst/>
                  <a:uLnTx/>
                  <a:uFillTx/>
                  <a:latin typeface="微软雅黑" panose="020B0503020204020204" pitchFamily="34" charset="-122"/>
                  <a:ea typeface="微软雅黑" panose="020B0503020204020204" pitchFamily="34" charset="-122"/>
                  <a:sym typeface="Wingdings" panose="05000000000000000000"/>
                </a:rPr>
                <a:t>，教基</a:t>
              </a:r>
              <a:r>
                <a:rPr lang="en-US" altLang="zh-CN" b="1" noProof="0" dirty="0">
                  <a:ln>
                    <a:noFill/>
                  </a:ln>
                  <a:solidFill>
                    <a:prstClr val="white"/>
                  </a:solidFill>
                  <a:effectLst/>
                  <a:uLnTx/>
                  <a:uFillTx/>
                  <a:latin typeface="微软雅黑" panose="020B0503020204020204" pitchFamily="34" charset="-122"/>
                  <a:ea typeface="微软雅黑" panose="020B0503020204020204" pitchFamily="34" charset="-122"/>
                  <a:sym typeface="Wingdings" panose="05000000000000000000"/>
                </a:rPr>
                <a:t>1304</a:t>
              </a:r>
              <a:endParaRPr kumimoji="0" lang="zh-CN" altLang="en-US" sz="1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Wingdings" panose="05000000000000000000"/>
              </a:endParaRPr>
            </a:p>
          </p:txBody>
        </p:sp>
      </p:grpSp>
      <p:pic>
        <p:nvPicPr>
          <p:cNvPr id="5" name="图片 4"/>
          <p:cNvPicPr>
            <a:picLocks noChangeAspect="1"/>
          </p:cNvPicPr>
          <p:nvPr/>
        </p:nvPicPr>
        <p:blipFill>
          <a:blip r:embed="rId2"/>
          <a:stretch>
            <a:fillRect/>
          </a:stretch>
        </p:blipFill>
        <p:spPr>
          <a:xfrm>
            <a:off x="5324463" y="1466225"/>
            <a:ext cx="6037248" cy="3945603"/>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hipptx.com-Picture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0485198" y="5494084"/>
            <a:ext cx="1379895" cy="1028665"/>
          </a:xfrm>
          <a:prstGeom prst="rect">
            <a:avLst/>
          </a:prstGeom>
        </p:spPr>
      </p:pic>
      <p:sp>
        <p:nvSpPr>
          <p:cNvPr id="10" name="文本框 9"/>
          <p:cNvSpPr txBox="1"/>
          <p:nvPr/>
        </p:nvSpPr>
        <p:spPr>
          <a:xfrm>
            <a:off x="1625469" y="663722"/>
            <a:ext cx="5766675" cy="473271"/>
          </a:xfrm>
          <a:prstGeom prst="rect">
            <a:avLst/>
          </a:prstGeom>
          <a:noFill/>
        </p:spPr>
        <p:txBody>
          <a:bodyPr wrap="square" lIns="0" tIns="0" rIns="0" bIns="0">
            <a:spAutoFit/>
          </a:bodyPr>
          <a:lstStyle>
            <a:defPPr>
              <a:defRPr lang="zh-CN"/>
            </a:defPPr>
            <a:lvl1pPr>
              <a:lnSpc>
                <a:spcPct val="120000"/>
              </a:lnSpc>
              <a:defRPr sz="2800">
                <a:solidFill>
                  <a:schemeClr val="accent3">
                    <a:lumMod val="50000"/>
                  </a:schemeClr>
                </a:solidFill>
                <a:latin typeface="思源宋体 CN Medium" panose="02020500000000000000" pitchFamily="18" charset="-122"/>
                <a:ea typeface="思源宋体 CN Medium" panose="02020500000000000000" pitchFamily="18" charset="-122"/>
              </a:defRPr>
            </a:lvl1pPr>
          </a:lstStyle>
          <a:p>
            <a:pPr lvl="0"/>
            <a:r>
              <a:rPr lang="en-US" altLang="zh-CN" b="1" dirty="0"/>
              <a:t>2023</a:t>
            </a:r>
            <a:r>
              <a:rPr lang="zh-CN" altLang="en-US" b="1" dirty="0"/>
              <a:t>年教育事业统计调查制度修订</a:t>
            </a:r>
            <a:endParaRPr lang="zh-CN" altLang="en-US" b="1" dirty="0"/>
          </a:p>
        </p:txBody>
      </p:sp>
      <p:grpSp>
        <p:nvGrpSpPr>
          <p:cNvPr id="12" name="Group 26"/>
          <p:cNvGrpSpPr/>
          <p:nvPr/>
        </p:nvGrpSpPr>
        <p:grpSpPr>
          <a:xfrm>
            <a:off x="118986" y="4241324"/>
            <a:ext cx="3811204" cy="1014600"/>
            <a:chOff x="3061458" y="-317099"/>
            <a:chExt cx="4411315" cy="3085862"/>
          </a:xfrm>
        </p:grpSpPr>
        <p:sp>
          <p:nvSpPr>
            <p:cNvPr id="13" name="Rectangle 27"/>
            <p:cNvSpPr/>
            <p:nvPr/>
          </p:nvSpPr>
          <p:spPr>
            <a:xfrm>
              <a:off x="3218419" y="-317099"/>
              <a:ext cx="3910197" cy="1854824"/>
            </a:xfrm>
            <a:prstGeom prst="rect">
              <a:avLst/>
            </a:prstGeom>
          </p:spPr>
          <p:txBody>
            <a:bodyPr wrap="none" lIns="192000" tIns="0" rIns="192000" bIns="0">
              <a:noAutofit/>
            </a:bodyPr>
            <a:lstStyle/>
            <a:p>
              <a:pPr algn="l"/>
              <a:endParaRPr lang="zh-CN" altLang="en-US" sz="2135" b="1" dirty="0">
                <a:solidFill>
                  <a:srgbClr val="3B3838"/>
                </a:solidFill>
                <a:cs typeface="+mn-ea"/>
                <a:sym typeface="+mn-ea"/>
              </a:endParaRPr>
            </a:p>
          </p:txBody>
        </p:sp>
        <p:sp>
          <p:nvSpPr>
            <p:cNvPr id="14" name="Rectangle 28"/>
            <p:cNvSpPr/>
            <p:nvPr/>
          </p:nvSpPr>
          <p:spPr>
            <a:xfrm>
              <a:off x="3061458" y="1537531"/>
              <a:ext cx="4411315" cy="1231232"/>
            </a:xfrm>
            <a:prstGeom prst="rect">
              <a:avLst/>
            </a:prstGeom>
          </p:spPr>
          <p:txBody>
            <a:bodyPr wrap="square" lIns="192000" tIns="0" rIns="192000" bIns="0">
              <a:noAutofit/>
            </a:bodyPr>
            <a:lstStyle/>
            <a:p>
              <a:pPr>
                <a:lnSpc>
                  <a:spcPct val="120000"/>
                </a:lnSpc>
              </a:pPr>
              <a:endParaRPr lang="zh-CN" altLang="en-US" sz="2400" dirty="0">
                <a:solidFill>
                  <a:schemeClr val="dk1">
                    <a:lumMod val="100000"/>
                  </a:schemeClr>
                </a:solidFill>
                <a:cs typeface="+mn-ea"/>
                <a:sym typeface="+mn-lt"/>
              </a:endParaRPr>
            </a:p>
          </p:txBody>
        </p:sp>
      </p:grpSp>
      <p:sp>
        <p:nvSpPr>
          <p:cNvPr id="19" name="矩形 18"/>
          <p:cNvSpPr/>
          <p:nvPr/>
        </p:nvSpPr>
        <p:spPr>
          <a:xfrm>
            <a:off x="564923" y="548619"/>
            <a:ext cx="752560" cy="703798"/>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latin typeface="思源宋体 CN Heavy" panose="02020900000000000000" pitchFamily="18" charset="-122"/>
                <a:ea typeface="思源宋体 CN Heavy" panose="02020900000000000000" pitchFamily="18" charset="-122"/>
              </a:rPr>
              <a:t>04</a:t>
            </a:r>
            <a:endParaRPr lang="zh-CN" altLang="en-US" sz="2800" dirty="0">
              <a:latin typeface="思源宋体 CN Heavy" panose="02020900000000000000" pitchFamily="18" charset="-122"/>
              <a:ea typeface="思源宋体 CN Heavy" panose="02020900000000000000" pitchFamily="18" charset="-122"/>
            </a:endParaRPr>
          </a:p>
        </p:txBody>
      </p:sp>
      <p:sp>
        <p:nvSpPr>
          <p:cNvPr id="25" name="hipptx.com-Octagon 3"/>
          <p:cNvSpPr/>
          <p:nvPr/>
        </p:nvSpPr>
        <p:spPr>
          <a:xfrm>
            <a:off x="7968208" y="350266"/>
            <a:ext cx="4049486" cy="591671"/>
          </a:xfrm>
          <a:prstGeom prst="octagon">
            <a:avLst>
              <a:gd name="adj" fmla="val 14346"/>
            </a:avLst>
          </a:prstGeom>
          <a:gradFill>
            <a:gsLst>
              <a:gs pos="0">
                <a:schemeClr val="accent2">
                  <a:lumMod val="75000"/>
                </a:schemeClr>
              </a:gs>
              <a:gs pos="79000">
                <a:schemeClr val="accent2">
                  <a:lumMod val="50000"/>
                </a:schemeClr>
              </a:gs>
            </a:gsLst>
            <a:lin ang="5400000" scaled="1"/>
          </a:gradFill>
          <a:ln>
            <a:noFill/>
          </a:ln>
          <a:effectLst>
            <a:outerShdw blurRad="215900" dist="38100" dir="5400000" algn="t" rotWithShape="0">
              <a:schemeClr val="accent2">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2000" b="1" dirty="0">
                <a:solidFill>
                  <a:schemeClr val="bg1"/>
                </a:solidFill>
                <a:latin typeface="思源宋体 CN Heavy" panose="02020900000000000000" pitchFamily="18" charset="-122"/>
                <a:ea typeface="思源宋体 CN Heavy" panose="02020900000000000000" pitchFamily="18" charset="-122"/>
              </a:rPr>
              <a:t>职业教育</a:t>
            </a:r>
            <a:endParaRPr lang="zh-CN" altLang="en-US" sz="2000" b="1" dirty="0">
              <a:solidFill>
                <a:schemeClr val="bg1"/>
              </a:solidFill>
              <a:latin typeface="思源宋体 CN Heavy" panose="02020900000000000000" pitchFamily="18" charset="-122"/>
              <a:ea typeface="思源宋体 CN Heavy" panose="02020900000000000000" pitchFamily="18" charset="-122"/>
            </a:endParaRPr>
          </a:p>
        </p:txBody>
      </p:sp>
      <p:sp>
        <p:nvSpPr>
          <p:cNvPr id="9" name="TextBox 213"/>
          <p:cNvSpPr txBox="1"/>
          <p:nvPr/>
        </p:nvSpPr>
        <p:spPr>
          <a:xfrm>
            <a:off x="927271" y="2381032"/>
            <a:ext cx="5534984" cy="1703159"/>
          </a:xfrm>
          <a:prstGeom prst="rect">
            <a:avLst/>
          </a:prstGeom>
          <a:noFill/>
        </p:spPr>
        <p:txBody>
          <a:bodyPr wrap="square" lIns="0" tIns="0" rIns="0" bIns="0" rtlCol="0">
            <a:spAutoFit/>
          </a:bodyPr>
          <a:lstStyle/>
          <a:p>
            <a:pPr marL="285750" lvl="0" indent="-285750">
              <a:lnSpc>
                <a:spcPts val="2800"/>
              </a:lnSpc>
              <a:spcAft>
                <a:spcPts val="1200"/>
              </a:spcAft>
              <a:buFont typeface="Wingdings" panose="05000000000000000000" pitchFamily="2" charset="2"/>
              <a:buChar char="l"/>
              <a:defRPr/>
            </a:pPr>
            <a:r>
              <a:rPr lang="zh-CN" altLang="en-US" sz="1600" b="1" kern="0" dirty="0">
                <a:solidFill>
                  <a:srgbClr val="C55A11"/>
                </a:solidFill>
                <a:latin typeface="微软雅黑" panose="020B0503020204020204" pitchFamily="34" charset="-122"/>
                <a:ea typeface="微软雅黑" panose="020B0503020204020204" pitchFamily="34" charset="-122"/>
                <a:sym typeface="+mn-ea"/>
              </a:rPr>
              <a:t>表号：</a:t>
            </a:r>
            <a:r>
              <a:rPr lang="zh-CN" altLang="en-US" sz="1600" kern="0" dirty="0">
                <a:latin typeface="微软雅黑" panose="020B0503020204020204" pitchFamily="34" charset="-122"/>
                <a:ea typeface="微软雅黑" panose="020B0503020204020204" pitchFamily="34" charset="-122"/>
                <a:sym typeface="+mn-ea"/>
              </a:rPr>
              <a:t>教基</a:t>
            </a:r>
            <a:r>
              <a:rPr lang="en-US" altLang="zh-CN" sz="1600" kern="0" dirty="0">
                <a:latin typeface="微软雅黑" panose="020B0503020204020204" pitchFamily="34" charset="-122"/>
                <a:ea typeface="微软雅黑" panose="020B0503020204020204" pitchFamily="34" charset="-122"/>
                <a:sym typeface="+mn-ea"/>
              </a:rPr>
              <a:t>3223</a:t>
            </a:r>
            <a:endParaRPr lang="en-US" altLang="zh-CN" sz="1600" kern="0" dirty="0">
              <a:latin typeface="微软雅黑" panose="020B0503020204020204" pitchFamily="34" charset="-122"/>
              <a:ea typeface="微软雅黑" panose="020B0503020204020204" pitchFamily="34" charset="-122"/>
              <a:sym typeface="+mn-ea"/>
            </a:endParaRPr>
          </a:p>
          <a:p>
            <a:pPr marL="285750" lvl="0" indent="-285750">
              <a:lnSpc>
                <a:spcPts val="2800"/>
              </a:lnSpc>
              <a:spcAft>
                <a:spcPts val="1200"/>
              </a:spcAft>
              <a:buFont typeface="Wingdings" panose="05000000000000000000" pitchFamily="2" charset="2"/>
              <a:buChar char="l"/>
              <a:defRPr/>
            </a:pPr>
            <a:r>
              <a:rPr lang="zh-CN" altLang="en-US" sz="1600" b="1" kern="0" dirty="0">
                <a:solidFill>
                  <a:srgbClr val="C55A11"/>
                </a:solidFill>
                <a:latin typeface="微软雅黑" panose="020B0503020204020204" pitchFamily="34" charset="-122"/>
                <a:ea typeface="微软雅黑" panose="020B0503020204020204" pitchFamily="34" charset="-122"/>
                <a:sym typeface="+mn-ea"/>
              </a:rPr>
              <a:t>修订内容：</a:t>
            </a:r>
            <a:r>
              <a:rPr lang="zh-CN" altLang="en-US" sz="1600" kern="0" dirty="0">
                <a:latin typeface="微软雅黑" panose="020B0503020204020204" pitchFamily="34" charset="-122"/>
                <a:ea typeface="微软雅黑" panose="020B0503020204020204" pitchFamily="34" charset="-122"/>
                <a:sym typeface="+mn-ea"/>
              </a:rPr>
              <a:t>完善填报说明</a:t>
            </a:r>
            <a:r>
              <a:rPr lang="zh-CN" altLang="en-US" sz="1600" kern="0" dirty="0">
                <a:solidFill>
                  <a:schemeClr val="tx1">
                    <a:lumMod val="65000"/>
                    <a:lumOff val="35000"/>
                  </a:schemeClr>
                </a:solidFill>
                <a:latin typeface="微软雅黑" panose="020B0503020204020204" pitchFamily="34" charset="-122"/>
                <a:ea typeface="微软雅黑" panose="020B0503020204020204" pitchFamily="34" charset="-122"/>
                <a:sym typeface="+mn-ea"/>
              </a:rPr>
              <a:t>。</a:t>
            </a:r>
            <a:endParaRPr lang="en-US" altLang="zh-CN" sz="1600" kern="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marL="285750" lvl="0" indent="-285750">
              <a:lnSpc>
                <a:spcPts val="2800"/>
              </a:lnSpc>
              <a:spcAft>
                <a:spcPts val="1200"/>
              </a:spcAft>
              <a:buFont typeface="Wingdings" panose="05000000000000000000" pitchFamily="2" charset="2"/>
              <a:buChar char="l"/>
              <a:defRPr/>
            </a:pPr>
            <a:r>
              <a:rPr lang="zh-CN" altLang="en-US" sz="1600" b="1" kern="0" dirty="0">
                <a:solidFill>
                  <a:srgbClr val="C55A11"/>
                </a:solidFill>
                <a:latin typeface="微软雅黑" panose="020B0503020204020204" pitchFamily="34" charset="-122"/>
                <a:ea typeface="微软雅黑" panose="020B0503020204020204" pitchFamily="34" charset="-122"/>
                <a:sym typeface="+mn-ea"/>
              </a:rPr>
              <a:t>调整内容：</a:t>
            </a:r>
            <a:r>
              <a:rPr lang="zh-CN" altLang="zh-CN" sz="1600" kern="0" dirty="0">
                <a:latin typeface="微软雅黑" panose="020B0503020204020204" pitchFamily="34" charset="-122"/>
                <a:ea typeface="微软雅黑" panose="020B0503020204020204" pitchFamily="34" charset="-122"/>
              </a:rPr>
              <a:t>（</a:t>
            </a:r>
            <a:r>
              <a:rPr lang="en-US" altLang="zh-CN" sz="1600" kern="0" dirty="0">
                <a:latin typeface="微软雅黑" panose="020B0503020204020204" pitchFamily="34" charset="-122"/>
                <a:ea typeface="微软雅黑" panose="020B0503020204020204" pitchFamily="34" charset="-122"/>
              </a:rPr>
              <a:t>1</a:t>
            </a:r>
            <a:r>
              <a:rPr lang="zh-CN" altLang="zh-CN" sz="1600" kern="0" dirty="0">
                <a:latin typeface="微软雅黑" panose="020B0503020204020204" pitchFamily="34" charset="-122"/>
                <a:ea typeface="微软雅黑" panose="020B0503020204020204" pitchFamily="34" charset="-122"/>
              </a:rPr>
              <a:t>）学生来源按入学前考籍所在地确定，注册入学等没有参加入学考试的学生以入学前学籍所在地为准。</a:t>
            </a:r>
            <a:endParaRPr lang="zh-CN" altLang="en-US" sz="1600" kern="0" dirty="0">
              <a:latin typeface="微软雅黑" panose="020B0503020204020204" pitchFamily="34" charset="-122"/>
              <a:ea typeface="微软雅黑" panose="020B0503020204020204" pitchFamily="34" charset="-122"/>
              <a:sym typeface="+mn-ea"/>
            </a:endParaRPr>
          </a:p>
        </p:txBody>
      </p:sp>
      <p:sp>
        <p:nvSpPr>
          <p:cNvPr id="11" name="TextBox 24"/>
          <p:cNvSpPr txBox="1"/>
          <p:nvPr/>
        </p:nvSpPr>
        <p:spPr>
          <a:xfrm>
            <a:off x="564883" y="1700186"/>
            <a:ext cx="1569660" cy="369332"/>
          </a:xfrm>
          <a:prstGeom prst="rect">
            <a:avLst/>
          </a:prstGeom>
          <a:noFill/>
        </p:spPr>
        <p:txBody>
          <a:bodyPr wrap="none" rtlCol="0">
            <a:spAutoFit/>
          </a:bodyPr>
          <a:lstStyle/>
          <a:p>
            <a:r>
              <a:rPr lang="zh-CN" altLang="en-US" b="1" dirty="0">
                <a:solidFill>
                  <a:srgbClr val="304371"/>
                </a:solidFill>
                <a:latin typeface="微软雅黑" panose="020B0503020204020204" pitchFamily="34" charset="-122"/>
                <a:ea typeface="微软雅黑" panose="020B0503020204020204" pitchFamily="34" charset="-122"/>
                <a:sym typeface="+mn-ea"/>
              </a:rPr>
              <a:t>一、指标修订</a:t>
            </a:r>
            <a:endParaRPr lang="zh-CN" altLang="en-US" b="1" dirty="0">
              <a:solidFill>
                <a:srgbClr val="304371"/>
              </a:solidFill>
              <a:latin typeface="微软雅黑" panose="020B0503020204020204" pitchFamily="34" charset="-122"/>
              <a:ea typeface="微软雅黑" panose="020B0503020204020204" pitchFamily="34" charset="-122"/>
              <a:sym typeface="+mn-ea"/>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hipptx.com-Picture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0485198" y="5494084"/>
            <a:ext cx="1379895" cy="1028665"/>
          </a:xfrm>
          <a:prstGeom prst="rect">
            <a:avLst/>
          </a:prstGeom>
        </p:spPr>
      </p:pic>
      <p:sp>
        <p:nvSpPr>
          <p:cNvPr id="10" name="文本框 9"/>
          <p:cNvSpPr txBox="1"/>
          <p:nvPr/>
        </p:nvSpPr>
        <p:spPr>
          <a:xfrm>
            <a:off x="1625469" y="663722"/>
            <a:ext cx="5766675" cy="473271"/>
          </a:xfrm>
          <a:prstGeom prst="rect">
            <a:avLst/>
          </a:prstGeom>
          <a:noFill/>
        </p:spPr>
        <p:txBody>
          <a:bodyPr wrap="square" lIns="0" tIns="0" rIns="0" bIns="0">
            <a:spAutoFit/>
          </a:bodyPr>
          <a:lstStyle>
            <a:defPPr>
              <a:defRPr lang="zh-CN"/>
            </a:defPPr>
            <a:lvl1pPr>
              <a:lnSpc>
                <a:spcPct val="120000"/>
              </a:lnSpc>
              <a:defRPr sz="2800">
                <a:solidFill>
                  <a:schemeClr val="accent3">
                    <a:lumMod val="50000"/>
                  </a:schemeClr>
                </a:solidFill>
                <a:latin typeface="思源宋体 CN Medium" panose="02020500000000000000" pitchFamily="18" charset="-122"/>
                <a:ea typeface="思源宋体 CN Medium" panose="02020500000000000000" pitchFamily="18" charset="-122"/>
              </a:defRPr>
            </a:lvl1pPr>
          </a:lstStyle>
          <a:p>
            <a:pPr lvl="0"/>
            <a:r>
              <a:rPr lang="en-US" altLang="zh-CN" b="1" dirty="0"/>
              <a:t>2023</a:t>
            </a:r>
            <a:r>
              <a:rPr lang="zh-CN" altLang="en-US" b="1" dirty="0"/>
              <a:t>年教育事业统计调查制度修订</a:t>
            </a:r>
            <a:endParaRPr lang="zh-CN" altLang="en-US" b="1" dirty="0"/>
          </a:p>
        </p:txBody>
      </p:sp>
      <p:sp>
        <p:nvSpPr>
          <p:cNvPr id="19" name="矩形 18"/>
          <p:cNvSpPr/>
          <p:nvPr/>
        </p:nvSpPr>
        <p:spPr>
          <a:xfrm>
            <a:off x="564923" y="548619"/>
            <a:ext cx="752560" cy="703798"/>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latin typeface="思源宋体 CN Heavy" panose="02020900000000000000" pitchFamily="18" charset="-122"/>
                <a:ea typeface="思源宋体 CN Heavy" panose="02020900000000000000" pitchFamily="18" charset="-122"/>
              </a:rPr>
              <a:t>04</a:t>
            </a:r>
            <a:endParaRPr lang="zh-CN" altLang="en-US" sz="2800" dirty="0">
              <a:latin typeface="思源宋体 CN Heavy" panose="02020900000000000000" pitchFamily="18" charset="-122"/>
              <a:ea typeface="思源宋体 CN Heavy" panose="02020900000000000000" pitchFamily="18" charset="-122"/>
            </a:endParaRPr>
          </a:p>
        </p:txBody>
      </p:sp>
      <p:sp>
        <p:nvSpPr>
          <p:cNvPr id="25" name="hipptx.com-Octagon 3"/>
          <p:cNvSpPr/>
          <p:nvPr/>
        </p:nvSpPr>
        <p:spPr>
          <a:xfrm>
            <a:off x="7968208" y="350266"/>
            <a:ext cx="4049486" cy="591671"/>
          </a:xfrm>
          <a:prstGeom prst="octagon">
            <a:avLst>
              <a:gd name="adj" fmla="val 14346"/>
            </a:avLst>
          </a:prstGeom>
          <a:gradFill>
            <a:gsLst>
              <a:gs pos="0">
                <a:schemeClr val="accent2">
                  <a:lumMod val="75000"/>
                </a:schemeClr>
              </a:gs>
              <a:gs pos="79000">
                <a:schemeClr val="accent2">
                  <a:lumMod val="50000"/>
                </a:schemeClr>
              </a:gs>
            </a:gsLst>
            <a:lin ang="5400000" scaled="1"/>
          </a:gradFill>
          <a:ln>
            <a:noFill/>
          </a:ln>
          <a:effectLst>
            <a:outerShdw blurRad="215900" dist="38100" dir="5400000" algn="t" rotWithShape="0">
              <a:schemeClr val="accent2">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2000" b="1" dirty="0">
                <a:solidFill>
                  <a:schemeClr val="bg1"/>
                </a:solidFill>
                <a:latin typeface="思源宋体 CN Heavy" panose="02020900000000000000" pitchFamily="18" charset="-122"/>
                <a:ea typeface="思源宋体 CN Heavy" panose="02020900000000000000" pitchFamily="18" charset="-122"/>
              </a:rPr>
              <a:t>高等教育</a:t>
            </a:r>
            <a:endParaRPr lang="zh-CN" altLang="en-US" sz="2000" b="1" dirty="0">
              <a:solidFill>
                <a:schemeClr val="bg1"/>
              </a:solidFill>
              <a:latin typeface="思源宋体 CN Heavy" panose="02020900000000000000" pitchFamily="18" charset="-122"/>
              <a:ea typeface="思源宋体 CN Heavy" panose="02020900000000000000" pitchFamily="18" charset="-122"/>
            </a:endParaRPr>
          </a:p>
        </p:txBody>
      </p:sp>
      <p:sp>
        <p:nvSpPr>
          <p:cNvPr id="17" name="TextBox 213"/>
          <p:cNvSpPr txBox="1"/>
          <p:nvPr/>
        </p:nvSpPr>
        <p:spPr>
          <a:xfrm>
            <a:off x="927270" y="2349671"/>
            <a:ext cx="5500394" cy="1574800"/>
          </a:xfrm>
          <a:prstGeom prst="rect">
            <a:avLst/>
          </a:prstGeom>
          <a:noFill/>
        </p:spPr>
        <p:txBody>
          <a:bodyPr wrap="square" lIns="0" tIns="0" rIns="0" bIns="0" rtlCol="0">
            <a:noAutofit/>
          </a:bodyPr>
          <a:lstStyle/>
          <a:p>
            <a:pPr marL="285750" lvl="0" indent="-285750">
              <a:lnSpc>
                <a:spcPts val="2800"/>
              </a:lnSpc>
              <a:spcAft>
                <a:spcPts val="1200"/>
              </a:spcAft>
              <a:buFont typeface="Wingdings" panose="05000000000000000000" pitchFamily="2" charset="2"/>
              <a:buChar char="l"/>
              <a:defRPr/>
            </a:pPr>
            <a:r>
              <a:rPr lang="zh-CN" altLang="en-US" sz="1600" b="1" kern="0" dirty="0">
                <a:solidFill>
                  <a:srgbClr val="C55A11"/>
                </a:solidFill>
                <a:latin typeface="微软雅黑" panose="020B0503020204020204" pitchFamily="34" charset="-122"/>
                <a:ea typeface="微软雅黑" panose="020B0503020204020204" pitchFamily="34" charset="-122"/>
                <a:sym typeface="+mn-ea"/>
              </a:rPr>
              <a:t>表号：</a:t>
            </a:r>
            <a:r>
              <a:rPr lang="zh-CN" altLang="en-US" sz="1600" kern="0" dirty="0">
                <a:latin typeface="微软雅黑" panose="020B0503020204020204" pitchFamily="34" charset="-122"/>
                <a:ea typeface="微软雅黑" panose="020B0503020204020204" pitchFamily="34" charset="-122"/>
                <a:sym typeface="+mn-ea"/>
              </a:rPr>
              <a:t>教基</a:t>
            </a:r>
            <a:r>
              <a:rPr lang="en-US" altLang="zh-CN" sz="1600" kern="0" dirty="0">
                <a:latin typeface="微软雅黑" panose="020B0503020204020204" pitchFamily="34" charset="-122"/>
                <a:ea typeface="微软雅黑" panose="020B0503020204020204" pitchFamily="34" charset="-122"/>
                <a:sym typeface="+mn-ea"/>
              </a:rPr>
              <a:t>1304</a:t>
            </a:r>
            <a:endParaRPr lang="en-US" altLang="zh-CN" sz="1600" kern="0" dirty="0">
              <a:latin typeface="微软雅黑" panose="020B0503020204020204" pitchFamily="34" charset="-122"/>
              <a:ea typeface="微软雅黑" panose="020B0503020204020204" pitchFamily="34" charset="-122"/>
              <a:sym typeface="+mn-ea"/>
            </a:endParaRPr>
          </a:p>
          <a:p>
            <a:pPr marL="285750" lvl="0" indent="-285750">
              <a:lnSpc>
                <a:spcPts val="2800"/>
              </a:lnSpc>
              <a:spcAft>
                <a:spcPts val="1200"/>
              </a:spcAft>
              <a:buFont typeface="Wingdings" panose="05000000000000000000" pitchFamily="2" charset="2"/>
              <a:buChar char="l"/>
              <a:defRPr/>
            </a:pPr>
            <a:r>
              <a:rPr lang="zh-CN" altLang="en-US" sz="1600" b="1" kern="0" dirty="0">
                <a:solidFill>
                  <a:srgbClr val="C55A11"/>
                </a:solidFill>
                <a:latin typeface="微软雅黑" panose="020B0503020204020204" pitchFamily="34" charset="-122"/>
                <a:ea typeface="微软雅黑" panose="020B0503020204020204" pitchFamily="34" charset="-122"/>
                <a:sym typeface="+mn-ea"/>
              </a:rPr>
              <a:t>修订内容：</a:t>
            </a:r>
            <a:r>
              <a:rPr lang="zh-CN" altLang="en-US" sz="1600" kern="0" dirty="0">
                <a:solidFill>
                  <a:srgbClr val="C55A11"/>
                </a:solidFill>
                <a:latin typeface="微软雅黑" panose="020B0503020204020204" pitchFamily="34" charset="-122"/>
                <a:ea typeface="微软雅黑" panose="020B0503020204020204" pitchFamily="34" charset="-122"/>
                <a:sym typeface="+mn-ea"/>
              </a:rPr>
              <a:t>删除</a:t>
            </a:r>
            <a:r>
              <a:rPr lang="en-US" altLang="zh-CN" sz="1600" kern="0" dirty="0">
                <a:latin typeface="微软雅黑" panose="020B0503020204020204" pitchFamily="34" charset="-122"/>
                <a:ea typeface="微软雅黑" panose="020B0503020204020204" pitchFamily="34" charset="-122"/>
              </a:rPr>
              <a:t>“</a:t>
            </a:r>
            <a:r>
              <a:rPr lang="zh-CN" altLang="zh-CN" sz="1600" kern="0" dirty="0">
                <a:latin typeface="微软雅黑" panose="020B0503020204020204" pitchFamily="34" charset="-122"/>
                <a:ea typeface="微软雅黑" panose="020B0503020204020204" pitchFamily="34" charset="-122"/>
              </a:rPr>
              <a:t>国家实验室、国家重点实验室、国家工程实验室、国家工程研究中心、国家技术研究中心</a:t>
            </a:r>
            <a:r>
              <a:rPr lang="en-US" altLang="zh-CN" sz="1600" kern="0" dirty="0">
                <a:latin typeface="微软雅黑" panose="020B0503020204020204" pitchFamily="34" charset="-122"/>
                <a:ea typeface="微软雅黑" panose="020B0503020204020204" pitchFamily="34" charset="-122"/>
              </a:rPr>
              <a:t>”</a:t>
            </a:r>
            <a:r>
              <a:rPr lang="zh-CN" altLang="zh-CN" sz="1600" kern="0" dirty="0">
                <a:latin typeface="微软雅黑" panose="020B0503020204020204" pitchFamily="34" charset="-122"/>
                <a:ea typeface="微软雅黑" panose="020B0503020204020204" pitchFamily="34" charset="-122"/>
              </a:rPr>
              <a:t>指标</a:t>
            </a:r>
            <a:r>
              <a:rPr lang="zh-CN" altLang="en-US" sz="1600" kern="0" dirty="0">
                <a:latin typeface="微软雅黑" panose="020B0503020204020204" pitchFamily="34" charset="-122"/>
                <a:ea typeface="微软雅黑" panose="020B0503020204020204" pitchFamily="34" charset="-122"/>
                <a:sym typeface="+mn-ea"/>
              </a:rPr>
              <a:t>。</a:t>
            </a:r>
            <a:endParaRPr lang="en-US" altLang="zh-CN" sz="1600" kern="0" dirty="0">
              <a:latin typeface="微软雅黑" panose="020B0503020204020204" pitchFamily="34" charset="-122"/>
              <a:ea typeface="微软雅黑" panose="020B0503020204020204" pitchFamily="34" charset="-122"/>
              <a:sym typeface="+mn-ea"/>
            </a:endParaRPr>
          </a:p>
        </p:txBody>
      </p:sp>
      <p:sp>
        <p:nvSpPr>
          <p:cNvPr id="21" name="TextBox 24"/>
          <p:cNvSpPr txBox="1"/>
          <p:nvPr/>
        </p:nvSpPr>
        <p:spPr>
          <a:xfrm>
            <a:off x="564883" y="1668825"/>
            <a:ext cx="1569660" cy="369332"/>
          </a:xfrm>
          <a:prstGeom prst="rect">
            <a:avLst/>
          </a:prstGeom>
          <a:noFill/>
        </p:spPr>
        <p:txBody>
          <a:bodyPr wrap="none" rtlCol="0">
            <a:spAutoFit/>
          </a:bodyPr>
          <a:lstStyle/>
          <a:p>
            <a:r>
              <a:rPr lang="zh-CN" altLang="en-US" b="1" dirty="0">
                <a:solidFill>
                  <a:srgbClr val="304371"/>
                </a:solidFill>
                <a:latin typeface="微软雅黑" panose="020B0503020204020204" pitchFamily="34" charset="-122"/>
                <a:ea typeface="微软雅黑" panose="020B0503020204020204" pitchFamily="34" charset="-122"/>
                <a:sym typeface="+mn-ea"/>
              </a:rPr>
              <a:t>一、指标修订</a:t>
            </a:r>
            <a:endParaRPr lang="zh-CN" altLang="en-US" b="1" dirty="0">
              <a:solidFill>
                <a:srgbClr val="304371"/>
              </a:solidFill>
              <a:latin typeface="微软雅黑" panose="020B0503020204020204" pitchFamily="34" charset="-122"/>
              <a:ea typeface="微软雅黑" panose="020B0503020204020204" pitchFamily="34" charset="-122"/>
              <a:sym typeface="+mn-ea"/>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hipptx.com-Picture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0485198" y="5494084"/>
            <a:ext cx="1379895" cy="1028665"/>
          </a:xfrm>
          <a:prstGeom prst="rect">
            <a:avLst/>
          </a:prstGeom>
        </p:spPr>
      </p:pic>
      <p:sp>
        <p:nvSpPr>
          <p:cNvPr id="10" name="文本框 9"/>
          <p:cNvSpPr txBox="1"/>
          <p:nvPr/>
        </p:nvSpPr>
        <p:spPr>
          <a:xfrm>
            <a:off x="1625469" y="663722"/>
            <a:ext cx="5766675" cy="473271"/>
          </a:xfrm>
          <a:prstGeom prst="rect">
            <a:avLst/>
          </a:prstGeom>
          <a:noFill/>
        </p:spPr>
        <p:txBody>
          <a:bodyPr wrap="square" lIns="0" tIns="0" rIns="0" bIns="0">
            <a:spAutoFit/>
          </a:bodyPr>
          <a:lstStyle>
            <a:defPPr>
              <a:defRPr lang="zh-CN"/>
            </a:defPPr>
            <a:lvl1pPr>
              <a:lnSpc>
                <a:spcPct val="120000"/>
              </a:lnSpc>
              <a:defRPr sz="2800">
                <a:solidFill>
                  <a:schemeClr val="accent3">
                    <a:lumMod val="50000"/>
                  </a:schemeClr>
                </a:solidFill>
                <a:latin typeface="思源宋体 CN Medium" panose="02020500000000000000" pitchFamily="18" charset="-122"/>
                <a:ea typeface="思源宋体 CN Medium" panose="02020500000000000000" pitchFamily="18" charset="-122"/>
              </a:defRPr>
            </a:lvl1pPr>
          </a:lstStyle>
          <a:p>
            <a:pPr lvl="0"/>
            <a:r>
              <a:rPr lang="en-US" altLang="zh-CN" b="1" dirty="0"/>
              <a:t>2023</a:t>
            </a:r>
            <a:r>
              <a:rPr lang="zh-CN" altLang="en-US" b="1" dirty="0"/>
              <a:t>年教育事业统计调查制度修订</a:t>
            </a:r>
            <a:endParaRPr lang="zh-CN" altLang="en-US" b="1" dirty="0"/>
          </a:p>
        </p:txBody>
      </p:sp>
      <p:sp>
        <p:nvSpPr>
          <p:cNvPr id="19" name="矩形 18"/>
          <p:cNvSpPr/>
          <p:nvPr/>
        </p:nvSpPr>
        <p:spPr>
          <a:xfrm>
            <a:off x="564923" y="548619"/>
            <a:ext cx="752560" cy="703798"/>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latin typeface="思源宋体 CN Heavy" panose="02020900000000000000" pitchFamily="18" charset="-122"/>
                <a:ea typeface="思源宋体 CN Heavy" panose="02020900000000000000" pitchFamily="18" charset="-122"/>
              </a:rPr>
              <a:t>04</a:t>
            </a:r>
            <a:endParaRPr lang="zh-CN" altLang="en-US" sz="2800" dirty="0">
              <a:latin typeface="思源宋体 CN Heavy" panose="02020900000000000000" pitchFamily="18" charset="-122"/>
              <a:ea typeface="思源宋体 CN Heavy" panose="02020900000000000000" pitchFamily="18" charset="-122"/>
            </a:endParaRPr>
          </a:p>
        </p:txBody>
      </p:sp>
      <p:sp>
        <p:nvSpPr>
          <p:cNvPr id="25" name="hipptx.com-Octagon 3"/>
          <p:cNvSpPr/>
          <p:nvPr/>
        </p:nvSpPr>
        <p:spPr>
          <a:xfrm>
            <a:off x="7968208" y="350266"/>
            <a:ext cx="4049486" cy="591671"/>
          </a:xfrm>
          <a:prstGeom prst="octagon">
            <a:avLst>
              <a:gd name="adj" fmla="val 14346"/>
            </a:avLst>
          </a:prstGeom>
          <a:gradFill>
            <a:gsLst>
              <a:gs pos="0">
                <a:schemeClr val="accent2">
                  <a:lumMod val="75000"/>
                </a:schemeClr>
              </a:gs>
              <a:gs pos="79000">
                <a:schemeClr val="accent2">
                  <a:lumMod val="50000"/>
                </a:schemeClr>
              </a:gs>
            </a:gsLst>
            <a:lin ang="5400000" scaled="1"/>
          </a:gradFill>
          <a:ln>
            <a:noFill/>
          </a:ln>
          <a:effectLst>
            <a:outerShdw blurRad="215900" dist="38100" dir="5400000" algn="t" rotWithShape="0">
              <a:schemeClr val="accent2">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2000" b="1" dirty="0">
                <a:solidFill>
                  <a:schemeClr val="bg1"/>
                </a:solidFill>
                <a:latin typeface="思源宋体 CN Heavy" panose="02020900000000000000" pitchFamily="18" charset="-122"/>
                <a:ea typeface="思源宋体 CN Heavy" panose="02020900000000000000" pitchFamily="18" charset="-122"/>
              </a:rPr>
              <a:t>高等教育</a:t>
            </a:r>
            <a:endParaRPr lang="zh-CN" altLang="en-US" sz="2000" b="1" dirty="0">
              <a:solidFill>
                <a:schemeClr val="bg1"/>
              </a:solidFill>
              <a:latin typeface="思源宋体 CN Heavy" panose="02020900000000000000" pitchFamily="18" charset="-122"/>
              <a:ea typeface="思源宋体 CN Heavy" panose="02020900000000000000" pitchFamily="18" charset="-122"/>
            </a:endParaRPr>
          </a:p>
        </p:txBody>
      </p:sp>
      <p:sp>
        <p:nvSpPr>
          <p:cNvPr id="7" name="TextBox 24"/>
          <p:cNvSpPr txBox="1"/>
          <p:nvPr/>
        </p:nvSpPr>
        <p:spPr>
          <a:xfrm>
            <a:off x="564883" y="1616079"/>
            <a:ext cx="4767580" cy="368300"/>
          </a:xfrm>
          <a:prstGeom prst="rect">
            <a:avLst/>
          </a:prstGeom>
          <a:noFill/>
        </p:spPr>
        <p:txBody>
          <a:bodyPr wrap="none" rtlCol="0">
            <a:spAutoFit/>
          </a:bodyPr>
          <a:lstStyle/>
          <a:p>
            <a:r>
              <a:rPr lang="zh-CN" altLang="en-US" b="1" dirty="0">
                <a:solidFill>
                  <a:srgbClr val="304371"/>
                </a:solidFill>
                <a:latin typeface="微软雅黑" panose="020B0503020204020204" pitchFamily="34" charset="-122"/>
                <a:ea typeface="微软雅黑" panose="020B0503020204020204" pitchFamily="34" charset="-122"/>
                <a:sym typeface="+mn-ea"/>
              </a:rPr>
              <a:t>二、取消</a:t>
            </a:r>
            <a:r>
              <a:rPr lang="en-US" altLang="zh-CN" b="1" dirty="0">
                <a:solidFill>
                  <a:srgbClr val="304371"/>
                </a:solidFill>
                <a:latin typeface="微软雅黑" panose="020B0503020204020204" pitchFamily="34" charset="-122"/>
                <a:ea typeface="微软雅黑" panose="020B0503020204020204" pitchFamily="34" charset="-122"/>
                <a:sym typeface="+mn-ea"/>
              </a:rPr>
              <a:t>《</a:t>
            </a:r>
            <a:r>
              <a:rPr lang="zh-CN" altLang="zh-CN" b="1" dirty="0">
                <a:solidFill>
                  <a:srgbClr val="C55A11"/>
                </a:solidFill>
                <a:latin typeface="微软雅黑" panose="020B0503020204020204" pitchFamily="34" charset="-122"/>
                <a:ea typeface="微软雅黑" panose="020B0503020204020204" pitchFamily="34" charset="-122"/>
              </a:rPr>
              <a:t>研究生分专项计划类型学生数</a:t>
            </a:r>
            <a:r>
              <a:rPr lang="en-US" altLang="zh-CN" b="1" dirty="0">
                <a:solidFill>
                  <a:srgbClr val="304371"/>
                </a:solidFill>
                <a:latin typeface="微软雅黑" panose="020B0503020204020204" pitchFamily="34" charset="-122"/>
                <a:ea typeface="微软雅黑" panose="020B0503020204020204" pitchFamily="34" charset="-122"/>
                <a:sym typeface="+mn-ea"/>
              </a:rPr>
              <a:t>》</a:t>
            </a:r>
            <a:r>
              <a:rPr lang="zh-CN" altLang="en-US" b="1" dirty="0">
                <a:solidFill>
                  <a:srgbClr val="304371"/>
                </a:solidFill>
                <a:latin typeface="微软雅黑" panose="020B0503020204020204" pitchFamily="34" charset="-122"/>
                <a:ea typeface="微软雅黑" panose="020B0503020204020204" pitchFamily="34" charset="-122"/>
                <a:sym typeface="+mn-ea"/>
              </a:rPr>
              <a:t>表</a:t>
            </a:r>
            <a:endParaRPr lang="zh-CN" altLang="en-US" b="1" dirty="0">
              <a:solidFill>
                <a:srgbClr val="304371"/>
              </a:solidFill>
              <a:latin typeface="微软雅黑" panose="020B0503020204020204" pitchFamily="34" charset="-122"/>
              <a:ea typeface="微软雅黑" panose="020B0503020204020204" pitchFamily="34" charset="-122"/>
              <a:sym typeface="+mn-ea"/>
            </a:endParaRPr>
          </a:p>
        </p:txBody>
      </p:sp>
      <p:sp>
        <p:nvSpPr>
          <p:cNvPr id="8" name="TextBox 213"/>
          <p:cNvSpPr txBox="1"/>
          <p:nvPr/>
        </p:nvSpPr>
        <p:spPr>
          <a:xfrm>
            <a:off x="927271" y="2296925"/>
            <a:ext cx="4737170" cy="1231234"/>
          </a:xfrm>
          <a:prstGeom prst="rect">
            <a:avLst/>
          </a:prstGeom>
          <a:noFill/>
        </p:spPr>
        <p:txBody>
          <a:bodyPr wrap="square" lIns="0" tIns="0" rIns="0" bIns="0" rtlCol="0">
            <a:spAutoFit/>
          </a:bodyPr>
          <a:lstStyle/>
          <a:p>
            <a:pPr marL="285750" lvl="0" indent="-285750">
              <a:spcAft>
                <a:spcPts val="1200"/>
              </a:spcAft>
              <a:buFont typeface="Wingdings" panose="05000000000000000000" pitchFamily="2" charset="2"/>
              <a:buChar char="l"/>
              <a:defRPr/>
            </a:pPr>
            <a:r>
              <a:rPr lang="zh-CN" altLang="en-US" sz="1600" b="1" kern="0" dirty="0">
                <a:solidFill>
                  <a:srgbClr val="C55A11"/>
                </a:solidFill>
                <a:latin typeface="微软雅黑" panose="020B0503020204020204" pitchFamily="34" charset="-122"/>
                <a:ea typeface="微软雅黑" panose="020B0503020204020204" pitchFamily="34" charset="-122"/>
                <a:sym typeface="+mn-ea"/>
              </a:rPr>
              <a:t>表号：</a:t>
            </a:r>
            <a:r>
              <a:rPr lang="zh-CN" altLang="en-US" sz="1600" kern="0" dirty="0">
                <a:latin typeface="微软雅黑" panose="020B0503020204020204" pitchFamily="34" charset="-122"/>
                <a:ea typeface="微软雅黑" panose="020B0503020204020204" pitchFamily="34" charset="-122"/>
                <a:sym typeface="+mn-ea"/>
              </a:rPr>
              <a:t>教基</a:t>
            </a:r>
            <a:r>
              <a:rPr lang="en-US" altLang="zh-CN" sz="1600" kern="0" dirty="0">
                <a:latin typeface="微软雅黑" panose="020B0503020204020204" pitchFamily="34" charset="-122"/>
                <a:ea typeface="微软雅黑" panose="020B0503020204020204" pitchFamily="34" charset="-122"/>
                <a:sym typeface="+mn-ea"/>
              </a:rPr>
              <a:t>3333</a:t>
            </a:r>
            <a:endParaRPr lang="zh-CN" altLang="en-US" sz="1600" kern="0" dirty="0">
              <a:latin typeface="微软雅黑" panose="020B0503020204020204" pitchFamily="34" charset="-122"/>
              <a:ea typeface="微软雅黑" panose="020B0503020204020204" pitchFamily="34" charset="-122"/>
              <a:sym typeface="+mn-ea"/>
            </a:endParaRPr>
          </a:p>
          <a:p>
            <a:pPr marL="285750" lvl="0" indent="-285750">
              <a:lnSpc>
                <a:spcPts val="2800"/>
              </a:lnSpc>
              <a:spcAft>
                <a:spcPts val="1200"/>
              </a:spcAft>
              <a:buFont typeface="Wingdings" panose="05000000000000000000" pitchFamily="2" charset="2"/>
              <a:buChar char="l"/>
              <a:defRPr/>
            </a:pPr>
            <a:r>
              <a:rPr lang="zh-CN" altLang="en-US" sz="1600" b="1" kern="0" dirty="0">
                <a:solidFill>
                  <a:srgbClr val="C55A11"/>
                </a:solidFill>
                <a:latin typeface="微软雅黑" panose="020B0503020204020204" pitchFamily="34" charset="-122"/>
                <a:ea typeface="微软雅黑" panose="020B0503020204020204" pitchFamily="34" charset="-122"/>
                <a:sym typeface="+mn-ea"/>
              </a:rPr>
              <a:t>调整内容：</a:t>
            </a:r>
            <a:r>
              <a:rPr lang="zh-CN" altLang="en-US" sz="1600" kern="0" dirty="0">
                <a:solidFill>
                  <a:srgbClr val="C55A11"/>
                </a:solidFill>
                <a:latin typeface="微软雅黑" panose="020B0503020204020204" pitchFamily="34" charset="-122"/>
                <a:ea typeface="微软雅黑" panose="020B0503020204020204" pitchFamily="34" charset="-122"/>
                <a:sym typeface="+mn-ea"/>
              </a:rPr>
              <a:t>取消</a:t>
            </a:r>
            <a:r>
              <a:rPr lang="zh-CN" altLang="en-US" sz="1600" kern="0" dirty="0">
                <a:latin typeface="微软雅黑" panose="020B0503020204020204" pitchFamily="34" charset="-122"/>
                <a:ea typeface="微软雅黑" panose="020B0503020204020204" pitchFamily="34" charset="-122"/>
                <a:sym typeface="+mn-ea"/>
              </a:rPr>
              <a:t>教基</a:t>
            </a:r>
            <a:r>
              <a:rPr lang="en-US" altLang="zh-CN" sz="1600" kern="0" dirty="0">
                <a:latin typeface="微软雅黑" panose="020B0503020204020204" pitchFamily="34" charset="-122"/>
                <a:ea typeface="微软雅黑" panose="020B0503020204020204" pitchFamily="34" charset="-122"/>
                <a:sym typeface="+mn-ea"/>
              </a:rPr>
              <a:t>3333</a:t>
            </a:r>
            <a:r>
              <a:rPr lang="zh-CN" altLang="en-US" sz="1600" kern="0" dirty="0">
                <a:latin typeface="微软雅黑" panose="020B0503020204020204" pitchFamily="34" charset="-122"/>
                <a:ea typeface="微软雅黑" panose="020B0503020204020204" pitchFamily="34" charset="-122"/>
                <a:sym typeface="+mn-ea"/>
              </a:rPr>
              <a:t>数据填报。</a:t>
            </a:r>
            <a:endParaRPr lang="en-US" altLang="zh-CN" sz="1600" kern="0" dirty="0">
              <a:latin typeface="微软雅黑" panose="020B0503020204020204" pitchFamily="34" charset="-122"/>
              <a:ea typeface="微软雅黑" panose="020B0503020204020204" pitchFamily="34" charset="-122"/>
              <a:sym typeface="+mn-ea"/>
            </a:endParaRPr>
          </a:p>
          <a:p>
            <a:pPr lvl="0">
              <a:lnSpc>
                <a:spcPts val="2800"/>
              </a:lnSpc>
              <a:spcAft>
                <a:spcPts val="1200"/>
              </a:spcAft>
              <a:defRPr/>
            </a:pPr>
            <a:endParaRPr lang="en-US" altLang="zh-CN" sz="1600" kern="0" dirty="0">
              <a:latin typeface="微软雅黑" panose="020B0503020204020204" pitchFamily="34" charset="-122"/>
              <a:ea typeface="微软雅黑" panose="020B0503020204020204" pitchFamily="34" charset="-122"/>
              <a:sym typeface="+mn-ea"/>
            </a:endParaRPr>
          </a:p>
        </p:txBody>
      </p:sp>
      <p:pic>
        <p:nvPicPr>
          <p:cNvPr id="9" name="图片 8"/>
          <p:cNvPicPr>
            <a:picLocks noChangeAspect="1"/>
          </p:cNvPicPr>
          <p:nvPr/>
        </p:nvPicPr>
        <p:blipFill>
          <a:blip r:embed="rId2"/>
          <a:stretch>
            <a:fillRect/>
          </a:stretch>
        </p:blipFill>
        <p:spPr>
          <a:xfrm>
            <a:off x="6465316" y="1341586"/>
            <a:ext cx="4262967" cy="5255766"/>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hipptx.com-Picture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0485198" y="5494084"/>
            <a:ext cx="1379895" cy="1028665"/>
          </a:xfrm>
          <a:prstGeom prst="rect">
            <a:avLst/>
          </a:prstGeom>
        </p:spPr>
      </p:pic>
      <p:sp>
        <p:nvSpPr>
          <p:cNvPr id="10" name="文本框 9"/>
          <p:cNvSpPr txBox="1"/>
          <p:nvPr/>
        </p:nvSpPr>
        <p:spPr>
          <a:xfrm>
            <a:off x="1625469" y="663722"/>
            <a:ext cx="5766675" cy="473271"/>
          </a:xfrm>
          <a:prstGeom prst="rect">
            <a:avLst/>
          </a:prstGeom>
          <a:noFill/>
        </p:spPr>
        <p:txBody>
          <a:bodyPr wrap="square" lIns="0" tIns="0" rIns="0" bIns="0">
            <a:spAutoFit/>
          </a:bodyPr>
          <a:lstStyle>
            <a:defPPr>
              <a:defRPr lang="zh-CN"/>
            </a:defPPr>
            <a:lvl1pPr>
              <a:lnSpc>
                <a:spcPct val="120000"/>
              </a:lnSpc>
              <a:defRPr sz="2800">
                <a:solidFill>
                  <a:schemeClr val="accent3">
                    <a:lumMod val="50000"/>
                  </a:schemeClr>
                </a:solidFill>
                <a:latin typeface="思源宋体 CN Medium" panose="02020500000000000000" pitchFamily="18" charset="-122"/>
                <a:ea typeface="思源宋体 CN Medium" panose="02020500000000000000" pitchFamily="18" charset="-122"/>
              </a:defRPr>
            </a:lvl1pPr>
          </a:lstStyle>
          <a:p>
            <a:pPr lvl="0"/>
            <a:r>
              <a:rPr lang="en-US" altLang="zh-CN" b="1" dirty="0"/>
              <a:t>2023</a:t>
            </a:r>
            <a:r>
              <a:rPr lang="zh-CN" altLang="en-US" b="1" dirty="0"/>
              <a:t>年教育事业统计调查制度修订</a:t>
            </a:r>
            <a:endParaRPr lang="zh-CN" altLang="en-US" b="1" dirty="0"/>
          </a:p>
        </p:txBody>
      </p:sp>
      <p:sp>
        <p:nvSpPr>
          <p:cNvPr id="19" name="矩形 18"/>
          <p:cNvSpPr/>
          <p:nvPr/>
        </p:nvSpPr>
        <p:spPr>
          <a:xfrm>
            <a:off x="564923" y="548619"/>
            <a:ext cx="752560" cy="703798"/>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latin typeface="思源宋体 CN Heavy" panose="02020900000000000000" pitchFamily="18" charset="-122"/>
                <a:ea typeface="思源宋体 CN Heavy" panose="02020900000000000000" pitchFamily="18" charset="-122"/>
              </a:rPr>
              <a:t>04</a:t>
            </a:r>
            <a:endParaRPr lang="zh-CN" altLang="en-US" sz="2800" dirty="0">
              <a:latin typeface="思源宋体 CN Heavy" panose="02020900000000000000" pitchFamily="18" charset="-122"/>
              <a:ea typeface="思源宋体 CN Heavy" panose="02020900000000000000" pitchFamily="18" charset="-122"/>
            </a:endParaRPr>
          </a:p>
        </p:txBody>
      </p:sp>
      <p:sp>
        <p:nvSpPr>
          <p:cNvPr id="25" name="hipptx.com-Octagon 3"/>
          <p:cNvSpPr/>
          <p:nvPr/>
        </p:nvSpPr>
        <p:spPr>
          <a:xfrm>
            <a:off x="7968208" y="350266"/>
            <a:ext cx="4049486" cy="591671"/>
          </a:xfrm>
          <a:prstGeom prst="octagon">
            <a:avLst>
              <a:gd name="adj" fmla="val 14346"/>
            </a:avLst>
          </a:prstGeom>
          <a:gradFill>
            <a:gsLst>
              <a:gs pos="0">
                <a:schemeClr val="accent2">
                  <a:lumMod val="75000"/>
                </a:schemeClr>
              </a:gs>
              <a:gs pos="79000">
                <a:schemeClr val="accent2">
                  <a:lumMod val="50000"/>
                </a:schemeClr>
              </a:gs>
            </a:gsLst>
            <a:lin ang="5400000" scaled="1"/>
          </a:gradFill>
          <a:ln>
            <a:noFill/>
          </a:ln>
          <a:effectLst>
            <a:outerShdw blurRad="215900" dist="38100" dir="5400000" algn="t" rotWithShape="0">
              <a:schemeClr val="accent2">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2000" b="1" dirty="0">
                <a:solidFill>
                  <a:schemeClr val="bg1"/>
                </a:solidFill>
                <a:latin typeface="思源宋体 CN Heavy" panose="02020900000000000000" pitchFamily="18" charset="-122"/>
                <a:ea typeface="思源宋体 CN Heavy" panose="02020900000000000000" pitchFamily="18" charset="-122"/>
              </a:rPr>
              <a:t>研究生学科目录</a:t>
            </a:r>
            <a:endParaRPr lang="zh-CN" altLang="en-US" sz="2000" b="1" dirty="0">
              <a:solidFill>
                <a:schemeClr val="bg1"/>
              </a:solidFill>
              <a:latin typeface="思源宋体 CN Heavy" panose="02020900000000000000" pitchFamily="18" charset="-122"/>
              <a:ea typeface="思源宋体 CN Heavy" panose="02020900000000000000" pitchFamily="18" charset="-122"/>
            </a:endParaRPr>
          </a:p>
        </p:txBody>
      </p:sp>
      <p:sp>
        <p:nvSpPr>
          <p:cNvPr id="11" name="TextBox 24"/>
          <p:cNvSpPr txBox="1"/>
          <p:nvPr/>
        </p:nvSpPr>
        <p:spPr>
          <a:xfrm>
            <a:off x="616170" y="1460505"/>
            <a:ext cx="4801314" cy="369332"/>
          </a:xfrm>
          <a:prstGeom prst="rect">
            <a:avLst/>
          </a:prstGeom>
          <a:noFill/>
        </p:spPr>
        <p:txBody>
          <a:bodyPr wrap="none" rtlCol="0">
            <a:spAutoFit/>
          </a:bodyPr>
          <a:lstStyle/>
          <a:p>
            <a:r>
              <a:rPr lang="zh-CN" altLang="en-US" b="1" dirty="0">
                <a:solidFill>
                  <a:srgbClr val="304371"/>
                </a:solidFill>
                <a:latin typeface="微软雅黑" panose="020B0503020204020204" pitchFamily="34" charset="-122"/>
                <a:ea typeface="微软雅黑" panose="020B0503020204020204" pitchFamily="34" charset="-122"/>
                <a:sym typeface="+mn-ea"/>
              </a:rPr>
              <a:t>二、更新了</a:t>
            </a:r>
            <a:r>
              <a:rPr lang="en-US" altLang="zh-CN" b="1" dirty="0">
                <a:solidFill>
                  <a:srgbClr val="304371"/>
                </a:solidFill>
                <a:latin typeface="微软雅黑" panose="020B0503020204020204" pitchFamily="34" charset="-122"/>
                <a:ea typeface="微软雅黑" panose="020B0503020204020204" pitchFamily="34" charset="-122"/>
                <a:sym typeface="+mn-ea"/>
              </a:rPr>
              <a:t>《</a:t>
            </a:r>
            <a:r>
              <a:rPr lang="zh-CN" altLang="zh-CN" b="1" dirty="0">
                <a:solidFill>
                  <a:srgbClr val="304371"/>
                </a:solidFill>
                <a:latin typeface="微软雅黑" panose="020B0503020204020204" pitchFamily="34" charset="-122"/>
                <a:ea typeface="微软雅黑" panose="020B0503020204020204" pitchFamily="34" charset="-122"/>
              </a:rPr>
              <a:t>学位授予和人才培养学科目录</a:t>
            </a:r>
            <a:r>
              <a:rPr lang="en-US" altLang="zh-CN" b="1" dirty="0">
                <a:solidFill>
                  <a:srgbClr val="304371"/>
                </a:solidFill>
                <a:latin typeface="微软雅黑" panose="020B0503020204020204" pitchFamily="34" charset="-122"/>
                <a:ea typeface="微软雅黑" panose="020B0503020204020204" pitchFamily="34" charset="-122"/>
                <a:sym typeface="+mn-ea"/>
              </a:rPr>
              <a:t>》</a:t>
            </a:r>
            <a:endParaRPr lang="zh-CN" altLang="en-US" b="1" dirty="0">
              <a:solidFill>
                <a:srgbClr val="304371"/>
              </a:solidFill>
              <a:latin typeface="微软雅黑" panose="020B0503020204020204" pitchFamily="34" charset="-122"/>
              <a:ea typeface="微软雅黑" panose="020B0503020204020204" pitchFamily="34" charset="-122"/>
              <a:sym typeface="+mn-ea"/>
            </a:endParaRPr>
          </a:p>
        </p:txBody>
      </p:sp>
      <p:sp>
        <p:nvSpPr>
          <p:cNvPr id="12" name="TextBox 213"/>
          <p:cNvSpPr txBox="1"/>
          <p:nvPr/>
        </p:nvSpPr>
        <p:spPr>
          <a:xfrm>
            <a:off x="1042565" y="2031623"/>
            <a:ext cx="3295650" cy="362728"/>
          </a:xfrm>
          <a:prstGeom prst="rect">
            <a:avLst/>
          </a:prstGeom>
          <a:noFill/>
        </p:spPr>
        <p:txBody>
          <a:bodyPr wrap="square" lIns="0" tIns="0" rIns="0" bIns="0" rtlCol="0">
            <a:spAutoFit/>
          </a:bodyPr>
          <a:lstStyle/>
          <a:p>
            <a:pPr marL="285750" indent="-285750">
              <a:lnSpc>
                <a:spcPts val="3200"/>
              </a:lnSpc>
              <a:spcAft>
                <a:spcPts val="1200"/>
              </a:spcAft>
              <a:buClr>
                <a:srgbClr val="C55A11"/>
              </a:buClr>
              <a:buFont typeface="Wingdings" panose="05000000000000000000" pitchFamily="2" charset="2"/>
              <a:buChar char="l"/>
              <a:defRPr/>
            </a:pPr>
            <a:r>
              <a:rPr lang="zh-CN" altLang="en-US" sz="1600" b="1" kern="0" dirty="0">
                <a:solidFill>
                  <a:srgbClr val="C55A11"/>
                </a:solidFill>
                <a:latin typeface="微软雅黑" panose="020B0503020204020204" pitchFamily="34" charset="-122"/>
                <a:ea typeface="微软雅黑" panose="020B0503020204020204" pitchFamily="34" charset="-122"/>
                <a:sym typeface="+mn-ea"/>
              </a:rPr>
              <a:t>新增</a:t>
            </a:r>
            <a:r>
              <a:rPr lang="en-US" altLang="zh-CN" sz="1600" b="1" kern="0" dirty="0">
                <a:solidFill>
                  <a:srgbClr val="C55A11"/>
                </a:solidFill>
                <a:latin typeface="微软雅黑" panose="020B0503020204020204" pitchFamily="34" charset="-122"/>
                <a:ea typeface="微软雅黑" panose="020B0503020204020204" pitchFamily="34" charset="-122"/>
                <a:sym typeface="+mn-ea"/>
              </a:rPr>
              <a:t>14</a:t>
            </a:r>
            <a:r>
              <a:rPr lang="zh-CN" altLang="en-US" sz="1600" b="1" kern="0" dirty="0">
                <a:solidFill>
                  <a:srgbClr val="C55A11"/>
                </a:solidFill>
                <a:latin typeface="微软雅黑" panose="020B0503020204020204" pitchFamily="34" charset="-122"/>
                <a:ea typeface="微软雅黑" panose="020B0503020204020204" pitchFamily="34" charset="-122"/>
                <a:sym typeface="+mn-ea"/>
              </a:rPr>
              <a:t>个专业</a:t>
            </a:r>
            <a:endParaRPr lang="en-US" altLang="zh-CN" sz="1600" kern="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graphicFrame>
        <p:nvGraphicFramePr>
          <p:cNvPr id="13" name="表格 12"/>
          <p:cNvGraphicFramePr>
            <a:graphicFrameLocks noGrp="1"/>
          </p:cNvGraphicFramePr>
          <p:nvPr/>
        </p:nvGraphicFramePr>
        <p:xfrm>
          <a:off x="3199029" y="2008342"/>
          <a:ext cx="7920880" cy="4733020"/>
        </p:xfrm>
        <a:graphic>
          <a:graphicData uri="http://schemas.openxmlformats.org/drawingml/2006/table">
            <a:tbl>
              <a:tblPr>
                <a:tableStyleId>{5C22544A-7EE6-4342-B048-85BDC9FD1C3A}</a:tableStyleId>
              </a:tblPr>
              <a:tblGrid>
                <a:gridCol w="3960440"/>
                <a:gridCol w="3960440"/>
              </a:tblGrid>
              <a:tr h="313962">
                <a:tc>
                  <a:txBody>
                    <a:bodyPr/>
                    <a:lstStyle/>
                    <a:p>
                      <a:pPr algn="ctr" fontAlgn="b"/>
                      <a:r>
                        <a:rPr lang="zh-CN" altLang="en-US" sz="1800" b="1" i="0" u="none" strike="noStrike" kern="1200" dirty="0">
                          <a:solidFill>
                            <a:schemeClr val="bg1"/>
                          </a:solidFill>
                          <a:effectLst/>
                          <a:latin typeface="微软雅黑" panose="020B0503020204020204" pitchFamily="34" charset="-122"/>
                          <a:ea typeface="宋体" panose="02010600030101010101" pitchFamily="2" charset="-122"/>
                          <a:cs typeface="+mn-cs"/>
                        </a:rPr>
                        <a:t>专业名称</a:t>
                      </a:r>
                      <a:endParaRPr lang="zh-CN" altLang="en-US" sz="1800" b="1" i="0" u="none" strike="noStrike" kern="1200" dirty="0">
                        <a:solidFill>
                          <a:schemeClr val="bg1"/>
                        </a:solidFill>
                        <a:effectLst/>
                        <a:latin typeface="微软雅黑" panose="020B0503020204020204" pitchFamily="34" charset="-122"/>
                        <a:ea typeface="宋体" panose="02010600030101010101" pitchFamily="2" charset="-122"/>
                        <a:cs typeface="+mn-cs"/>
                      </a:endParaRPr>
                    </a:p>
                  </a:txBody>
                  <a:tcPr marL="8009" marR="8009" marT="800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3">
                            <a:shade val="30000"/>
                            <a:satMod val="115000"/>
                          </a:schemeClr>
                        </a:gs>
                        <a:gs pos="32000">
                          <a:schemeClr val="accent3">
                            <a:shade val="67500"/>
                            <a:satMod val="115000"/>
                          </a:schemeClr>
                        </a:gs>
                        <a:gs pos="74000">
                          <a:schemeClr val="accent3">
                            <a:shade val="100000"/>
                            <a:satMod val="115000"/>
                          </a:schemeClr>
                        </a:gs>
                      </a:gsLst>
                      <a:lin ang="2700000" scaled="1"/>
                      <a:tileRect/>
                    </a:gradFill>
                  </a:tcPr>
                </a:tc>
                <a:tc>
                  <a:txBody>
                    <a:bodyPr/>
                    <a:lstStyle/>
                    <a:p>
                      <a:pPr algn="ctr" fontAlgn="b"/>
                      <a:r>
                        <a:rPr lang="zh-CN" altLang="en-US" sz="1800" b="1" i="0" u="none" strike="noStrike" kern="1200" dirty="0">
                          <a:solidFill>
                            <a:schemeClr val="bg1"/>
                          </a:solidFill>
                          <a:effectLst/>
                          <a:latin typeface="微软雅黑" panose="020B0503020204020204" pitchFamily="34" charset="-122"/>
                          <a:ea typeface="宋体" panose="02010600030101010101" pitchFamily="2" charset="-122"/>
                          <a:cs typeface="+mn-cs"/>
                        </a:rPr>
                        <a:t>专业代码</a:t>
                      </a:r>
                      <a:endParaRPr lang="zh-CN" altLang="en-US" sz="1800" b="1" i="0" u="none" strike="noStrike" kern="1200" dirty="0">
                        <a:solidFill>
                          <a:schemeClr val="bg1"/>
                        </a:solidFill>
                        <a:effectLst/>
                        <a:latin typeface="微软雅黑" panose="020B0503020204020204" pitchFamily="34" charset="-122"/>
                        <a:ea typeface="宋体" panose="02010600030101010101" pitchFamily="2" charset="-122"/>
                        <a:cs typeface="+mn-cs"/>
                      </a:endParaRPr>
                    </a:p>
                  </a:txBody>
                  <a:tcPr marL="8009" marR="8009" marT="800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3">
                            <a:shade val="30000"/>
                            <a:satMod val="115000"/>
                          </a:schemeClr>
                        </a:gs>
                        <a:gs pos="32000">
                          <a:schemeClr val="accent3">
                            <a:shade val="67500"/>
                            <a:satMod val="115000"/>
                          </a:schemeClr>
                        </a:gs>
                        <a:gs pos="74000">
                          <a:schemeClr val="accent3">
                            <a:shade val="100000"/>
                            <a:satMod val="115000"/>
                          </a:schemeClr>
                        </a:gs>
                      </a:gsLst>
                      <a:lin ang="2700000" scaled="1"/>
                      <a:tileRect/>
                    </a:gradFill>
                  </a:tcPr>
                </a:tc>
              </a:tr>
              <a:tr h="315647">
                <a:tc>
                  <a:txBody>
                    <a:bodyPr/>
                    <a:lstStyle/>
                    <a:p>
                      <a:pPr algn="ctr" fontAlgn="b"/>
                      <a:r>
                        <a:rPr lang="zh-CN" altLang="en-US" sz="1800" u="none" strike="noStrike" dirty="0">
                          <a:effectLst/>
                          <a:latin typeface="微软雅黑" panose="020B0503020204020204" pitchFamily="34" charset="-122"/>
                          <a:ea typeface="宋体" panose="02010600030101010101" pitchFamily="2" charset="-122"/>
                        </a:rPr>
                        <a:t>考古学及博物馆学</a:t>
                      </a:r>
                      <a:endParaRPr lang="zh-CN" altLang="en-US" sz="1800" b="0" i="0" u="none" strike="noStrike" dirty="0">
                        <a:solidFill>
                          <a:srgbClr val="000000"/>
                        </a:solidFill>
                        <a:effectLst/>
                        <a:latin typeface="微软雅黑" panose="020B0503020204020204" pitchFamily="34"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800" u="none" strike="noStrike">
                          <a:effectLst/>
                          <a:latin typeface="微软雅黑" panose="020B0503020204020204" pitchFamily="34" charset="-122"/>
                          <a:ea typeface="宋体" panose="02010600030101010101" pitchFamily="2" charset="-122"/>
                        </a:rPr>
                        <a:t>060102</a:t>
                      </a:r>
                      <a:endParaRPr lang="en-US" altLang="zh-CN" sz="1800" b="0" i="0" u="none" strike="noStrike">
                        <a:solidFill>
                          <a:srgbClr val="000000"/>
                        </a:solidFill>
                        <a:effectLst/>
                        <a:latin typeface="微软雅黑" panose="020B0503020204020204" pitchFamily="34"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15647">
                <a:tc>
                  <a:txBody>
                    <a:bodyPr/>
                    <a:lstStyle/>
                    <a:p>
                      <a:pPr algn="ctr" fontAlgn="b"/>
                      <a:r>
                        <a:rPr lang="zh-CN" altLang="en-US" sz="1800" u="none" strike="noStrike" dirty="0">
                          <a:effectLst/>
                          <a:latin typeface="微软雅黑" panose="020B0503020204020204" pitchFamily="34" charset="-122"/>
                          <a:ea typeface="宋体" panose="02010600030101010101" pitchFamily="2" charset="-122"/>
                        </a:rPr>
                        <a:t>世界史</a:t>
                      </a:r>
                      <a:endParaRPr lang="zh-CN" altLang="en-US" sz="1800" b="0" i="0" u="none" strike="noStrike" dirty="0">
                        <a:solidFill>
                          <a:srgbClr val="000000"/>
                        </a:solidFill>
                        <a:effectLst/>
                        <a:latin typeface="微软雅黑" panose="020B0503020204020204" pitchFamily="34"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800" u="none" strike="noStrike" dirty="0">
                          <a:effectLst/>
                          <a:latin typeface="微软雅黑" panose="020B0503020204020204" pitchFamily="34" charset="-122"/>
                          <a:ea typeface="宋体" panose="02010600030101010101" pitchFamily="2" charset="-122"/>
                        </a:rPr>
                        <a:t>060108</a:t>
                      </a:r>
                      <a:endParaRPr lang="en-US" altLang="zh-CN" sz="1800" b="0" i="0" u="none" strike="noStrike" dirty="0">
                        <a:solidFill>
                          <a:srgbClr val="000000"/>
                        </a:solidFill>
                        <a:effectLst/>
                        <a:latin typeface="微软雅黑" panose="020B0503020204020204" pitchFamily="34"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15647">
                <a:tc>
                  <a:txBody>
                    <a:bodyPr/>
                    <a:lstStyle/>
                    <a:p>
                      <a:pPr algn="ctr" fontAlgn="b"/>
                      <a:r>
                        <a:rPr lang="zh-CN" altLang="en-US" sz="1800" u="none" strike="noStrike" dirty="0">
                          <a:effectLst/>
                          <a:latin typeface="微软雅黑" panose="020B0503020204020204" pitchFamily="34" charset="-122"/>
                          <a:ea typeface="宋体" panose="02010600030101010101" pitchFamily="2" charset="-122"/>
                        </a:rPr>
                        <a:t>生态学</a:t>
                      </a:r>
                      <a:endParaRPr lang="zh-CN" altLang="en-US" sz="1800" b="0" i="0" u="none" strike="noStrike" dirty="0">
                        <a:solidFill>
                          <a:srgbClr val="000000"/>
                        </a:solidFill>
                        <a:effectLst/>
                        <a:latin typeface="微软雅黑" panose="020B0503020204020204" pitchFamily="34"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800" u="none" strike="noStrike">
                          <a:effectLst/>
                          <a:latin typeface="微软雅黑" panose="020B0503020204020204" pitchFamily="34" charset="-122"/>
                          <a:ea typeface="宋体" panose="02010600030101010101" pitchFamily="2" charset="-122"/>
                        </a:rPr>
                        <a:t>071012</a:t>
                      </a:r>
                      <a:endParaRPr lang="en-US" altLang="zh-CN" sz="1800" b="0" i="0" u="none" strike="noStrike">
                        <a:solidFill>
                          <a:srgbClr val="000000"/>
                        </a:solidFill>
                        <a:effectLst/>
                        <a:latin typeface="微软雅黑" panose="020B0503020204020204" pitchFamily="34"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15647">
                <a:tc>
                  <a:txBody>
                    <a:bodyPr/>
                    <a:lstStyle/>
                    <a:p>
                      <a:pPr algn="ctr" fontAlgn="b"/>
                      <a:r>
                        <a:rPr lang="zh-CN" altLang="en-US" sz="1800" u="none" strike="noStrike" dirty="0">
                          <a:effectLst/>
                          <a:latin typeface="微软雅黑" panose="020B0503020204020204" pitchFamily="34" charset="-122"/>
                          <a:ea typeface="宋体" panose="02010600030101010101" pitchFamily="2" charset="-122"/>
                        </a:rPr>
                        <a:t>科学技术史</a:t>
                      </a:r>
                      <a:endParaRPr lang="zh-CN" altLang="en-US" sz="1800" b="0" i="0" u="none" strike="noStrike" dirty="0">
                        <a:solidFill>
                          <a:srgbClr val="000000"/>
                        </a:solidFill>
                        <a:effectLst/>
                        <a:latin typeface="微软雅黑" panose="020B0503020204020204" pitchFamily="34"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800" u="none" strike="noStrike" dirty="0">
                          <a:effectLst/>
                          <a:latin typeface="微软雅黑" panose="020B0503020204020204" pitchFamily="34" charset="-122"/>
                          <a:ea typeface="宋体" panose="02010600030101010101" pitchFamily="2" charset="-122"/>
                        </a:rPr>
                        <a:t>071200</a:t>
                      </a:r>
                      <a:endParaRPr lang="en-US" altLang="zh-CN" sz="1800" b="0" i="0" u="none" strike="noStrike" dirty="0">
                        <a:solidFill>
                          <a:srgbClr val="000000"/>
                        </a:solidFill>
                        <a:effectLst/>
                        <a:latin typeface="微软雅黑" panose="020B0503020204020204" pitchFamily="34"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15647">
                <a:tc>
                  <a:txBody>
                    <a:bodyPr/>
                    <a:lstStyle/>
                    <a:p>
                      <a:pPr algn="ctr" fontAlgn="b"/>
                      <a:r>
                        <a:rPr lang="zh-CN" altLang="en-US" sz="1800" u="none" strike="noStrike" dirty="0">
                          <a:effectLst/>
                          <a:latin typeface="微软雅黑" panose="020B0503020204020204" pitchFamily="34" charset="-122"/>
                          <a:ea typeface="宋体" panose="02010600030101010101" pitchFamily="2" charset="-122"/>
                        </a:rPr>
                        <a:t>光学工程</a:t>
                      </a:r>
                      <a:endParaRPr lang="zh-CN" altLang="en-US" sz="1800" b="0" i="0" u="none" strike="noStrike" dirty="0">
                        <a:solidFill>
                          <a:srgbClr val="000000"/>
                        </a:solidFill>
                        <a:effectLst/>
                        <a:latin typeface="微软雅黑" panose="020B0503020204020204" pitchFamily="34"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800" u="none" strike="noStrike" dirty="0">
                          <a:effectLst/>
                          <a:latin typeface="微软雅黑" panose="020B0503020204020204" pitchFamily="34" charset="-122"/>
                          <a:ea typeface="宋体" panose="02010600030101010101" pitchFamily="2" charset="-122"/>
                        </a:rPr>
                        <a:t>080300</a:t>
                      </a:r>
                      <a:endParaRPr lang="en-US" altLang="zh-CN" sz="1800" b="0" i="0" u="none" strike="noStrike" dirty="0">
                        <a:solidFill>
                          <a:srgbClr val="000000"/>
                        </a:solidFill>
                        <a:effectLst/>
                        <a:latin typeface="微软雅黑" panose="020B0503020204020204" pitchFamily="34"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15647">
                <a:tc>
                  <a:txBody>
                    <a:bodyPr/>
                    <a:lstStyle/>
                    <a:p>
                      <a:pPr algn="ctr" fontAlgn="b"/>
                      <a:r>
                        <a:rPr lang="zh-CN" altLang="en-US" sz="1800" u="none" strike="noStrike" dirty="0">
                          <a:effectLst/>
                          <a:latin typeface="微软雅黑" panose="020B0503020204020204" pitchFamily="34" charset="-122"/>
                          <a:ea typeface="宋体" panose="02010600030101010101" pitchFamily="2" charset="-122"/>
                        </a:rPr>
                        <a:t>城市规划与设计</a:t>
                      </a:r>
                      <a:endParaRPr lang="zh-CN" altLang="en-US" sz="1800" b="0" i="0" u="none" strike="noStrike" dirty="0">
                        <a:solidFill>
                          <a:srgbClr val="000000"/>
                        </a:solidFill>
                        <a:effectLst/>
                        <a:latin typeface="微软雅黑" panose="020B0503020204020204" pitchFamily="34"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800" u="none" strike="noStrike" dirty="0">
                          <a:effectLst/>
                          <a:latin typeface="微软雅黑" panose="020B0503020204020204" pitchFamily="34" charset="-122"/>
                          <a:ea typeface="宋体" panose="02010600030101010101" pitchFamily="2" charset="-122"/>
                        </a:rPr>
                        <a:t>081303</a:t>
                      </a:r>
                      <a:endParaRPr lang="en-US" altLang="zh-CN" sz="1800" b="0" i="0" u="none" strike="noStrike" dirty="0">
                        <a:solidFill>
                          <a:srgbClr val="000000"/>
                        </a:solidFill>
                        <a:effectLst/>
                        <a:latin typeface="微软雅黑" panose="020B0503020204020204" pitchFamily="34"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15647">
                <a:tc>
                  <a:txBody>
                    <a:bodyPr/>
                    <a:lstStyle/>
                    <a:p>
                      <a:pPr algn="ctr" fontAlgn="b"/>
                      <a:r>
                        <a:rPr lang="zh-CN" altLang="en-US" sz="1800" u="none" strike="noStrike" dirty="0">
                          <a:effectLst/>
                          <a:latin typeface="微软雅黑" panose="020B0503020204020204" pitchFamily="34" charset="-122"/>
                          <a:ea typeface="宋体" panose="02010600030101010101" pitchFamily="2" charset="-122"/>
                        </a:rPr>
                        <a:t>生物医学工程</a:t>
                      </a:r>
                      <a:endParaRPr lang="zh-CN" altLang="en-US" sz="1800" b="0" i="0" u="none" strike="noStrike" dirty="0">
                        <a:solidFill>
                          <a:srgbClr val="000000"/>
                        </a:solidFill>
                        <a:effectLst/>
                        <a:latin typeface="微软雅黑" panose="020B0503020204020204" pitchFamily="34"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800" u="none" strike="noStrike" dirty="0">
                          <a:effectLst/>
                          <a:latin typeface="微软雅黑" panose="020B0503020204020204" pitchFamily="34" charset="-122"/>
                          <a:ea typeface="宋体" panose="02010600030101010101" pitchFamily="2" charset="-122"/>
                        </a:rPr>
                        <a:t>083100</a:t>
                      </a:r>
                      <a:endParaRPr lang="en-US" altLang="zh-CN" sz="1800" b="0" i="0" u="none" strike="noStrike" dirty="0">
                        <a:solidFill>
                          <a:srgbClr val="000000"/>
                        </a:solidFill>
                        <a:effectLst/>
                        <a:latin typeface="微软雅黑" panose="020B0503020204020204" pitchFamily="34"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15647">
                <a:tc>
                  <a:txBody>
                    <a:bodyPr/>
                    <a:lstStyle/>
                    <a:p>
                      <a:pPr algn="ctr" fontAlgn="b"/>
                      <a:r>
                        <a:rPr lang="zh-CN" altLang="en-US" sz="1800" u="none" strike="noStrike">
                          <a:effectLst/>
                          <a:latin typeface="微软雅黑" panose="020B0503020204020204" pitchFamily="34" charset="-122"/>
                          <a:ea typeface="宋体" panose="02010600030101010101" pitchFamily="2" charset="-122"/>
                        </a:rPr>
                        <a:t>草业科学</a:t>
                      </a:r>
                      <a:endParaRPr lang="zh-CN" altLang="en-US" sz="1800" b="0" i="0" u="none" strike="noStrike">
                        <a:solidFill>
                          <a:srgbClr val="000000"/>
                        </a:solidFill>
                        <a:effectLst/>
                        <a:latin typeface="微软雅黑" panose="020B0503020204020204" pitchFamily="34"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800" u="none" strike="noStrike" dirty="0">
                          <a:effectLst/>
                          <a:latin typeface="微软雅黑" panose="020B0503020204020204" pitchFamily="34" charset="-122"/>
                          <a:ea typeface="宋体" panose="02010600030101010101" pitchFamily="2" charset="-122"/>
                        </a:rPr>
                        <a:t>090503</a:t>
                      </a:r>
                      <a:endParaRPr lang="en-US" altLang="zh-CN" sz="1800" b="0" i="0" u="none" strike="noStrike" dirty="0">
                        <a:solidFill>
                          <a:srgbClr val="000000"/>
                        </a:solidFill>
                        <a:effectLst/>
                        <a:latin typeface="微软雅黑" panose="020B0503020204020204" pitchFamily="34"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15647">
                <a:tc>
                  <a:txBody>
                    <a:bodyPr/>
                    <a:lstStyle/>
                    <a:p>
                      <a:pPr algn="ctr" fontAlgn="b"/>
                      <a:r>
                        <a:rPr lang="zh-CN" altLang="en-US" sz="1800" u="none" strike="noStrike">
                          <a:effectLst/>
                          <a:latin typeface="微软雅黑" panose="020B0503020204020204" pitchFamily="34" charset="-122"/>
                          <a:ea typeface="宋体" panose="02010600030101010101" pitchFamily="2" charset="-122"/>
                        </a:rPr>
                        <a:t>护理学</a:t>
                      </a:r>
                      <a:endParaRPr lang="zh-CN" altLang="en-US" sz="1800" b="0" i="0" u="none" strike="noStrike">
                        <a:solidFill>
                          <a:srgbClr val="000000"/>
                        </a:solidFill>
                        <a:effectLst/>
                        <a:latin typeface="微软雅黑" panose="020B0503020204020204" pitchFamily="34"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800" u="none" strike="noStrike" dirty="0">
                          <a:effectLst/>
                          <a:latin typeface="微软雅黑" panose="020B0503020204020204" pitchFamily="34" charset="-122"/>
                          <a:ea typeface="宋体" panose="02010600030101010101" pitchFamily="2" charset="-122"/>
                        </a:rPr>
                        <a:t>100209</a:t>
                      </a:r>
                      <a:endParaRPr lang="en-US" altLang="zh-CN" sz="1800" b="0" i="0" u="none" strike="noStrike" dirty="0">
                        <a:solidFill>
                          <a:srgbClr val="000000"/>
                        </a:solidFill>
                        <a:effectLst/>
                        <a:latin typeface="微软雅黑" panose="020B0503020204020204" pitchFamily="34"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15647">
                <a:tc>
                  <a:txBody>
                    <a:bodyPr/>
                    <a:lstStyle/>
                    <a:p>
                      <a:pPr algn="ctr" fontAlgn="b"/>
                      <a:r>
                        <a:rPr lang="zh-CN" altLang="en-US" sz="1800" u="none" strike="noStrike">
                          <a:effectLst/>
                          <a:latin typeface="微软雅黑" panose="020B0503020204020204" pitchFamily="34" charset="-122"/>
                          <a:ea typeface="宋体" panose="02010600030101010101" pitchFamily="2" charset="-122"/>
                        </a:rPr>
                        <a:t>中药学</a:t>
                      </a:r>
                      <a:endParaRPr lang="zh-CN" altLang="en-US" sz="1800" b="0" i="0" u="none" strike="noStrike">
                        <a:solidFill>
                          <a:srgbClr val="000000"/>
                        </a:solidFill>
                        <a:effectLst/>
                        <a:latin typeface="微软雅黑" panose="020B0503020204020204" pitchFamily="34"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800" u="none" strike="noStrike" dirty="0">
                          <a:effectLst/>
                          <a:latin typeface="微软雅黑" panose="020B0503020204020204" pitchFamily="34" charset="-122"/>
                          <a:ea typeface="宋体" panose="02010600030101010101" pitchFamily="2" charset="-122"/>
                        </a:rPr>
                        <a:t>100800</a:t>
                      </a:r>
                      <a:endParaRPr lang="en-US" altLang="zh-CN" sz="1800" b="0" i="0" u="none" strike="noStrike" dirty="0">
                        <a:solidFill>
                          <a:srgbClr val="000000"/>
                        </a:solidFill>
                        <a:effectLst/>
                        <a:latin typeface="微软雅黑" panose="020B0503020204020204" pitchFamily="34"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15647">
                <a:tc>
                  <a:txBody>
                    <a:bodyPr/>
                    <a:lstStyle/>
                    <a:p>
                      <a:pPr algn="ctr" fontAlgn="b"/>
                      <a:r>
                        <a:rPr lang="zh-CN" altLang="en-US" sz="1800" u="none" strike="noStrike">
                          <a:effectLst/>
                          <a:latin typeface="微软雅黑" panose="020B0503020204020204" pitchFamily="34" charset="-122"/>
                          <a:ea typeface="宋体" panose="02010600030101010101" pitchFamily="2" charset="-122"/>
                        </a:rPr>
                        <a:t>军事教育训练学</a:t>
                      </a:r>
                      <a:endParaRPr lang="zh-CN" altLang="en-US" sz="1800" b="0" i="0" u="none" strike="noStrike">
                        <a:solidFill>
                          <a:srgbClr val="000000"/>
                        </a:solidFill>
                        <a:effectLst/>
                        <a:latin typeface="微软雅黑" panose="020B0503020204020204" pitchFamily="34"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800" u="none" strike="noStrike" dirty="0">
                          <a:effectLst/>
                          <a:latin typeface="微软雅黑" panose="020B0503020204020204" pitchFamily="34" charset="-122"/>
                          <a:ea typeface="宋体" panose="02010600030101010101" pitchFamily="2" charset="-122"/>
                        </a:rPr>
                        <a:t>110506</a:t>
                      </a:r>
                      <a:endParaRPr lang="en-US" altLang="zh-CN" sz="1800" b="0" i="0" u="none" strike="noStrike" dirty="0">
                        <a:solidFill>
                          <a:srgbClr val="000000"/>
                        </a:solidFill>
                        <a:effectLst/>
                        <a:latin typeface="微软雅黑" panose="020B0503020204020204" pitchFamily="34"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15647">
                <a:tc>
                  <a:txBody>
                    <a:bodyPr/>
                    <a:lstStyle/>
                    <a:p>
                      <a:pPr algn="ctr" fontAlgn="b"/>
                      <a:r>
                        <a:rPr lang="zh-CN" altLang="en-US" sz="1800" u="none" strike="noStrike">
                          <a:effectLst/>
                          <a:latin typeface="微软雅黑" panose="020B0503020204020204" pitchFamily="34" charset="-122"/>
                          <a:ea typeface="宋体" panose="02010600030101010101" pitchFamily="2" charset="-122"/>
                        </a:rPr>
                        <a:t>军队政治工作学</a:t>
                      </a:r>
                      <a:endParaRPr lang="zh-CN" altLang="en-US" sz="1800" b="0" i="0" u="none" strike="noStrike">
                        <a:solidFill>
                          <a:srgbClr val="000000"/>
                        </a:solidFill>
                        <a:effectLst/>
                        <a:latin typeface="微软雅黑" panose="020B0503020204020204" pitchFamily="34"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800" u="none" strike="noStrike" dirty="0">
                          <a:effectLst/>
                          <a:latin typeface="微软雅黑" panose="020B0503020204020204" pitchFamily="34" charset="-122"/>
                          <a:ea typeface="宋体" panose="02010600030101010101" pitchFamily="2" charset="-122"/>
                        </a:rPr>
                        <a:t>110700</a:t>
                      </a:r>
                      <a:endParaRPr lang="en-US" altLang="zh-CN" sz="1800" b="0" i="0" u="none" strike="noStrike" dirty="0">
                        <a:solidFill>
                          <a:srgbClr val="000000"/>
                        </a:solidFill>
                        <a:effectLst/>
                        <a:latin typeface="微软雅黑" panose="020B0503020204020204" pitchFamily="34"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15647">
                <a:tc>
                  <a:txBody>
                    <a:bodyPr/>
                    <a:lstStyle/>
                    <a:p>
                      <a:pPr algn="ctr" fontAlgn="b"/>
                      <a:r>
                        <a:rPr lang="zh-CN" altLang="en-US" sz="1800" u="none" strike="noStrike">
                          <a:effectLst/>
                          <a:latin typeface="微软雅黑" panose="020B0503020204020204" pitchFamily="34" charset="-122"/>
                          <a:ea typeface="宋体" panose="02010600030101010101" pitchFamily="2" charset="-122"/>
                        </a:rPr>
                        <a:t>军事装备学</a:t>
                      </a:r>
                      <a:endParaRPr lang="zh-CN" altLang="en-US" sz="1800" b="0" i="0" u="none" strike="noStrike">
                        <a:solidFill>
                          <a:srgbClr val="000000"/>
                        </a:solidFill>
                        <a:effectLst/>
                        <a:latin typeface="微软雅黑" panose="020B0503020204020204" pitchFamily="34"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800" u="none" strike="noStrike" dirty="0">
                          <a:effectLst/>
                          <a:latin typeface="微软雅黑" panose="020B0503020204020204" pitchFamily="34" charset="-122"/>
                          <a:ea typeface="宋体" panose="02010600030101010101" pitchFamily="2" charset="-122"/>
                        </a:rPr>
                        <a:t>110803</a:t>
                      </a:r>
                      <a:endParaRPr lang="en-US" altLang="zh-CN" sz="1800" b="0" i="0" u="none" strike="noStrike" dirty="0">
                        <a:solidFill>
                          <a:srgbClr val="000000"/>
                        </a:solidFill>
                        <a:effectLst/>
                        <a:latin typeface="微软雅黑" panose="020B0503020204020204" pitchFamily="34"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15647">
                <a:tc>
                  <a:txBody>
                    <a:bodyPr/>
                    <a:lstStyle/>
                    <a:p>
                      <a:pPr algn="ctr" fontAlgn="b"/>
                      <a:r>
                        <a:rPr lang="zh-CN" altLang="en-US" sz="1800" u="none" strike="noStrike">
                          <a:effectLst/>
                          <a:latin typeface="微软雅黑" panose="020B0503020204020204" pitchFamily="34" charset="-122"/>
                          <a:ea typeface="宋体" panose="02010600030101010101" pitchFamily="2" charset="-122"/>
                        </a:rPr>
                        <a:t>管理科学与工程</a:t>
                      </a:r>
                      <a:endParaRPr lang="zh-CN" altLang="en-US" sz="1800" b="0" i="0" u="none" strike="noStrike">
                        <a:solidFill>
                          <a:srgbClr val="000000"/>
                        </a:solidFill>
                        <a:effectLst/>
                        <a:latin typeface="微软雅黑" panose="020B0503020204020204" pitchFamily="34"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800" u="none" strike="noStrike" dirty="0">
                          <a:effectLst/>
                          <a:latin typeface="微软雅黑" panose="020B0503020204020204" pitchFamily="34" charset="-122"/>
                          <a:ea typeface="宋体" panose="02010600030101010101" pitchFamily="2" charset="-122"/>
                        </a:rPr>
                        <a:t>120100</a:t>
                      </a:r>
                      <a:endParaRPr lang="en-US" altLang="zh-CN" sz="1800" b="0" i="0" u="none" strike="noStrike" dirty="0">
                        <a:solidFill>
                          <a:srgbClr val="000000"/>
                        </a:solidFill>
                        <a:effectLst/>
                        <a:latin typeface="微软雅黑" panose="020B0503020204020204" pitchFamily="34"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hipptx.com-Picture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0485198" y="5494084"/>
            <a:ext cx="1379895" cy="1028665"/>
          </a:xfrm>
          <a:prstGeom prst="rect">
            <a:avLst/>
          </a:prstGeom>
        </p:spPr>
      </p:pic>
      <p:sp>
        <p:nvSpPr>
          <p:cNvPr id="10" name="文本框 9"/>
          <p:cNvSpPr txBox="1"/>
          <p:nvPr/>
        </p:nvSpPr>
        <p:spPr>
          <a:xfrm>
            <a:off x="1625469" y="663722"/>
            <a:ext cx="5766675" cy="473271"/>
          </a:xfrm>
          <a:prstGeom prst="rect">
            <a:avLst/>
          </a:prstGeom>
          <a:noFill/>
        </p:spPr>
        <p:txBody>
          <a:bodyPr wrap="square" lIns="0" tIns="0" rIns="0" bIns="0">
            <a:spAutoFit/>
          </a:bodyPr>
          <a:lstStyle>
            <a:defPPr>
              <a:defRPr lang="zh-CN"/>
            </a:defPPr>
            <a:lvl1pPr>
              <a:lnSpc>
                <a:spcPct val="120000"/>
              </a:lnSpc>
              <a:defRPr sz="2800">
                <a:solidFill>
                  <a:schemeClr val="accent3">
                    <a:lumMod val="50000"/>
                  </a:schemeClr>
                </a:solidFill>
                <a:latin typeface="思源宋体 CN Medium" panose="02020500000000000000" pitchFamily="18" charset="-122"/>
                <a:ea typeface="思源宋体 CN Medium" panose="02020500000000000000" pitchFamily="18" charset="-122"/>
              </a:defRPr>
            </a:lvl1pPr>
          </a:lstStyle>
          <a:p>
            <a:pPr lvl="0"/>
            <a:r>
              <a:rPr lang="en-US" altLang="zh-CN" b="1" dirty="0"/>
              <a:t>2023</a:t>
            </a:r>
            <a:r>
              <a:rPr lang="zh-CN" altLang="en-US" b="1" dirty="0"/>
              <a:t>年教育事业统计调查制度修订</a:t>
            </a:r>
            <a:endParaRPr lang="zh-CN" altLang="en-US" b="1" dirty="0"/>
          </a:p>
        </p:txBody>
      </p:sp>
      <p:sp>
        <p:nvSpPr>
          <p:cNvPr id="19" name="矩形 18"/>
          <p:cNvSpPr/>
          <p:nvPr/>
        </p:nvSpPr>
        <p:spPr>
          <a:xfrm>
            <a:off x="564923" y="548619"/>
            <a:ext cx="752560" cy="703798"/>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latin typeface="思源宋体 CN Heavy" panose="02020900000000000000" pitchFamily="18" charset="-122"/>
                <a:ea typeface="思源宋体 CN Heavy" panose="02020900000000000000" pitchFamily="18" charset="-122"/>
              </a:rPr>
              <a:t>04</a:t>
            </a:r>
            <a:endParaRPr lang="zh-CN" altLang="en-US" sz="2800" dirty="0">
              <a:latin typeface="思源宋体 CN Heavy" panose="02020900000000000000" pitchFamily="18" charset="-122"/>
              <a:ea typeface="思源宋体 CN Heavy" panose="02020900000000000000" pitchFamily="18" charset="-122"/>
            </a:endParaRPr>
          </a:p>
        </p:txBody>
      </p:sp>
      <p:sp>
        <p:nvSpPr>
          <p:cNvPr id="25" name="hipptx.com-Octagon 3"/>
          <p:cNvSpPr/>
          <p:nvPr/>
        </p:nvSpPr>
        <p:spPr>
          <a:xfrm>
            <a:off x="7968208" y="350266"/>
            <a:ext cx="4049486" cy="591671"/>
          </a:xfrm>
          <a:prstGeom prst="octagon">
            <a:avLst>
              <a:gd name="adj" fmla="val 14346"/>
            </a:avLst>
          </a:prstGeom>
          <a:gradFill>
            <a:gsLst>
              <a:gs pos="0">
                <a:schemeClr val="accent2">
                  <a:lumMod val="75000"/>
                </a:schemeClr>
              </a:gs>
              <a:gs pos="79000">
                <a:schemeClr val="accent2">
                  <a:lumMod val="50000"/>
                </a:schemeClr>
              </a:gs>
            </a:gsLst>
            <a:lin ang="5400000" scaled="1"/>
          </a:gradFill>
          <a:ln>
            <a:noFill/>
          </a:ln>
          <a:effectLst>
            <a:outerShdw blurRad="215900" dist="38100" dir="5400000" algn="t" rotWithShape="0">
              <a:schemeClr val="accent2">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2000" b="1" dirty="0">
                <a:solidFill>
                  <a:schemeClr val="bg1"/>
                </a:solidFill>
                <a:latin typeface="思源宋体 CN Heavy" panose="02020900000000000000" pitchFamily="18" charset="-122"/>
                <a:ea typeface="思源宋体 CN Heavy" panose="02020900000000000000" pitchFamily="18" charset="-122"/>
              </a:rPr>
              <a:t>普通高等学校本科专业</a:t>
            </a:r>
            <a:endParaRPr lang="zh-CN" altLang="en-US" sz="2000" b="1" dirty="0">
              <a:solidFill>
                <a:schemeClr val="bg1"/>
              </a:solidFill>
              <a:latin typeface="思源宋体 CN Heavy" panose="02020900000000000000" pitchFamily="18" charset="-122"/>
              <a:ea typeface="思源宋体 CN Heavy" panose="02020900000000000000" pitchFamily="18" charset="-122"/>
            </a:endParaRPr>
          </a:p>
        </p:txBody>
      </p:sp>
      <p:sp>
        <p:nvSpPr>
          <p:cNvPr id="7" name="TextBox 24"/>
          <p:cNvSpPr txBox="1"/>
          <p:nvPr/>
        </p:nvSpPr>
        <p:spPr>
          <a:xfrm>
            <a:off x="471703" y="1388497"/>
            <a:ext cx="4570482" cy="369332"/>
          </a:xfrm>
          <a:prstGeom prst="rect">
            <a:avLst/>
          </a:prstGeom>
          <a:noFill/>
        </p:spPr>
        <p:txBody>
          <a:bodyPr wrap="none" rtlCol="0">
            <a:spAutoFit/>
          </a:bodyPr>
          <a:lstStyle/>
          <a:p>
            <a:r>
              <a:rPr lang="zh-CN" altLang="en-US" b="1" dirty="0">
                <a:solidFill>
                  <a:srgbClr val="304371"/>
                </a:solidFill>
                <a:latin typeface="微软雅黑" panose="020B0503020204020204" pitchFamily="34" charset="-122"/>
                <a:ea typeface="微软雅黑" panose="020B0503020204020204" pitchFamily="34" charset="-122"/>
                <a:sym typeface="+mn-ea"/>
              </a:rPr>
              <a:t>一、更新了</a:t>
            </a:r>
            <a:r>
              <a:rPr lang="en-US" altLang="zh-CN" b="1" dirty="0">
                <a:solidFill>
                  <a:srgbClr val="304371"/>
                </a:solidFill>
                <a:latin typeface="微软雅黑" panose="020B0503020204020204" pitchFamily="34" charset="-122"/>
                <a:ea typeface="微软雅黑" panose="020B0503020204020204" pitchFamily="34" charset="-122"/>
                <a:sym typeface="+mn-ea"/>
              </a:rPr>
              <a:t>《</a:t>
            </a:r>
            <a:r>
              <a:rPr lang="zh-CN" altLang="zh-CN" b="1" dirty="0">
                <a:solidFill>
                  <a:srgbClr val="304371"/>
                </a:solidFill>
                <a:latin typeface="微软雅黑" panose="020B0503020204020204" pitchFamily="34" charset="-122"/>
                <a:ea typeface="微软雅黑" panose="020B0503020204020204" pitchFamily="34" charset="-122"/>
              </a:rPr>
              <a:t>普通高等学校本科专业目录</a:t>
            </a:r>
            <a:r>
              <a:rPr lang="en-US" altLang="zh-CN" b="1" dirty="0">
                <a:solidFill>
                  <a:srgbClr val="304371"/>
                </a:solidFill>
                <a:latin typeface="微软雅黑" panose="020B0503020204020204" pitchFamily="34" charset="-122"/>
                <a:ea typeface="微软雅黑" panose="020B0503020204020204" pitchFamily="34" charset="-122"/>
                <a:sym typeface="+mn-ea"/>
              </a:rPr>
              <a:t>》</a:t>
            </a:r>
            <a:endParaRPr lang="zh-CN" altLang="en-US" b="1" dirty="0">
              <a:solidFill>
                <a:srgbClr val="304371"/>
              </a:solidFill>
              <a:latin typeface="微软雅黑" panose="020B0503020204020204" pitchFamily="34" charset="-122"/>
              <a:ea typeface="微软雅黑" panose="020B0503020204020204" pitchFamily="34" charset="-122"/>
              <a:sym typeface="+mn-ea"/>
            </a:endParaRPr>
          </a:p>
        </p:txBody>
      </p:sp>
      <p:sp>
        <p:nvSpPr>
          <p:cNvPr id="8" name="TextBox 213"/>
          <p:cNvSpPr txBox="1"/>
          <p:nvPr/>
        </p:nvSpPr>
        <p:spPr>
          <a:xfrm>
            <a:off x="898098" y="1959615"/>
            <a:ext cx="10232712" cy="362728"/>
          </a:xfrm>
          <a:prstGeom prst="rect">
            <a:avLst/>
          </a:prstGeom>
          <a:noFill/>
        </p:spPr>
        <p:txBody>
          <a:bodyPr wrap="square" lIns="0" tIns="0" rIns="0" bIns="0" rtlCol="0">
            <a:spAutoFit/>
          </a:bodyPr>
          <a:lstStyle/>
          <a:p>
            <a:pPr marL="285750" indent="-285750">
              <a:lnSpc>
                <a:spcPts val="3200"/>
              </a:lnSpc>
              <a:spcAft>
                <a:spcPts val="1200"/>
              </a:spcAft>
              <a:buClr>
                <a:srgbClr val="C55A11"/>
              </a:buClr>
              <a:buFont typeface="Wingdings" panose="05000000000000000000" pitchFamily="2" charset="2"/>
              <a:buChar char="l"/>
              <a:defRPr/>
            </a:pPr>
            <a:r>
              <a:rPr lang="zh-CN" altLang="en-US" sz="1600" b="1" kern="0" dirty="0">
                <a:solidFill>
                  <a:srgbClr val="C55A11"/>
                </a:solidFill>
                <a:latin typeface="微软雅黑" panose="020B0503020204020204" pitchFamily="34" charset="-122"/>
                <a:ea typeface="微软雅黑" panose="020B0503020204020204" pitchFamily="34" charset="-122"/>
                <a:sym typeface="+mn-ea"/>
              </a:rPr>
              <a:t>新增</a:t>
            </a:r>
            <a:r>
              <a:rPr lang="en-US" altLang="zh-CN" sz="1600" b="1" kern="0" dirty="0">
                <a:solidFill>
                  <a:srgbClr val="C55A11"/>
                </a:solidFill>
                <a:latin typeface="微软雅黑" panose="020B0503020204020204" pitchFamily="34" charset="-122"/>
                <a:ea typeface="微软雅黑" panose="020B0503020204020204" pitchFamily="34" charset="-122"/>
                <a:sym typeface="+mn-ea"/>
              </a:rPr>
              <a:t>21</a:t>
            </a:r>
            <a:r>
              <a:rPr lang="zh-CN" altLang="en-US" sz="1600" b="1" kern="0" dirty="0">
                <a:solidFill>
                  <a:srgbClr val="C55A11"/>
                </a:solidFill>
                <a:latin typeface="微软雅黑" panose="020B0503020204020204" pitchFamily="34" charset="-122"/>
                <a:ea typeface="微软雅黑" panose="020B0503020204020204" pitchFamily="34" charset="-122"/>
                <a:sym typeface="+mn-ea"/>
              </a:rPr>
              <a:t>个专业</a:t>
            </a:r>
            <a:endParaRPr lang="en-US" altLang="zh-CN" sz="1600" kern="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graphicFrame>
        <p:nvGraphicFramePr>
          <p:cNvPr id="9" name="表格 8"/>
          <p:cNvGraphicFramePr>
            <a:graphicFrameLocks noGrp="1"/>
          </p:cNvGraphicFramePr>
          <p:nvPr/>
        </p:nvGraphicFramePr>
        <p:xfrm>
          <a:off x="6384032" y="1132290"/>
          <a:ext cx="4713352" cy="5465058"/>
        </p:xfrm>
        <a:graphic>
          <a:graphicData uri="http://schemas.openxmlformats.org/drawingml/2006/table">
            <a:tbl>
              <a:tblPr>
                <a:tableStyleId>{5C22544A-7EE6-4342-B048-85BDC9FD1C3A}</a:tableStyleId>
              </a:tblPr>
              <a:tblGrid>
                <a:gridCol w="2244564"/>
                <a:gridCol w="2468788"/>
              </a:tblGrid>
              <a:tr h="321474">
                <a:tc>
                  <a:txBody>
                    <a:bodyPr/>
                    <a:lstStyle/>
                    <a:p>
                      <a:pPr algn="ctr" fontAlgn="b"/>
                      <a:r>
                        <a:rPr lang="zh-CN" altLang="en-US" sz="1800" b="1" i="0" u="none" strike="noStrike" kern="1200" dirty="0">
                          <a:solidFill>
                            <a:schemeClr val="bg1"/>
                          </a:solidFill>
                          <a:effectLst/>
                          <a:latin typeface="微软雅黑" panose="020B0503020204020204" pitchFamily="34" charset="-122"/>
                          <a:ea typeface="宋体" panose="02010600030101010101" pitchFamily="2" charset="-122"/>
                          <a:cs typeface="+mn-cs"/>
                        </a:rPr>
                        <a:t>专业名称</a:t>
                      </a:r>
                      <a:endParaRPr lang="zh-CN" altLang="en-US" sz="1800" b="1" i="0" u="none" strike="noStrike" kern="1200" dirty="0">
                        <a:solidFill>
                          <a:schemeClr val="bg1"/>
                        </a:solidFill>
                        <a:effectLst/>
                        <a:latin typeface="微软雅黑" panose="020B0503020204020204" pitchFamily="34" charset="-122"/>
                        <a:ea typeface="宋体" panose="02010600030101010101" pitchFamily="2" charset="-122"/>
                        <a:cs typeface="+mn-cs"/>
                      </a:endParaRPr>
                    </a:p>
                  </a:txBody>
                  <a:tcPr marL="8009" marR="8009" marT="800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11000">
                          <a:schemeClr val="accent3">
                            <a:shade val="30000"/>
                            <a:satMod val="115000"/>
                          </a:schemeClr>
                        </a:gs>
                        <a:gs pos="38000">
                          <a:schemeClr val="accent3">
                            <a:shade val="67500"/>
                            <a:satMod val="115000"/>
                          </a:schemeClr>
                        </a:gs>
                        <a:gs pos="82000">
                          <a:schemeClr val="accent3">
                            <a:shade val="100000"/>
                            <a:satMod val="115000"/>
                          </a:schemeClr>
                        </a:gs>
                      </a:gsLst>
                      <a:lin ang="2700000" scaled="1"/>
                      <a:tileRect/>
                    </a:gradFill>
                  </a:tcPr>
                </a:tc>
                <a:tc>
                  <a:txBody>
                    <a:bodyPr/>
                    <a:lstStyle/>
                    <a:p>
                      <a:pPr algn="ctr" fontAlgn="b"/>
                      <a:r>
                        <a:rPr lang="zh-CN" altLang="en-US" sz="1800" b="1" i="0" u="none" strike="noStrike" kern="1200" dirty="0">
                          <a:solidFill>
                            <a:schemeClr val="bg1"/>
                          </a:solidFill>
                          <a:effectLst/>
                          <a:latin typeface="微软雅黑" panose="020B0503020204020204" pitchFamily="34" charset="-122"/>
                          <a:ea typeface="宋体" panose="02010600030101010101" pitchFamily="2" charset="-122"/>
                          <a:cs typeface="+mn-cs"/>
                        </a:rPr>
                        <a:t>专业代码</a:t>
                      </a:r>
                      <a:endParaRPr lang="zh-CN" altLang="en-US" sz="1800" b="1" i="0" u="none" strike="noStrike" kern="1200" dirty="0">
                        <a:solidFill>
                          <a:schemeClr val="bg1"/>
                        </a:solidFill>
                        <a:effectLst/>
                        <a:latin typeface="微软雅黑" panose="020B0503020204020204" pitchFamily="34" charset="-122"/>
                        <a:ea typeface="宋体" panose="02010600030101010101" pitchFamily="2" charset="-122"/>
                        <a:cs typeface="+mn-cs"/>
                      </a:endParaRPr>
                    </a:p>
                  </a:txBody>
                  <a:tcPr marL="8009" marR="8009" marT="800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11000">
                          <a:schemeClr val="accent3">
                            <a:shade val="30000"/>
                            <a:satMod val="115000"/>
                          </a:schemeClr>
                        </a:gs>
                        <a:gs pos="38000">
                          <a:schemeClr val="accent3">
                            <a:shade val="67500"/>
                            <a:satMod val="115000"/>
                          </a:schemeClr>
                        </a:gs>
                        <a:gs pos="82000">
                          <a:schemeClr val="accent3">
                            <a:shade val="100000"/>
                            <a:satMod val="115000"/>
                          </a:schemeClr>
                        </a:gs>
                      </a:gsLst>
                      <a:lin ang="2700000" scaled="1"/>
                      <a:tileRect/>
                    </a:gradFill>
                  </a:tcPr>
                </a:tc>
              </a:tr>
              <a:tr h="321474">
                <a:tc>
                  <a:txBody>
                    <a:bodyPr/>
                    <a:lstStyle/>
                    <a:p>
                      <a:pPr algn="ctr" fontAlgn="b"/>
                      <a:r>
                        <a:rPr lang="zh-CN" altLang="en-US" sz="1600" b="0" i="0" u="none" strike="noStrike" kern="1200" dirty="0">
                          <a:solidFill>
                            <a:srgbClr val="000000"/>
                          </a:solidFill>
                          <a:effectLst/>
                          <a:latin typeface="宋体" panose="02010600030101010101" pitchFamily="2" charset="-122"/>
                          <a:ea typeface="宋体" panose="02010600030101010101" pitchFamily="2" charset="-122"/>
                          <a:cs typeface="+mn-cs"/>
                        </a:rPr>
                        <a:t>金融审计</a:t>
                      </a:r>
                      <a:endParaRPr lang="zh-CN" altLang="en-US" sz="1600" b="0" i="0" u="none" strike="noStrike" kern="1200" dirty="0">
                        <a:solidFill>
                          <a:srgbClr val="000000"/>
                        </a:solidFill>
                        <a:effectLst/>
                        <a:latin typeface="宋体" panose="02010600030101010101" pitchFamily="2" charset="-122"/>
                        <a:ea typeface="宋体" panose="02010600030101010101" pitchFamily="2" charset="-122"/>
                        <a:cs typeface="+mn-cs"/>
                      </a:endParaRPr>
                    </a:p>
                  </a:txBody>
                  <a:tcPr marL="8009" marR="8009" marT="800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600" b="0" i="0" u="none" strike="noStrike" kern="1200" dirty="0">
                          <a:solidFill>
                            <a:srgbClr val="000000"/>
                          </a:solidFill>
                          <a:effectLst/>
                          <a:latin typeface="宋体" panose="02010600030101010101" pitchFamily="2" charset="-122"/>
                          <a:ea typeface="宋体" panose="02010600030101010101" pitchFamily="2" charset="-122"/>
                          <a:cs typeface="+mn-cs"/>
                        </a:rPr>
                        <a:t>020311</a:t>
                      </a:r>
                      <a:endParaRPr lang="en-US" altLang="zh-CN" sz="1600" b="0" i="0" u="none" strike="noStrike" kern="1200" dirty="0">
                        <a:solidFill>
                          <a:srgbClr val="000000"/>
                        </a:solidFill>
                        <a:effectLst/>
                        <a:latin typeface="宋体" panose="02010600030101010101" pitchFamily="2" charset="-122"/>
                        <a:ea typeface="宋体" panose="02010600030101010101" pitchFamily="2" charset="-122"/>
                        <a:cs typeface="+mn-cs"/>
                      </a:endParaRPr>
                    </a:p>
                  </a:txBody>
                  <a:tcPr marL="8009" marR="8009" marT="800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21474">
                <a:tc>
                  <a:txBody>
                    <a:bodyPr/>
                    <a:lstStyle/>
                    <a:p>
                      <a:pPr algn="ctr" fontAlgn="b"/>
                      <a:r>
                        <a:rPr lang="zh-CN" altLang="en-US" sz="1600" b="0" i="0" u="none" strike="noStrike" kern="1200" dirty="0">
                          <a:solidFill>
                            <a:srgbClr val="000000"/>
                          </a:solidFill>
                          <a:effectLst/>
                          <a:latin typeface="宋体" panose="02010600030101010101" pitchFamily="2" charset="-122"/>
                          <a:ea typeface="宋体" panose="02010600030101010101" pitchFamily="2" charset="-122"/>
                          <a:cs typeface="+mn-cs"/>
                        </a:rPr>
                        <a:t>国际法</a:t>
                      </a:r>
                      <a:endParaRPr lang="zh-CN" altLang="en-US" sz="1600" b="0" i="0" u="none" strike="noStrike" kern="1200" dirty="0">
                        <a:solidFill>
                          <a:srgbClr val="000000"/>
                        </a:solidFill>
                        <a:effectLst/>
                        <a:latin typeface="宋体" panose="02010600030101010101" pitchFamily="2" charset="-122"/>
                        <a:ea typeface="宋体" panose="02010600030101010101" pitchFamily="2" charset="-122"/>
                        <a:cs typeface="+mn-cs"/>
                      </a:endParaRPr>
                    </a:p>
                  </a:txBody>
                  <a:tcPr marL="8009" marR="8009" marT="800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600" b="0" i="0" u="none" strike="noStrike" kern="1200">
                          <a:solidFill>
                            <a:srgbClr val="000000"/>
                          </a:solidFill>
                          <a:effectLst/>
                          <a:latin typeface="宋体" panose="02010600030101010101" pitchFamily="2" charset="-122"/>
                          <a:ea typeface="宋体" panose="02010600030101010101" pitchFamily="2" charset="-122"/>
                          <a:cs typeface="+mn-cs"/>
                        </a:rPr>
                        <a:t>030109</a:t>
                      </a:r>
                      <a:endParaRPr lang="en-US" altLang="zh-CN" sz="1600" b="0" i="0" u="none" strike="noStrike" kern="1200">
                        <a:solidFill>
                          <a:srgbClr val="000000"/>
                        </a:solidFill>
                        <a:effectLst/>
                        <a:latin typeface="宋体" panose="02010600030101010101" pitchFamily="2" charset="-122"/>
                        <a:ea typeface="宋体" panose="02010600030101010101" pitchFamily="2" charset="-122"/>
                        <a:cs typeface="+mn-cs"/>
                      </a:endParaRPr>
                    </a:p>
                  </a:txBody>
                  <a:tcPr marL="8009" marR="8009" marT="800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21474">
                <a:tc>
                  <a:txBody>
                    <a:bodyPr/>
                    <a:lstStyle/>
                    <a:p>
                      <a:pPr algn="ctr" fontAlgn="b"/>
                      <a:r>
                        <a:rPr lang="zh-CN" altLang="en-US" sz="1600" b="0" i="0" u="none" strike="noStrike" kern="1200" dirty="0">
                          <a:solidFill>
                            <a:srgbClr val="000000"/>
                          </a:solidFill>
                          <a:effectLst/>
                          <a:latin typeface="宋体" panose="02010600030101010101" pitchFamily="2" charset="-122"/>
                          <a:ea typeface="宋体" panose="02010600030101010101" pitchFamily="2" charset="-122"/>
                          <a:cs typeface="+mn-cs"/>
                        </a:rPr>
                        <a:t>司法鉴定学</a:t>
                      </a:r>
                      <a:endParaRPr lang="zh-CN" altLang="en-US" sz="1600" b="0" i="0" u="none" strike="noStrike" kern="1200" dirty="0">
                        <a:solidFill>
                          <a:srgbClr val="000000"/>
                        </a:solidFill>
                        <a:effectLst/>
                        <a:latin typeface="宋体" panose="02010600030101010101" pitchFamily="2" charset="-122"/>
                        <a:ea typeface="宋体" panose="02010600030101010101" pitchFamily="2" charset="-122"/>
                        <a:cs typeface="+mn-cs"/>
                      </a:endParaRPr>
                    </a:p>
                  </a:txBody>
                  <a:tcPr marL="8009" marR="8009" marT="800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600" b="0" i="0" u="none" strike="noStrike" kern="1200" dirty="0">
                          <a:solidFill>
                            <a:srgbClr val="000000"/>
                          </a:solidFill>
                          <a:effectLst/>
                          <a:latin typeface="宋体" panose="02010600030101010101" pitchFamily="2" charset="-122"/>
                          <a:ea typeface="宋体" panose="02010600030101010101" pitchFamily="2" charset="-122"/>
                          <a:cs typeface="+mn-cs"/>
                        </a:rPr>
                        <a:t>030110</a:t>
                      </a:r>
                      <a:endParaRPr lang="en-US" altLang="zh-CN" sz="1600" b="0" i="0" u="none" strike="noStrike" kern="1200" dirty="0">
                        <a:solidFill>
                          <a:srgbClr val="000000"/>
                        </a:solidFill>
                        <a:effectLst/>
                        <a:latin typeface="宋体" panose="02010600030101010101" pitchFamily="2" charset="-122"/>
                        <a:ea typeface="宋体" panose="02010600030101010101" pitchFamily="2" charset="-122"/>
                        <a:cs typeface="+mn-cs"/>
                      </a:endParaRPr>
                    </a:p>
                  </a:txBody>
                  <a:tcPr marL="8009" marR="8009" marT="800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21474">
                <a:tc>
                  <a:txBody>
                    <a:bodyPr/>
                    <a:lstStyle/>
                    <a:p>
                      <a:pPr algn="ctr" fontAlgn="b"/>
                      <a:r>
                        <a:rPr lang="zh-CN" altLang="en-US" sz="1600" b="0" i="0" u="none" strike="noStrike" kern="1200" dirty="0">
                          <a:solidFill>
                            <a:srgbClr val="000000"/>
                          </a:solidFill>
                          <a:effectLst/>
                          <a:latin typeface="宋体" panose="02010600030101010101" pitchFamily="2" charset="-122"/>
                          <a:ea typeface="宋体" panose="02010600030101010101" pitchFamily="2" charset="-122"/>
                          <a:cs typeface="+mn-cs"/>
                        </a:rPr>
                        <a:t>工会学</a:t>
                      </a:r>
                      <a:endParaRPr lang="zh-CN" altLang="en-US" sz="1600" b="0" i="0" u="none" strike="noStrike" kern="1200" dirty="0">
                        <a:solidFill>
                          <a:srgbClr val="000000"/>
                        </a:solidFill>
                        <a:effectLst/>
                        <a:latin typeface="宋体" panose="02010600030101010101" pitchFamily="2" charset="-122"/>
                        <a:ea typeface="宋体" panose="02010600030101010101" pitchFamily="2" charset="-122"/>
                        <a:cs typeface="+mn-cs"/>
                      </a:endParaRPr>
                    </a:p>
                  </a:txBody>
                  <a:tcPr marL="8009" marR="8009" marT="800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600" b="0" i="0" u="none" strike="noStrike" kern="1200" dirty="0">
                          <a:solidFill>
                            <a:srgbClr val="000000"/>
                          </a:solidFill>
                          <a:effectLst/>
                          <a:latin typeface="宋体" panose="02010600030101010101" pitchFamily="2" charset="-122"/>
                          <a:ea typeface="宋体" panose="02010600030101010101" pitchFamily="2" charset="-122"/>
                          <a:cs typeface="+mn-cs"/>
                        </a:rPr>
                        <a:t>030505</a:t>
                      </a:r>
                      <a:endParaRPr lang="en-US" altLang="zh-CN" sz="1600" b="0" i="0" u="none" strike="noStrike" kern="1200" dirty="0">
                        <a:solidFill>
                          <a:srgbClr val="000000"/>
                        </a:solidFill>
                        <a:effectLst/>
                        <a:latin typeface="宋体" panose="02010600030101010101" pitchFamily="2" charset="-122"/>
                        <a:ea typeface="宋体" panose="02010600030101010101" pitchFamily="2" charset="-122"/>
                        <a:cs typeface="+mn-cs"/>
                      </a:endParaRPr>
                    </a:p>
                  </a:txBody>
                  <a:tcPr marL="8009" marR="8009" marT="800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21474">
                <a:tc>
                  <a:txBody>
                    <a:bodyPr/>
                    <a:lstStyle/>
                    <a:p>
                      <a:pPr algn="ctr" fontAlgn="b"/>
                      <a:r>
                        <a:rPr lang="zh-CN" altLang="en-US" sz="1600" b="0" i="0" u="none" strike="noStrike" kern="1200" dirty="0">
                          <a:solidFill>
                            <a:srgbClr val="000000"/>
                          </a:solidFill>
                          <a:effectLst/>
                          <a:latin typeface="宋体" panose="02010600030101010101" pitchFamily="2" charset="-122"/>
                          <a:ea typeface="宋体" panose="02010600030101010101" pitchFamily="2" charset="-122"/>
                          <a:cs typeface="+mn-cs"/>
                        </a:rPr>
                        <a:t>家庭教育</a:t>
                      </a:r>
                      <a:endParaRPr lang="zh-CN" altLang="en-US" sz="1600" b="0" i="0" u="none" strike="noStrike" kern="1200" dirty="0">
                        <a:solidFill>
                          <a:srgbClr val="000000"/>
                        </a:solidFill>
                        <a:effectLst/>
                        <a:latin typeface="宋体" panose="02010600030101010101" pitchFamily="2" charset="-122"/>
                        <a:ea typeface="宋体" panose="02010600030101010101" pitchFamily="2" charset="-122"/>
                        <a:cs typeface="+mn-cs"/>
                      </a:endParaRPr>
                    </a:p>
                  </a:txBody>
                  <a:tcPr marL="8009" marR="8009" marT="800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600" b="0" i="0" u="none" strike="noStrike" kern="1200" dirty="0">
                          <a:solidFill>
                            <a:srgbClr val="000000"/>
                          </a:solidFill>
                          <a:effectLst/>
                          <a:latin typeface="宋体" panose="02010600030101010101" pitchFamily="2" charset="-122"/>
                          <a:ea typeface="宋体" panose="02010600030101010101" pitchFamily="2" charset="-122"/>
                          <a:cs typeface="+mn-cs"/>
                        </a:rPr>
                        <a:t>040115</a:t>
                      </a:r>
                      <a:endParaRPr lang="en-US" altLang="zh-CN" sz="1600" b="0" i="0" u="none" strike="noStrike" kern="1200" dirty="0">
                        <a:solidFill>
                          <a:srgbClr val="000000"/>
                        </a:solidFill>
                        <a:effectLst/>
                        <a:latin typeface="宋体" panose="02010600030101010101" pitchFamily="2" charset="-122"/>
                        <a:ea typeface="宋体" panose="02010600030101010101" pitchFamily="2" charset="-122"/>
                        <a:cs typeface="+mn-cs"/>
                      </a:endParaRPr>
                    </a:p>
                  </a:txBody>
                  <a:tcPr marL="8009" marR="8009" marT="800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21474">
                <a:tc>
                  <a:txBody>
                    <a:bodyPr/>
                    <a:lstStyle/>
                    <a:p>
                      <a:pPr algn="ctr" fontAlgn="b"/>
                      <a:r>
                        <a:rPr lang="zh-CN" altLang="en-US" sz="1600" b="0" i="0" u="none" strike="noStrike" kern="1200" dirty="0">
                          <a:solidFill>
                            <a:srgbClr val="000000"/>
                          </a:solidFill>
                          <a:effectLst/>
                          <a:latin typeface="宋体" panose="02010600030101010101" pitchFamily="2" charset="-122"/>
                          <a:ea typeface="宋体" panose="02010600030101010101" pitchFamily="2" charset="-122"/>
                          <a:cs typeface="+mn-cs"/>
                        </a:rPr>
                        <a:t>孤独症儿童教育</a:t>
                      </a:r>
                      <a:endParaRPr lang="zh-CN" altLang="en-US" sz="1600" b="0" i="0" u="none" strike="noStrike" kern="1200" dirty="0">
                        <a:solidFill>
                          <a:srgbClr val="000000"/>
                        </a:solidFill>
                        <a:effectLst/>
                        <a:latin typeface="宋体" panose="02010600030101010101" pitchFamily="2" charset="-122"/>
                        <a:ea typeface="宋体" panose="02010600030101010101" pitchFamily="2" charset="-122"/>
                        <a:cs typeface="+mn-cs"/>
                      </a:endParaRPr>
                    </a:p>
                  </a:txBody>
                  <a:tcPr marL="8009" marR="8009" marT="800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600" b="0" i="0" u="none" strike="noStrike" kern="1200" dirty="0">
                          <a:solidFill>
                            <a:srgbClr val="000000"/>
                          </a:solidFill>
                          <a:effectLst/>
                          <a:latin typeface="宋体" panose="02010600030101010101" pitchFamily="2" charset="-122"/>
                          <a:ea typeface="宋体" panose="02010600030101010101" pitchFamily="2" charset="-122"/>
                          <a:cs typeface="+mn-cs"/>
                        </a:rPr>
                        <a:t>040116</a:t>
                      </a:r>
                      <a:endParaRPr lang="en-US" altLang="zh-CN" sz="1600" b="0" i="0" u="none" strike="noStrike" kern="1200" dirty="0">
                        <a:solidFill>
                          <a:srgbClr val="000000"/>
                        </a:solidFill>
                        <a:effectLst/>
                        <a:latin typeface="宋体" panose="02010600030101010101" pitchFamily="2" charset="-122"/>
                        <a:ea typeface="宋体" panose="02010600030101010101" pitchFamily="2" charset="-122"/>
                        <a:cs typeface="+mn-cs"/>
                      </a:endParaRPr>
                    </a:p>
                  </a:txBody>
                  <a:tcPr marL="8009" marR="8009" marT="800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21474">
                <a:tc>
                  <a:txBody>
                    <a:bodyPr/>
                    <a:lstStyle/>
                    <a:p>
                      <a:pPr algn="ctr" fontAlgn="b"/>
                      <a:r>
                        <a:rPr lang="zh-CN" altLang="en-US" sz="1600" b="0" i="0" u="none" strike="noStrike" kern="1200" dirty="0">
                          <a:solidFill>
                            <a:srgbClr val="000000"/>
                          </a:solidFill>
                          <a:effectLst/>
                          <a:latin typeface="宋体" panose="02010600030101010101" pitchFamily="2" charset="-122"/>
                          <a:ea typeface="宋体" panose="02010600030101010101" pitchFamily="2" charset="-122"/>
                          <a:cs typeface="+mn-cs"/>
                        </a:rPr>
                        <a:t>数字人文</a:t>
                      </a:r>
                      <a:endParaRPr lang="zh-CN" altLang="en-US" sz="1600" b="0" i="0" u="none" strike="noStrike" kern="1200" dirty="0">
                        <a:solidFill>
                          <a:srgbClr val="000000"/>
                        </a:solidFill>
                        <a:effectLst/>
                        <a:latin typeface="宋体" panose="02010600030101010101" pitchFamily="2" charset="-122"/>
                        <a:ea typeface="宋体" panose="02010600030101010101" pitchFamily="2" charset="-122"/>
                        <a:cs typeface="+mn-cs"/>
                      </a:endParaRPr>
                    </a:p>
                  </a:txBody>
                  <a:tcPr marL="8009" marR="8009" marT="800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600" b="0" i="0" u="none" strike="noStrike" kern="1200" dirty="0">
                          <a:solidFill>
                            <a:srgbClr val="000000"/>
                          </a:solidFill>
                          <a:effectLst/>
                          <a:latin typeface="宋体" panose="02010600030101010101" pitchFamily="2" charset="-122"/>
                          <a:ea typeface="宋体" panose="02010600030101010101" pitchFamily="2" charset="-122"/>
                          <a:cs typeface="+mn-cs"/>
                        </a:rPr>
                        <a:t>050110</a:t>
                      </a:r>
                      <a:endParaRPr lang="en-US" altLang="zh-CN" sz="1600" b="0" i="0" u="none" strike="noStrike" kern="1200" dirty="0">
                        <a:solidFill>
                          <a:srgbClr val="000000"/>
                        </a:solidFill>
                        <a:effectLst/>
                        <a:latin typeface="宋体" panose="02010600030101010101" pitchFamily="2" charset="-122"/>
                        <a:ea typeface="宋体" panose="02010600030101010101" pitchFamily="2" charset="-122"/>
                        <a:cs typeface="+mn-cs"/>
                      </a:endParaRPr>
                    </a:p>
                  </a:txBody>
                  <a:tcPr marL="8009" marR="8009" marT="800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21474">
                <a:tc>
                  <a:txBody>
                    <a:bodyPr/>
                    <a:lstStyle/>
                    <a:p>
                      <a:pPr algn="ctr" fontAlgn="b"/>
                      <a:r>
                        <a:rPr lang="zh-CN" altLang="en-US" sz="1600" b="0" i="0" u="none" strike="noStrike" kern="1200" dirty="0">
                          <a:solidFill>
                            <a:srgbClr val="000000"/>
                          </a:solidFill>
                          <a:effectLst/>
                          <a:latin typeface="宋体" panose="02010600030101010101" pitchFamily="2" charset="-122"/>
                          <a:ea typeface="宋体" panose="02010600030101010101" pitchFamily="2" charset="-122"/>
                          <a:cs typeface="+mn-cs"/>
                        </a:rPr>
                        <a:t>资源化学</a:t>
                      </a:r>
                      <a:endParaRPr lang="zh-CN" altLang="en-US" sz="1600" b="0" i="0" u="none" strike="noStrike" kern="1200" dirty="0">
                        <a:solidFill>
                          <a:srgbClr val="000000"/>
                        </a:solidFill>
                        <a:effectLst/>
                        <a:latin typeface="宋体" panose="02010600030101010101" pitchFamily="2" charset="-122"/>
                        <a:ea typeface="宋体" panose="02010600030101010101" pitchFamily="2" charset="-122"/>
                        <a:cs typeface="+mn-cs"/>
                      </a:endParaRPr>
                    </a:p>
                  </a:txBody>
                  <a:tcPr marL="8009" marR="8009" marT="800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600" b="0" i="0" u="none" strike="noStrike" kern="1200" dirty="0">
                          <a:solidFill>
                            <a:srgbClr val="000000"/>
                          </a:solidFill>
                          <a:effectLst/>
                          <a:latin typeface="宋体" panose="02010600030101010101" pitchFamily="2" charset="-122"/>
                          <a:ea typeface="宋体" panose="02010600030101010101" pitchFamily="2" charset="-122"/>
                          <a:cs typeface="+mn-cs"/>
                        </a:rPr>
                        <a:t>070307</a:t>
                      </a:r>
                      <a:endParaRPr lang="en-US" altLang="zh-CN" sz="1600" b="0" i="0" u="none" strike="noStrike" kern="1200" dirty="0">
                        <a:solidFill>
                          <a:srgbClr val="000000"/>
                        </a:solidFill>
                        <a:effectLst/>
                        <a:latin typeface="宋体" panose="02010600030101010101" pitchFamily="2" charset="-122"/>
                        <a:ea typeface="宋体" panose="02010600030101010101" pitchFamily="2" charset="-122"/>
                        <a:cs typeface="+mn-cs"/>
                      </a:endParaRPr>
                    </a:p>
                  </a:txBody>
                  <a:tcPr marL="8009" marR="8009" marT="800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21474">
                <a:tc>
                  <a:txBody>
                    <a:bodyPr/>
                    <a:lstStyle/>
                    <a:p>
                      <a:pPr algn="ctr" fontAlgn="b"/>
                      <a:r>
                        <a:rPr lang="zh-CN" altLang="en-US" sz="1600" b="0" i="0" u="none" strike="noStrike" kern="1200" dirty="0">
                          <a:solidFill>
                            <a:srgbClr val="000000"/>
                          </a:solidFill>
                          <a:effectLst/>
                          <a:latin typeface="宋体" panose="02010600030101010101" pitchFamily="2" charset="-122"/>
                          <a:ea typeface="宋体" panose="02010600030101010101" pitchFamily="2" charset="-122"/>
                          <a:cs typeface="+mn-cs"/>
                        </a:rPr>
                        <a:t>地球系统科学</a:t>
                      </a:r>
                      <a:endParaRPr lang="zh-CN" altLang="en-US" sz="1600" b="0" i="0" u="none" strike="noStrike" kern="1200" dirty="0">
                        <a:solidFill>
                          <a:srgbClr val="000000"/>
                        </a:solidFill>
                        <a:effectLst/>
                        <a:latin typeface="宋体" panose="02010600030101010101" pitchFamily="2" charset="-122"/>
                        <a:ea typeface="宋体" panose="02010600030101010101" pitchFamily="2" charset="-122"/>
                        <a:cs typeface="+mn-cs"/>
                      </a:endParaRPr>
                    </a:p>
                  </a:txBody>
                  <a:tcPr marL="8009" marR="8009" marT="800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600" b="0" i="0" u="none" strike="noStrike" kern="1200" dirty="0">
                          <a:solidFill>
                            <a:srgbClr val="000000"/>
                          </a:solidFill>
                          <a:effectLst/>
                          <a:latin typeface="宋体" panose="02010600030101010101" pitchFamily="2" charset="-122"/>
                          <a:ea typeface="宋体" panose="02010600030101010101" pitchFamily="2" charset="-122"/>
                          <a:cs typeface="+mn-cs"/>
                        </a:rPr>
                        <a:t>070604</a:t>
                      </a:r>
                      <a:endParaRPr lang="en-US" altLang="zh-CN" sz="1600" b="0" i="0" u="none" strike="noStrike" kern="1200" dirty="0">
                        <a:solidFill>
                          <a:srgbClr val="000000"/>
                        </a:solidFill>
                        <a:effectLst/>
                        <a:latin typeface="宋体" panose="02010600030101010101" pitchFamily="2" charset="-122"/>
                        <a:ea typeface="宋体" panose="02010600030101010101" pitchFamily="2" charset="-122"/>
                        <a:cs typeface="+mn-cs"/>
                      </a:endParaRPr>
                    </a:p>
                  </a:txBody>
                  <a:tcPr marL="8009" marR="8009" marT="800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21474">
                <a:tc>
                  <a:txBody>
                    <a:bodyPr/>
                    <a:lstStyle/>
                    <a:p>
                      <a:pPr algn="ctr" fontAlgn="b"/>
                      <a:r>
                        <a:rPr lang="zh-CN" altLang="en-US" sz="1600" b="0" i="0" u="none" strike="noStrike" kern="1200" dirty="0">
                          <a:solidFill>
                            <a:srgbClr val="000000"/>
                          </a:solidFill>
                          <a:effectLst/>
                          <a:latin typeface="宋体" panose="02010600030101010101" pitchFamily="2" charset="-122"/>
                          <a:ea typeface="宋体" panose="02010600030101010101" pitchFamily="2" charset="-122"/>
                          <a:cs typeface="+mn-cs"/>
                        </a:rPr>
                        <a:t>数据科学</a:t>
                      </a:r>
                      <a:endParaRPr lang="zh-CN" altLang="en-US" sz="1600" b="0" i="0" u="none" strike="noStrike" kern="1200" dirty="0">
                        <a:solidFill>
                          <a:srgbClr val="000000"/>
                        </a:solidFill>
                        <a:effectLst/>
                        <a:latin typeface="宋体" panose="02010600030101010101" pitchFamily="2" charset="-122"/>
                        <a:ea typeface="宋体" panose="02010600030101010101" pitchFamily="2" charset="-122"/>
                        <a:cs typeface="+mn-cs"/>
                      </a:endParaRPr>
                    </a:p>
                  </a:txBody>
                  <a:tcPr marL="8009" marR="8009" marT="800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600" b="0" i="0" u="none" strike="noStrike" kern="1200" dirty="0">
                          <a:solidFill>
                            <a:srgbClr val="000000"/>
                          </a:solidFill>
                          <a:effectLst/>
                          <a:latin typeface="宋体" panose="02010600030101010101" pitchFamily="2" charset="-122"/>
                          <a:ea typeface="宋体" panose="02010600030101010101" pitchFamily="2" charset="-122"/>
                          <a:cs typeface="+mn-cs"/>
                        </a:rPr>
                        <a:t>071203</a:t>
                      </a:r>
                      <a:endParaRPr lang="en-US" altLang="zh-CN" sz="1600" b="0" i="0" u="none" strike="noStrike" kern="1200" dirty="0">
                        <a:solidFill>
                          <a:srgbClr val="000000"/>
                        </a:solidFill>
                        <a:effectLst/>
                        <a:latin typeface="宋体" panose="02010600030101010101" pitchFamily="2" charset="-122"/>
                        <a:ea typeface="宋体" panose="02010600030101010101" pitchFamily="2" charset="-122"/>
                        <a:cs typeface="+mn-cs"/>
                      </a:endParaRPr>
                    </a:p>
                  </a:txBody>
                  <a:tcPr marL="8009" marR="8009" marT="800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21474">
                <a:tc>
                  <a:txBody>
                    <a:bodyPr/>
                    <a:lstStyle/>
                    <a:p>
                      <a:pPr algn="ctr" fontAlgn="b"/>
                      <a:r>
                        <a:rPr lang="zh-CN" altLang="en-US" sz="1600" b="0" i="0" u="none" strike="noStrike" kern="1200" dirty="0">
                          <a:solidFill>
                            <a:srgbClr val="000000"/>
                          </a:solidFill>
                          <a:effectLst/>
                          <a:latin typeface="宋体" panose="02010600030101010101" pitchFamily="2" charset="-122"/>
                          <a:ea typeface="宋体" panose="02010600030101010101" pitchFamily="2" charset="-122"/>
                          <a:cs typeface="+mn-cs"/>
                        </a:rPr>
                        <a:t>生物统计学</a:t>
                      </a:r>
                      <a:endParaRPr lang="zh-CN" altLang="en-US" sz="1600" b="0" i="0" u="none" strike="noStrike" kern="1200" dirty="0">
                        <a:solidFill>
                          <a:srgbClr val="000000"/>
                        </a:solidFill>
                        <a:effectLst/>
                        <a:latin typeface="宋体" panose="02010600030101010101" pitchFamily="2" charset="-122"/>
                        <a:ea typeface="宋体" panose="02010600030101010101" pitchFamily="2" charset="-122"/>
                        <a:cs typeface="+mn-cs"/>
                      </a:endParaRPr>
                    </a:p>
                  </a:txBody>
                  <a:tcPr marL="8009" marR="8009" marT="800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600" b="0" i="0" u="none" strike="noStrike" kern="1200" dirty="0">
                          <a:solidFill>
                            <a:srgbClr val="000000"/>
                          </a:solidFill>
                          <a:effectLst/>
                          <a:latin typeface="宋体" panose="02010600030101010101" pitchFamily="2" charset="-122"/>
                          <a:ea typeface="宋体" panose="02010600030101010101" pitchFamily="2" charset="-122"/>
                          <a:cs typeface="+mn-cs"/>
                        </a:rPr>
                        <a:t>071204</a:t>
                      </a:r>
                      <a:endParaRPr lang="en-US" altLang="zh-CN" sz="1600" b="0" i="0" u="none" strike="noStrike" kern="1200" dirty="0">
                        <a:solidFill>
                          <a:srgbClr val="000000"/>
                        </a:solidFill>
                        <a:effectLst/>
                        <a:latin typeface="宋体" panose="02010600030101010101" pitchFamily="2" charset="-122"/>
                        <a:ea typeface="宋体" panose="02010600030101010101" pitchFamily="2" charset="-122"/>
                        <a:cs typeface="+mn-cs"/>
                      </a:endParaRPr>
                    </a:p>
                  </a:txBody>
                  <a:tcPr marL="8009" marR="8009" marT="800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21474">
                <a:tc>
                  <a:txBody>
                    <a:bodyPr/>
                    <a:lstStyle/>
                    <a:p>
                      <a:pPr algn="ctr" fontAlgn="b"/>
                      <a:r>
                        <a:rPr lang="zh-CN" altLang="en-US" sz="1600" b="0" i="0" u="none" strike="noStrike" kern="1200" dirty="0">
                          <a:solidFill>
                            <a:srgbClr val="000000"/>
                          </a:solidFill>
                          <a:effectLst/>
                          <a:latin typeface="宋体" panose="02010600030101010101" pitchFamily="2" charset="-122"/>
                          <a:ea typeface="宋体" panose="02010600030101010101" pitchFamily="2" charset="-122"/>
                          <a:cs typeface="+mn-cs"/>
                        </a:rPr>
                        <a:t>生物材料</a:t>
                      </a:r>
                      <a:endParaRPr lang="zh-CN" altLang="en-US" sz="1600" b="0" i="0" u="none" strike="noStrike" kern="1200" dirty="0">
                        <a:solidFill>
                          <a:srgbClr val="000000"/>
                        </a:solidFill>
                        <a:effectLst/>
                        <a:latin typeface="宋体" panose="02010600030101010101" pitchFamily="2" charset="-122"/>
                        <a:ea typeface="宋体" panose="02010600030101010101" pitchFamily="2" charset="-122"/>
                        <a:cs typeface="+mn-cs"/>
                      </a:endParaRPr>
                    </a:p>
                  </a:txBody>
                  <a:tcPr marL="8009" marR="8009" marT="800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600" b="0" i="0" u="none" strike="noStrike" kern="1200" dirty="0">
                          <a:solidFill>
                            <a:srgbClr val="000000"/>
                          </a:solidFill>
                          <a:effectLst/>
                          <a:latin typeface="宋体" panose="02010600030101010101" pitchFamily="2" charset="-122"/>
                          <a:ea typeface="宋体" panose="02010600030101010101" pitchFamily="2" charset="-122"/>
                          <a:cs typeface="+mn-cs"/>
                        </a:rPr>
                        <a:t>080419</a:t>
                      </a:r>
                      <a:endParaRPr lang="en-US" altLang="zh-CN" sz="1600" b="0" i="0" u="none" strike="noStrike" kern="1200" dirty="0">
                        <a:solidFill>
                          <a:srgbClr val="000000"/>
                        </a:solidFill>
                        <a:effectLst/>
                        <a:latin typeface="宋体" panose="02010600030101010101" pitchFamily="2" charset="-122"/>
                        <a:ea typeface="宋体" panose="02010600030101010101" pitchFamily="2" charset="-122"/>
                        <a:cs typeface="+mn-cs"/>
                      </a:endParaRPr>
                    </a:p>
                  </a:txBody>
                  <a:tcPr marL="8009" marR="8009" marT="800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21474">
                <a:tc>
                  <a:txBody>
                    <a:bodyPr/>
                    <a:lstStyle/>
                    <a:p>
                      <a:pPr algn="ctr" fontAlgn="b"/>
                      <a:r>
                        <a:rPr lang="zh-CN" altLang="en-US" sz="1600" b="0" i="0" u="none" strike="noStrike" kern="1200" dirty="0">
                          <a:solidFill>
                            <a:srgbClr val="000000"/>
                          </a:solidFill>
                          <a:effectLst/>
                          <a:latin typeface="宋体" panose="02010600030101010101" pitchFamily="2" charset="-122"/>
                          <a:ea typeface="宋体" panose="02010600030101010101" pitchFamily="2" charset="-122"/>
                          <a:cs typeface="+mn-cs"/>
                        </a:rPr>
                        <a:t>电动载运工程</a:t>
                      </a:r>
                      <a:endParaRPr lang="zh-CN" altLang="en-US" sz="1600" b="0" i="0" u="none" strike="noStrike" kern="1200" dirty="0">
                        <a:solidFill>
                          <a:srgbClr val="000000"/>
                        </a:solidFill>
                        <a:effectLst/>
                        <a:latin typeface="宋体" panose="02010600030101010101" pitchFamily="2" charset="-122"/>
                        <a:ea typeface="宋体" panose="02010600030101010101" pitchFamily="2" charset="-122"/>
                        <a:cs typeface="+mn-cs"/>
                      </a:endParaRPr>
                    </a:p>
                  </a:txBody>
                  <a:tcPr marL="8009" marR="8009" marT="800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600" b="0" i="0" u="none" strike="noStrike" kern="1200" dirty="0">
                          <a:solidFill>
                            <a:srgbClr val="000000"/>
                          </a:solidFill>
                          <a:effectLst/>
                          <a:latin typeface="宋体" panose="02010600030101010101" pitchFamily="2" charset="-122"/>
                          <a:ea typeface="宋体" panose="02010600030101010101" pitchFamily="2" charset="-122"/>
                          <a:cs typeface="+mn-cs"/>
                        </a:rPr>
                        <a:t>080609</a:t>
                      </a:r>
                      <a:endParaRPr lang="en-US" altLang="zh-CN" sz="1600" b="0" i="0" u="none" strike="noStrike" kern="1200" dirty="0">
                        <a:solidFill>
                          <a:srgbClr val="000000"/>
                        </a:solidFill>
                        <a:effectLst/>
                        <a:latin typeface="宋体" panose="02010600030101010101" pitchFamily="2" charset="-122"/>
                        <a:ea typeface="宋体" panose="02010600030101010101" pitchFamily="2" charset="-122"/>
                        <a:cs typeface="+mn-cs"/>
                      </a:endParaRPr>
                    </a:p>
                  </a:txBody>
                  <a:tcPr marL="8009" marR="8009" marT="800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21474">
                <a:tc>
                  <a:txBody>
                    <a:bodyPr/>
                    <a:lstStyle/>
                    <a:p>
                      <a:pPr algn="ctr" fontAlgn="b"/>
                      <a:r>
                        <a:rPr lang="zh-CN" altLang="en-US" sz="1600" b="0" i="0" u="none" strike="noStrike" kern="1200" dirty="0">
                          <a:solidFill>
                            <a:srgbClr val="000000"/>
                          </a:solidFill>
                          <a:effectLst/>
                          <a:latin typeface="宋体" panose="02010600030101010101" pitchFamily="2" charset="-122"/>
                          <a:ea typeface="宋体" panose="02010600030101010101" pitchFamily="2" charset="-122"/>
                          <a:cs typeface="+mn-cs"/>
                        </a:rPr>
                        <a:t>飞行器运维工程</a:t>
                      </a:r>
                      <a:endParaRPr lang="zh-CN" altLang="en-US" sz="1600" b="0" i="0" u="none" strike="noStrike" kern="1200" dirty="0">
                        <a:solidFill>
                          <a:srgbClr val="000000"/>
                        </a:solidFill>
                        <a:effectLst/>
                        <a:latin typeface="宋体" panose="02010600030101010101" pitchFamily="2" charset="-122"/>
                        <a:ea typeface="宋体" panose="02010600030101010101" pitchFamily="2" charset="-122"/>
                        <a:cs typeface="+mn-cs"/>
                      </a:endParaRPr>
                    </a:p>
                  </a:txBody>
                  <a:tcPr marL="8009" marR="8009" marT="800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600" b="0" i="0" u="none" strike="noStrike" kern="1200" dirty="0">
                          <a:solidFill>
                            <a:srgbClr val="000000"/>
                          </a:solidFill>
                          <a:effectLst/>
                          <a:latin typeface="宋体" panose="02010600030101010101" pitchFamily="2" charset="-122"/>
                          <a:ea typeface="宋体" panose="02010600030101010101" pitchFamily="2" charset="-122"/>
                          <a:cs typeface="+mn-cs"/>
                        </a:rPr>
                        <a:t>082012</a:t>
                      </a:r>
                      <a:endParaRPr lang="en-US" altLang="zh-CN" sz="1600" b="0" i="0" u="none" strike="noStrike" kern="1200" dirty="0">
                        <a:solidFill>
                          <a:srgbClr val="000000"/>
                        </a:solidFill>
                        <a:effectLst/>
                        <a:latin typeface="宋体" panose="02010600030101010101" pitchFamily="2" charset="-122"/>
                        <a:ea typeface="宋体" panose="02010600030101010101" pitchFamily="2" charset="-122"/>
                        <a:cs typeface="+mn-cs"/>
                      </a:endParaRPr>
                    </a:p>
                  </a:txBody>
                  <a:tcPr marL="8009" marR="8009" marT="800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21474">
                <a:tc>
                  <a:txBody>
                    <a:bodyPr/>
                    <a:lstStyle/>
                    <a:p>
                      <a:pPr algn="ctr" fontAlgn="b"/>
                      <a:r>
                        <a:rPr lang="zh-CN" altLang="en-US" sz="1600" b="0" i="0" u="none" strike="noStrike" kern="1200">
                          <a:solidFill>
                            <a:srgbClr val="000000"/>
                          </a:solidFill>
                          <a:effectLst/>
                          <a:latin typeface="宋体" panose="02010600030101010101" pitchFamily="2" charset="-122"/>
                          <a:ea typeface="宋体" panose="02010600030101010101" pitchFamily="2" charset="-122"/>
                          <a:cs typeface="+mn-cs"/>
                        </a:rPr>
                        <a:t>安全生产监管</a:t>
                      </a:r>
                      <a:endParaRPr lang="zh-CN" altLang="en-US" sz="1600" b="0" i="0" u="none" strike="noStrike" kern="1200">
                        <a:solidFill>
                          <a:srgbClr val="000000"/>
                        </a:solidFill>
                        <a:effectLst/>
                        <a:latin typeface="宋体" panose="02010600030101010101" pitchFamily="2" charset="-122"/>
                        <a:ea typeface="宋体" panose="02010600030101010101" pitchFamily="2" charset="-122"/>
                        <a:cs typeface="+mn-cs"/>
                      </a:endParaRPr>
                    </a:p>
                  </a:txBody>
                  <a:tcPr marL="8009" marR="8009" marT="800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600" b="0" i="0" u="none" strike="noStrike" kern="1200" dirty="0">
                          <a:solidFill>
                            <a:srgbClr val="000000"/>
                          </a:solidFill>
                          <a:effectLst/>
                          <a:latin typeface="宋体" panose="02010600030101010101" pitchFamily="2" charset="-122"/>
                          <a:ea typeface="宋体" panose="02010600030101010101" pitchFamily="2" charset="-122"/>
                          <a:cs typeface="+mn-cs"/>
                        </a:rPr>
                        <a:t>082904</a:t>
                      </a:r>
                      <a:endParaRPr lang="en-US" altLang="zh-CN" sz="1600" b="0" i="0" u="none" strike="noStrike" kern="1200" dirty="0">
                        <a:solidFill>
                          <a:srgbClr val="000000"/>
                        </a:solidFill>
                        <a:effectLst/>
                        <a:latin typeface="宋体" panose="02010600030101010101" pitchFamily="2" charset="-122"/>
                        <a:ea typeface="宋体" panose="02010600030101010101" pitchFamily="2" charset="-122"/>
                        <a:cs typeface="+mn-cs"/>
                      </a:endParaRPr>
                    </a:p>
                  </a:txBody>
                  <a:tcPr marL="8009" marR="8009" marT="800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21474">
                <a:tc>
                  <a:txBody>
                    <a:bodyPr/>
                    <a:lstStyle/>
                    <a:p>
                      <a:pPr algn="ctr" fontAlgn="b"/>
                      <a:r>
                        <a:rPr lang="zh-CN" altLang="en-US" sz="1600" b="0" i="0" u="none" strike="noStrike" kern="1200">
                          <a:solidFill>
                            <a:srgbClr val="000000"/>
                          </a:solidFill>
                          <a:effectLst/>
                          <a:latin typeface="宋体" panose="02010600030101010101" pitchFamily="2" charset="-122"/>
                          <a:ea typeface="宋体" panose="02010600030101010101" pitchFamily="2" charset="-122"/>
                          <a:cs typeface="+mn-cs"/>
                        </a:rPr>
                        <a:t>未来机器人</a:t>
                      </a:r>
                      <a:endParaRPr lang="zh-CN" altLang="en-US" sz="1600" b="0" i="0" u="none" strike="noStrike" kern="1200">
                        <a:solidFill>
                          <a:srgbClr val="000000"/>
                        </a:solidFill>
                        <a:effectLst/>
                        <a:latin typeface="宋体" panose="02010600030101010101" pitchFamily="2" charset="-122"/>
                        <a:ea typeface="宋体" panose="02010600030101010101" pitchFamily="2" charset="-122"/>
                        <a:cs typeface="+mn-cs"/>
                      </a:endParaRPr>
                    </a:p>
                  </a:txBody>
                  <a:tcPr marL="8009" marR="8009" marT="800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600" b="0" i="0" u="none" strike="noStrike" kern="1200" dirty="0">
                          <a:solidFill>
                            <a:srgbClr val="000000"/>
                          </a:solidFill>
                          <a:effectLst/>
                          <a:latin typeface="宋体" panose="02010600030101010101" pitchFamily="2" charset="-122"/>
                          <a:ea typeface="宋体" panose="02010600030101010101" pitchFamily="2" charset="-122"/>
                          <a:cs typeface="+mn-cs"/>
                        </a:rPr>
                        <a:t>083201</a:t>
                      </a:r>
                      <a:endParaRPr lang="en-US" altLang="zh-CN" sz="1600" b="0" i="0" u="none" strike="noStrike" kern="1200" dirty="0">
                        <a:solidFill>
                          <a:srgbClr val="000000"/>
                        </a:solidFill>
                        <a:effectLst/>
                        <a:latin typeface="宋体" panose="02010600030101010101" pitchFamily="2" charset="-122"/>
                        <a:ea typeface="宋体" panose="02010600030101010101" pitchFamily="2" charset="-122"/>
                        <a:cs typeface="+mn-cs"/>
                      </a:endParaRPr>
                    </a:p>
                  </a:txBody>
                  <a:tcPr marL="8009" marR="8009" marT="800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graphicFrame>
        <p:nvGraphicFramePr>
          <p:cNvPr id="11" name="表格 10"/>
          <p:cNvGraphicFramePr>
            <a:graphicFrameLocks noGrp="1"/>
          </p:cNvGraphicFramePr>
          <p:nvPr/>
        </p:nvGraphicFramePr>
        <p:xfrm>
          <a:off x="1055440" y="2954803"/>
          <a:ext cx="4277604" cy="2516286"/>
        </p:xfrm>
        <a:graphic>
          <a:graphicData uri="http://schemas.openxmlformats.org/drawingml/2006/table">
            <a:tbl>
              <a:tblPr>
                <a:tableStyleId>{5C22544A-7EE6-4342-B048-85BDC9FD1C3A}</a:tableStyleId>
              </a:tblPr>
              <a:tblGrid>
                <a:gridCol w="2138802"/>
                <a:gridCol w="2138802"/>
              </a:tblGrid>
              <a:tr h="419381">
                <a:tc>
                  <a:txBody>
                    <a:bodyPr/>
                    <a:lstStyle/>
                    <a:p>
                      <a:pPr marL="0" algn="ctr" defTabSz="914400" rtl="0" eaLnBrk="1" fontAlgn="b" latinLnBrk="0" hangingPunct="1"/>
                      <a:r>
                        <a:rPr lang="zh-CN" altLang="en-US" sz="1800" b="1" i="0" u="none" strike="noStrike" kern="1200" dirty="0">
                          <a:solidFill>
                            <a:schemeClr val="bg1"/>
                          </a:solidFill>
                          <a:effectLst/>
                          <a:latin typeface="微软雅黑" panose="020B0503020204020204" pitchFamily="34" charset="-122"/>
                          <a:ea typeface="宋体" panose="02010600030101010101" pitchFamily="2" charset="-122"/>
                          <a:cs typeface="+mn-cs"/>
                        </a:rPr>
                        <a:t>专业名称</a:t>
                      </a:r>
                      <a:endParaRPr lang="zh-CN" altLang="en-US" sz="1800" b="1" i="0" u="none" strike="noStrike" kern="1200" dirty="0">
                        <a:solidFill>
                          <a:schemeClr val="bg1"/>
                        </a:solidFill>
                        <a:effectLst/>
                        <a:latin typeface="微软雅黑" panose="020B0503020204020204" pitchFamily="34" charset="-122"/>
                        <a:ea typeface="宋体" panose="02010600030101010101" pitchFamily="2" charset="-122"/>
                        <a:cs typeface="+mn-cs"/>
                      </a:endParaRPr>
                    </a:p>
                  </a:txBody>
                  <a:tcPr marL="8009" marR="8009" marT="800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12000">
                          <a:schemeClr val="accent3">
                            <a:shade val="30000"/>
                            <a:satMod val="115000"/>
                          </a:schemeClr>
                        </a:gs>
                        <a:gs pos="32000">
                          <a:schemeClr val="accent3">
                            <a:shade val="67500"/>
                            <a:satMod val="115000"/>
                          </a:schemeClr>
                        </a:gs>
                        <a:gs pos="75000">
                          <a:schemeClr val="accent3">
                            <a:shade val="100000"/>
                            <a:satMod val="115000"/>
                          </a:schemeClr>
                        </a:gs>
                      </a:gsLst>
                      <a:lin ang="2700000" scaled="1"/>
                      <a:tileRect/>
                    </a:gradFill>
                  </a:tcPr>
                </a:tc>
                <a:tc>
                  <a:txBody>
                    <a:bodyPr/>
                    <a:lstStyle/>
                    <a:p>
                      <a:pPr marL="0" algn="ctr" defTabSz="914400" rtl="0" eaLnBrk="1" fontAlgn="b" latinLnBrk="0" hangingPunct="1"/>
                      <a:r>
                        <a:rPr lang="zh-CN" altLang="en-US" sz="1800" b="1" i="0" u="none" strike="noStrike" kern="1200" dirty="0">
                          <a:solidFill>
                            <a:schemeClr val="bg1"/>
                          </a:solidFill>
                          <a:effectLst/>
                          <a:latin typeface="微软雅黑" panose="020B0503020204020204" pitchFamily="34" charset="-122"/>
                          <a:ea typeface="宋体" panose="02010600030101010101" pitchFamily="2" charset="-122"/>
                          <a:cs typeface="+mn-cs"/>
                        </a:rPr>
                        <a:t>专业代码</a:t>
                      </a:r>
                      <a:endParaRPr lang="zh-CN" altLang="en-US" sz="1800" b="1" i="0" u="none" strike="noStrike" kern="1200" dirty="0">
                        <a:solidFill>
                          <a:schemeClr val="bg1"/>
                        </a:solidFill>
                        <a:effectLst/>
                        <a:latin typeface="微软雅黑" panose="020B0503020204020204" pitchFamily="34" charset="-122"/>
                        <a:ea typeface="宋体" panose="02010600030101010101" pitchFamily="2" charset="-122"/>
                        <a:cs typeface="+mn-cs"/>
                      </a:endParaRPr>
                    </a:p>
                  </a:txBody>
                  <a:tcPr marL="8009" marR="8009" marT="800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12000">
                          <a:schemeClr val="accent3">
                            <a:shade val="30000"/>
                            <a:satMod val="115000"/>
                          </a:schemeClr>
                        </a:gs>
                        <a:gs pos="32000">
                          <a:schemeClr val="accent3">
                            <a:shade val="67500"/>
                            <a:satMod val="115000"/>
                          </a:schemeClr>
                        </a:gs>
                        <a:gs pos="75000">
                          <a:schemeClr val="accent3">
                            <a:shade val="100000"/>
                            <a:satMod val="115000"/>
                          </a:schemeClr>
                        </a:gs>
                      </a:gsLst>
                      <a:lin ang="2700000" scaled="1"/>
                      <a:tileRect/>
                    </a:gradFill>
                  </a:tcPr>
                </a:tc>
              </a:tr>
              <a:tr h="419381">
                <a:tc>
                  <a:txBody>
                    <a:bodyPr/>
                    <a:lstStyle/>
                    <a:p>
                      <a:pPr algn="ctr" fontAlgn="b"/>
                      <a:r>
                        <a:rPr lang="zh-CN" altLang="en-US" sz="1600" b="0" i="0" u="none" strike="noStrike" kern="1200">
                          <a:solidFill>
                            <a:srgbClr val="000000"/>
                          </a:solidFill>
                          <a:effectLst/>
                          <a:latin typeface="宋体" panose="02010600030101010101" pitchFamily="2" charset="-122"/>
                          <a:ea typeface="宋体" panose="02010600030101010101" pitchFamily="2" charset="-122"/>
                          <a:cs typeface="+mn-cs"/>
                        </a:rPr>
                        <a:t>国家公园建设与管理</a:t>
                      </a:r>
                      <a:endParaRPr lang="zh-CN" altLang="en-US" sz="1600" b="0" i="0" u="none" strike="noStrike" kern="1200">
                        <a:solidFill>
                          <a:srgbClr val="000000"/>
                        </a:solidFill>
                        <a:effectLst/>
                        <a:latin typeface="宋体" panose="02010600030101010101" pitchFamily="2" charset="-122"/>
                        <a:ea typeface="宋体" panose="02010600030101010101" pitchFamily="2" charset="-122"/>
                        <a:cs typeface="+mn-cs"/>
                      </a:endParaRPr>
                    </a:p>
                  </a:txBody>
                  <a:tcPr marL="8009" marR="8009" marT="800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600" b="0" i="0" u="none" strike="noStrike" kern="1200" dirty="0">
                          <a:solidFill>
                            <a:srgbClr val="000000"/>
                          </a:solidFill>
                          <a:effectLst/>
                          <a:latin typeface="宋体" panose="02010600030101010101" pitchFamily="2" charset="-122"/>
                          <a:ea typeface="宋体" panose="02010600030101010101" pitchFamily="2" charset="-122"/>
                          <a:cs typeface="+mn-cs"/>
                        </a:rPr>
                        <a:t>090207</a:t>
                      </a:r>
                      <a:endParaRPr lang="en-US" altLang="zh-CN" sz="1600" b="0" i="0" u="none" strike="noStrike" kern="1200" dirty="0">
                        <a:solidFill>
                          <a:srgbClr val="000000"/>
                        </a:solidFill>
                        <a:effectLst/>
                        <a:latin typeface="宋体" panose="02010600030101010101" pitchFamily="2" charset="-122"/>
                        <a:ea typeface="宋体" panose="02010600030101010101" pitchFamily="2" charset="-122"/>
                        <a:cs typeface="+mn-cs"/>
                      </a:endParaRPr>
                    </a:p>
                  </a:txBody>
                  <a:tcPr marL="8009" marR="8009" marT="800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19381">
                <a:tc>
                  <a:txBody>
                    <a:bodyPr/>
                    <a:lstStyle/>
                    <a:p>
                      <a:pPr algn="ctr" fontAlgn="b"/>
                      <a:r>
                        <a:rPr lang="zh-CN" altLang="en-US" sz="1600" b="0" i="0" u="none" strike="noStrike" kern="1200">
                          <a:solidFill>
                            <a:srgbClr val="000000"/>
                          </a:solidFill>
                          <a:effectLst/>
                          <a:latin typeface="宋体" panose="02010600030101010101" pitchFamily="2" charset="-122"/>
                          <a:ea typeface="宋体" panose="02010600030101010101" pitchFamily="2" charset="-122"/>
                          <a:cs typeface="+mn-cs"/>
                        </a:rPr>
                        <a:t>医工学</a:t>
                      </a:r>
                      <a:endParaRPr lang="zh-CN" altLang="en-US" sz="1600" b="0" i="0" u="none" strike="noStrike" kern="1200">
                        <a:solidFill>
                          <a:srgbClr val="000000"/>
                        </a:solidFill>
                        <a:effectLst/>
                        <a:latin typeface="宋体" panose="02010600030101010101" pitchFamily="2" charset="-122"/>
                        <a:ea typeface="宋体" panose="02010600030101010101" pitchFamily="2" charset="-122"/>
                        <a:cs typeface="+mn-cs"/>
                      </a:endParaRPr>
                    </a:p>
                  </a:txBody>
                  <a:tcPr marL="8009" marR="8009" marT="800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600" b="0" i="0" u="none" strike="noStrike" kern="1200" dirty="0">
                          <a:solidFill>
                            <a:srgbClr val="000000"/>
                          </a:solidFill>
                          <a:effectLst/>
                          <a:latin typeface="宋体" panose="02010600030101010101" pitchFamily="2" charset="-122"/>
                          <a:ea typeface="宋体" panose="02010600030101010101" pitchFamily="2" charset="-122"/>
                          <a:cs typeface="+mn-cs"/>
                        </a:rPr>
                        <a:t>101014</a:t>
                      </a:r>
                      <a:endParaRPr lang="en-US" altLang="zh-CN" sz="1600" b="0" i="0" u="none" strike="noStrike" kern="1200" dirty="0">
                        <a:solidFill>
                          <a:srgbClr val="000000"/>
                        </a:solidFill>
                        <a:effectLst/>
                        <a:latin typeface="宋体" panose="02010600030101010101" pitchFamily="2" charset="-122"/>
                        <a:ea typeface="宋体" panose="02010600030101010101" pitchFamily="2" charset="-122"/>
                        <a:cs typeface="+mn-cs"/>
                      </a:endParaRPr>
                    </a:p>
                  </a:txBody>
                  <a:tcPr marL="8009" marR="8009" marT="800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19381">
                <a:tc>
                  <a:txBody>
                    <a:bodyPr/>
                    <a:lstStyle/>
                    <a:p>
                      <a:pPr algn="ctr" fontAlgn="b"/>
                      <a:r>
                        <a:rPr lang="zh-CN" altLang="en-US" sz="1600" b="0" i="0" u="none" strike="noStrike" kern="1200">
                          <a:solidFill>
                            <a:srgbClr val="000000"/>
                          </a:solidFill>
                          <a:effectLst/>
                          <a:latin typeface="宋体" panose="02010600030101010101" pitchFamily="2" charset="-122"/>
                          <a:ea typeface="宋体" panose="02010600030101010101" pitchFamily="2" charset="-122"/>
                          <a:cs typeface="+mn-cs"/>
                        </a:rPr>
                        <a:t>乡村治理</a:t>
                      </a:r>
                      <a:endParaRPr lang="zh-CN" altLang="en-US" sz="1600" b="0" i="0" u="none" strike="noStrike" kern="1200">
                        <a:solidFill>
                          <a:srgbClr val="000000"/>
                        </a:solidFill>
                        <a:effectLst/>
                        <a:latin typeface="宋体" panose="02010600030101010101" pitchFamily="2" charset="-122"/>
                        <a:ea typeface="宋体" panose="02010600030101010101" pitchFamily="2" charset="-122"/>
                        <a:cs typeface="+mn-cs"/>
                      </a:endParaRPr>
                    </a:p>
                  </a:txBody>
                  <a:tcPr marL="8009" marR="8009" marT="800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600" b="0" i="0" u="none" strike="noStrike" kern="1200" dirty="0">
                          <a:solidFill>
                            <a:srgbClr val="000000"/>
                          </a:solidFill>
                          <a:effectLst/>
                          <a:latin typeface="宋体" panose="02010600030101010101" pitchFamily="2" charset="-122"/>
                          <a:ea typeface="宋体" panose="02010600030101010101" pitchFamily="2" charset="-122"/>
                          <a:cs typeface="+mn-cs"/>
                        </a:rPr>
                        <a:t>120303</a:t>
                      </a:r>
                      <a:endParaRPr lang="en-US" altLang="zh-CN" sz="1600" b="0" i="0" u="none" strike="noStrike" kern="1200" dirty="0">
                        <a:solidFill>
                          <a:srgbClr val="000000"/>
                        </a:solidFill>
                        <a:effectLst/>
                        <a:latin typeface="宋体" panose="02010600030101010101" pitchFamily="2" charset="-122"/>
                        <a:ea typeface="宋体" panose="02010600030101010101" pitchFamily="2" charset="-122"/>
                        <a:cs typeface="+mn-cs"/>
                      </a:endParaRPr>
                    </a:p>
                  </a:txBody>
                  <a:tcPr marL="8009" marR="8009" marT="800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19381">
                <a:tc>
                  <a:txBody>
                    <a:bodyPr/>
                    <a:lstStyle/>
                    <a:p>
                      <a:pPr algn="ctr" fontAlgn="b"/>
                      <a:r>
                        <a:rPr lang="zh-CN" altLang="en-US" sz="1600" b="0" i="0" u="none" strike="noStrike" kern="1200">
                          <a:solidFill>
                            <a:srgbClr val="000000"/>
                          </a:solidFill>
                          <a:effectLst/>
                          <a:latin typeface="宋体" panose="02010600030101010101" pitchFamily="2" charset="-122"/>
                          <a:ea typeface="宋体" panose="02010600030101010101" pitchFamily="2" charset="-122"/>
                          <a:cs typeface="+mn-cs"/>
                        </a:rPr>
                        <a:t>航空安防管理</a:t>
                      </a:r>
                      <a:endParaRPr lang="zh-CN" altLang="en-US" sz="1600" b="0" i="0" u="none" strike="noStrike" kern="1200">
                        <a:solidFill>
                          <a:srgbClr val="000000"/>
                        </a:solidFill>
                        <a:effectLst/>
                        <a:latin typeface="宋体" panose="02010600030101010101" pitchFamily="2" charset="-122"/>
                        <a:ea typeface="宋体" panose="02010600030101010101" pitchFamily="2" charset="-122"/>
                        <a:cs typeface="+mn-cs"/>
                      </a:endParaRPr>
                    </a:p>
                  </a:txBody>
                  <a:tcPr marL="8009" marR="8009" marT="800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600" b="0" i="0" u="none" strike="noStrike" kern="1200" dirty="0">
                          <a:solidFill>
                            <a:srgbClr val="000000"/>
                          </a:solidFill>
                          <a:effectLst/>
                          <a:latin typeface="宋体" panose="02010600030101010101" pitchFamily="2" charset="-122"/>
                          <a:ea typeface="宋体" panose="02010600030101010101" pitchFamily="2" charset="-122"/>
                          <a:cs typeface="+mn-cs"/>
                        </a:rPr>
                        <a:t>120419</a:t>
                      </a:r>
                      <a:endParaRPr lang="en-US" altLang="zh-CN" sz="1600" b="0" i="0" u="none" strike="noStrike" kern="1200" dirty="0">
                        <a:solidFill>
                          <a:srgbClr val="000000"/>
                        </a:solidFill>
                        <a:effectLst/>
                        <a:latin typeface="宋体" panose="02010600030101010101" pitchFamily="2" charset="-122"/>
                        <a:ea typeface="宋体" panose="02010600030101010101" pitchFamily="2" charset="-122"/>
                        <a:cs typeface="+mn-cs"/>
                      </a:endParaRPr>
                    </a:p>
                  </a:txBody>
                  <a:tcPr marL="8009" marR="8009" marT="800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19381">
                <a:tc>
                  <a:txBody>
                    <a:bodyPr/>
                    <a:lstStyle/>
                    <a:p>
                      <a:pPr algn="ctr" fontAlgn="b"/>
                      <a:r>
                        <a:rPr lang="zh-CN" altLang="en-US" sz="1600" b="0" i="0" u="none" strike="noStrike" kern="1200">
                          <a:solidFill>
                            <a:srgbClr val="000000"/>
                          </a:solidFill>
                          <a:effectLst/>
                          <a:latin typeface="宋体" panose="02010600030101010101" pitchFamily="2" charset="-122"/>
                          <a:ea typeface="宋体" panose="02010600030101010101" pitchFamily="2" charset="-122"/>
                          <a:cs typeface="+mn-cs"/>
                        </a:rPr>
                        <a:t>无障碍管理</a:t>
                      </a:r>
                      <a:endParaRPr lang="zh-CN" altLang="en-US" sz="1600" b="0" i="0" u="none" strike="noStrike" kern="1200">
                        <a:solidFill>
                          <a:srgbClr val="000000"/>
                        </a:solidFill>
                        <a:effectLst/>
                        <a:latin typeface="宋体" panose="02010600030101010101" pitchFamily="2" charset="-122"/>
                        <a:ea typeface="宋体" panose="02010600030101010101" pitchFamily="2" charset="-122"/>
                        <a:cs typeface="+mn-cs"/>
                      </a:endParaRPr>
                    </a:p>
                  </a:txBody>
                  <a:tcPr marL="8009" marR="8009" marT="800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600" b="0" i="0" u="none" strike="noStrike" kern="1200" dirty="0">
                          <a:solidFill>
                            <a:srgbClr val="000000"/>
                          </a:solidFill>
                          <a:effectLst/>
                          <a:latin typeface="宋体" panose="02010600030101010101" pitchFamily="2" charset="-122"/>
                          <a:ea typeface="宋体" panose="02010600030101010101" pitchFamily="2" charset="-122"/>
                          <a:cs typeface="+mn-cs"/>
                        </a:rPr>
                        <a:t>120420</a:t>
                      </a:r>
                      <a:endParaRPr lang="en-US" altLang="zh-CN" sz="1600" b="0" i="0" u="none" strike="noStrike" kern="1200" dirty="0">
                        <a:solidFill>
                          <a:srgbClr val="000000"/>
                        </a:solidFill>
                        <a:effectLst/>
                        <a:latin typeface="宋体" panose="02010600030101010101" pitchFamily="2" charset="-122"/>
                        <a:ea typeface="宋体" panose="02010600030101010101" pitchFamily="2" charset="-122"/>
                        <a:cs typeface="+mn-cs"/>
                      </a:endParaRPr>
                    </a:p>
                  </a:txBody>
                  <a:tcPr marL="8009" marR="8009" marT="800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ipptx.com-TextBox 1"/>
          <p:cNvSpPr txBox="1"/>
          <p:nvPr/>
        </p:nvSpPr>
        <p:spPr>
          <a:xfrm>
            <a:off x="4367017" y="3004941"/>
            <a:ext cx="3457964" cy="848117"/>
          </a:xfrm>
          <a:prstGeom prst="rect">
            <a:avLst/>
          </a:prstGeom>
          <a:noFill/>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en-US" altLang="zh-CN" sz="4400" b="0" i="0" u="none" strike="noStrike" kern="1200" cap="none" spc="0" normalizeH="0" baseline="0" noProof="0" dirty="0">
                <a:ln>
                  <a:noFill/>
                </a:ln>
                <a:gradFill>
                  <a:gsLst>
                    <a:gs pos="0">
                      <a:srgbClr val="1B6BAF">
                        <a:lumMod val="50000"/>
                      </a:srgbClr>
                    </a:gs>
                    <a:gs pos="100000">
                      <a:srgbClr val="1B6BAF">
                        <a:lumMod val="75000"/>
                        <a:alpha val="0"/>
                      </a:srgbClr>
                    </a:gs>
                  </a:gsLst>
                  <a:lin ang="5400000" scaled="1"/>
                </a:gradFill>
                <a:effectLst/>
                <a:uLnTx/>
                <a:uFillTx/>
                <a:latin typeface="思源黑体 CN Heavy" panose="020B0A00000000000000" pitchFamily="34" charset="-122"/>
                <a:ea typeface="思源黑体 CN Heavy" panose="020B0A00000000000000" pitchFamily="34" charset="-122"/>
                <a:cs typeface="+mn-cs"/>
              </a:rPr>
              <a:t>PART  ONE</a:t>
            </a:r>
            <a:endParaRPr kumimoji="0" lang="zh-CN" altLang="en-US" sz="4400" b="0" i="0" u="none" strike="noStrike" kern="1200" cap="none" spc="0" normalizeH="0" baseline="0" noProof="0" dirty="0">
              <a:ln>
                <a:noFill/>
              </a:ln>
              <a:gradFill>
                <a:gsLst>
                  <a:gs pos="0">
                    <a:srgbClr val="1B6BAF">
                      <a:lumMod val="50000"/>
                    </a:srgbClr>
                  </a:gs>
                  <a:gs pos="100000">
                    <a:srgbClr val="1B6BAF">
                      <a:lumMod val="75000"/>
                      <a:alpha val="0"/>
                    </a:srgbClr>
                  </a:gs>
                </a:gsLst>
                <a:lin ang="5400000" scaled="1"/>
              </a:gradFill>
              <a:effectLst/>
              <a:uLnTx/>
              <a:uFillTx/>
              <a:latin typeface="思源黑体 CN Heavy" panose="020B0A00000000000000" pitchFamily="34" charset="-122"/>
              <a:ea typeface="思源黑体 CN Heavy" panose="020B0A00000000000000" pitchFamily="34" charset="-122"/>
              <a:cs typeface="+mn-cs"/>
            </a:endParaRPr>
          </a:p>
        </p:txBody>
      </p:sp>
      <p:sp>
        <p:nvSpPr>
          <p:cNvPr id="13" name="hipptx.com-TextBox 12"/>
          <p:cNvSpPr txBox="1"/>
          <p:nvPr/>
        </p:nvSpPr>
        <p:spPr>
          <a:xfrm>
            <a:off x="4481512" y="526957"/>
            <a:ext cx="3228975" cy="31547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9900" b="0" i="0" u="none" strike="noStrike" kern="1200" cap="none" spc="0" normalizeH="0" baseline="0" noProof="0">
                <a:ln>
                  <a:noFill/>
                </a:ln>
                <a:solidFill>
                  <a:srgbClr val="1B6BAF">
                    <a:lumMod val="50000"/>
                  </a:srgbClr>
                </a:solidFill>
                <a:effectLst/>
                <a:uLnTx/>
                <a:uFillTx/>
                <a:latin typeface="优设标题黑" panose="00000500000000000000" pitchFamily="2" charset="-122"/>
                <a:ea typeface="优设标题黑" panose="00000500000000000000" pitchFamily="2" charset="-122"/>
                <a:cs typeface="+mn-cs"/>
              </a:rPr>
              <a:t>01</a:t>
            </a:r>
            <a:endParaRPr kumimoji="0" lang="zh-CN" altLang="en-US" sz="19900" b="0" i="0" u="none" strike="noStrike" kern="1200" cap="none" spc="0" normalizeH="0" baseline="0" noProof="0">
              <a:ln>
                <a:noFill/>
              </a:ln>
              <a:solidFill>
                <a:srgbClr val="1B6BAF">
                  <a:lumMod val="50000"/>
                </a:srgbClr>
              </a:solidFill>
              <a:effectLst/>
              <a:uLnTx/>
              <a:uFillTx/>
              <a:latin typeface="优设标题黑" panose="00000500000000000000" pitchFamily="2" charset="-122"/>
              <a:ea typeface="优设标题黑" panose="00000500000000000000" pitchFamily="2" charset="-122"/>
              <a:cs typeface="+mn-cs"/>
            </a:endParaRPr>
          </a:p>
        </p:txBody>
      </p:sp>
      <p:sp>
        <p:nvSpPr>
          <p:cNvPr id="5" name="hipptx.com-TextBox 4"/>
          <p:cNvSpPr txBox="1"/>
          <p:nvPr/>
        </p:nvSpPr>
        <p:spPr>
          <a:xfrm>
            <a:off x="2279574" y="3782558"/>
            <a:ext cx="7632850" cy="608436"/>
          </a:xfrm>
          <a:prstGeom prst="rect">
            <a:avLst/>
          </a:prstGeom>
          <a:noFill/>
        </p:spPr>
        <p:txBody>
          <a:bodyPr wrap="square" lIns="0" tIns="0" rIns="0" bIns="0">
            <a:spAutoFit/>
          </a:bodyPr>
          <a:lstStyle>
            <a:defPPr>
              <a:defRPr lang="zh-CN"/>
            </a:defPPr>
            <a:lvl1pPr algn="ctr">
              <a:lnSpc>
                <a:spcPct val="120000"/>
              </a:lnSpc>
              <a:defRPr sz="4400">
                <a:solidFill>
                  <a:schemeClr val="tx1">
                    <a:lumMod val="75000"/>
                    <a:lumOff val="25000"/>
                  </a:schemeClr>
                </a:solidFill>
                <a:latin typeface="思源宋体 CN Heavy" panose="02020900000000000000" pitchFamily="18" charset="-122"/>
                <a:ea typeface="思源宋体 CN Heavy" panose="02020900000000000000" pitchFamily="18" charset="-122"/>
              </a:defRPr>
            </a:lvl1pPr>
          </a:lstStyle>
          <a:p>
            <a:pPr lvl="0"/>
            <a:r>
              <a:rPr lang="zh-CN" altLang="en-US" sz="3600" b="1" dirty="0">
                <a:solidFill>
                  <a:schemeClr val="accent4"/>
                </a:solidFill>
              </a:rPr>
              <a:t>依法统计  防范统计造假</a:t>
            </a:r>
            <a:endParaRPr lang="zh-CN" altLang="en-US" sz="3600" b="1" dirty="0">
              <a:solidFill>
                <a:schemeClr val="accent4"/>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hipptx.com-Picture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0485198" y="5494084"/>
            <a:ext cx="1379895" cy="1028665"/>
          </a:xfrm>
          <a:prstGeom prst="rect">
            <a:avLst/>
          </a:prstGeom>
        </p:spPr>
      </p:pic>
      <p:sp>
        <p:nvSpPr>
          <p:cNvPr id="10" name="文本框 9"/>
          <p:cNvSpPr txBox="1"/>
          <p:nvPr/>
        </p:nvSpPr>
        <p:spPr>
          <a:xfrm>
            <a:off x="1625469" y="663722"/>
            <a:ext cx="5766675" cy="473271"/>
          </a:xfrm>
          <a:prstGeom prst="rect">
            <a:avLst/>
          </a:prstGeom>
          <a:noFill/>
        </p:spPr>
        <p:txBody>
          <a:bodyPr wrap="square" lIns="0" tIns="0" rIns="0" bIns="0">
            <a:spAutoFit/>
          </a:bodyPr>
          <a:lstStyle>
            <a:defPPr>
              <a:defRPr lang="zh-CN"/>
            </a:defPPr>
            <a:lvl1pPr>
              <a:lnSpc>
                <a:spcPct val="120000"/>
              </a:lnSpc>
              <a:defRPr sz="2800">
                <a:solidFill>
                  <a:schemeClr val="accent3">
                    <a:lumMod val="50000"/>
                  </a:schemeClr>
                </a:solidFill>
                <a:latin typeface="思源宋体 CN Medium" panose="02020500000000000000" pitchFamily="18" charset="-122"/>
                <a:ea typeface="思源宋体 CN Medium" panose="02020500000000000000" pitchFamily="18" charset="-122"/>
              </a:defRPr>
            </a:lvl1pPr>
          </a:lstStyle>
          <a:p>
            <a:pPr lvl="0"/>
            <a:r>
              <a:rPr lang="en-US" altLang="zh-CN" b="1" dirty="0">
                <a:latin typeface="微软雅黑" panose="020B0503020204020204" pitchFamily="34" charset="-122"/>
              </a:rPr>
              <a:t>2023</a:t>
            </a:r>
            <a:r>
              <a:rPr lang="zh-CN" altLang="en-US" b="1" dirty="0">
                <a:latin typeface="微软雅黑" panose="020B0503020204020204" pitchFamily="34" charset="-122"/>
              </a:rPr>
              <a:t>年教育事业统计调查制度修订</a:t>
            </a:r>
            <a:endParaRPr lang="zh-CN" altLang="en-US" b="1" dirty="0">
              <a:latin typeface="微软雅黑" panose="020B0503020204020204" pitchFamily="34" charset="-122"/>
            </a:endParaRPr>
          </a:p>
        </p:txBody>
      </p:sp>
      <p:sp>
        <p:nvSpPr>
          <p:cNvPr id="19" name="矩形 18"/>
          <p:cNvSpPr/>
          <p:nvPr/>
        </p:nvSpPr>
        <p:spPr>
          <a:xfrm>
            <a:off x="564923" y="548619"/>
            <a:ext cx="752560" cy="703798"/>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latin typeface="微软雅黑" panose="020B0503020204020204" pitchFamily="34" charset="-122"/>
                <a:ea typeface="思源宋体 CN Heavy" panose="02020900000000000000" pitchFamily="18" charset="-122"/>
              </a:rPr>
              <a:t>04</a:t>
            </a:r>
            <a:endParaRPr lang="zh-CN" altLang="en-US" sz="2800" dirty="0">
              <a:latin typeface="微软雅黑" panose="020B0503020204020204" pitchFamily="34" charset="-122"/>
              <a:ea typeface="思源宋体 CN Heavy" panose="02020900000000000000" pitchFamily="18" charset="-122"/>
            </a:endParaRPr>
          </a:p>
        </p:txBody>
      </p:sp>
      <p:sp>
        <p:nvSpPr>
          <p:cNvPr id="25" name="hipptx.com-Octagon 3"/>
          <p:cNvSpPr/>
          <p:nvPr/>
        </p:nvSpPr>
        <p:spPr>
          <a:xfrm>
            <a:off x="7968208" y="350266"/>
            <a:ext cx="4049486" cy="591671"/>
          </a:xfrm>
          <a:prstGeom prst="octagon">
            <a:avLst>
              <a:gd name="adj" fmla="val 14346"/>
            </a:avLst>
          </a:prstGeom>
          <a:gradFill>
            <a:gsLst>
              <a:gs pos="0">
                <a:schemeClr val="accent2">
                  <a:lumMod val="75000"/>
                </a:schemeClr>
              </a:gs>
              <a:gs pos="79000">
                <a:schemeClr val="accent2">
                  <a:lumMod val="50000"/>
                </a:schemeClr>
              </a:gs>
            </a:gsLst>
            <a:lin ang="5400000" scaled="1"/>
          </a:gradFill>
          <a:ln>
            <a:noFill/>
          </a:ln>
          <a:effectLst>
            <a:outerShdw blurRad="215900" dist="38100" dir="5400000" algn="t" rotWithShape="0">
              <a:schemeClr val="accent2">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2000" b="1" dirty="0">
                <a:solidFill>
                  <a:schemeClr val="bg1"/>
                </a:solidFill>
                <a:latin typeface="微软雅黑" panose="020B0503020204020204" pitchFamily="34" charset="-122"/>
                <a:ea typeface="思源宋体 CN Heavy" panose="02020900000000000000" pitchFamily="18" charset="-122"/>
              </a:rPr>
              <a:t>高等职业教育本科专业</a:t>
            </a:r>
            <a:endParaRPr lang="zh-CN" altLang="en-US" sz="2000" b="1" dirty="0">
              <a:solidFill>
                <a:schemeClr val="bg1"/>
              </a:solidFill>
              <a:latin typeface="微软雅黑" panose="020B0503020204020204" pitchFamily="34" charset="-122"/>
              <a:ea typeface="思源宋体 CN Heavy" panose="02020900000000000000" pitchFamily="18" charset="-122"/>
            </a:endParaRPr>
          </a:p>
        </p:txBody>
      </p:sp>
      <p:sp>
        <p:nvSpPr>
          <p:cNvPr id="7" name="TextBox 24"/>
          <p:cNvSpPr txBox="1"/>
          <p:nvPr/>
        </p:nvSpPr>
        <p:spPr>
          <a:xfrm>
            <a:off x="530554" y="1489730"/>
            <a:ext cx="4570482" cy="369332"/>
          </a:xfrm>
          <a:prstGeom prst="rect">
            <a:avLst/>
          </a:prstGeom>
          <a:noFill/>
        </p:spPr>
        <p:txBody>
          <a:bodyPr wrap="none" rtlCol="0">
            <a:spAutoFit/>
          </a:bodyPr>
          <a:lstStyle/>
          <a:p>
            <a:r>
              <a:rPr lang="zh-CN" altLang="en-US" b="1" dirty="0">
                <a:solidFill>
                  <a:srgbClr val="304371"/>
                </a:solidFill>
                <a:latin typeface="微软雅黑" panose="020B0503020204020204" pitchFamily="34" charset="-122"/>
                <a:ea typeface="微软雅黑" panose="020B0503020204020204" pitchFamily="34" charset="-122"/>
                <a:sym typeface="+mn-ea"/>
              </a:rPr>
              <a:t>一、更新了</a:t>
            </a:r>
            <a:r>
              <a:rPr lang="en-US" altLang="zh-CN" b="1" dirty="0">
                <a:solidFill>
                  <a:srgbClr val="304371"/>
                </a:solidFill>
                <a:latin typeface="微软雅黑" panose="020B0503020204020204" pitchFamily="34" charset="-122"/>
                <a:ea typeface="微软雅黑" panose="020B0503020204020204" pitchFamily="34" charset="-122"/>
                <a:sym typeface="+mn-ea"/>
              </a:rPr>
              <a:t>《</a:t>
            </a:r>
            <a:r>
              <a:rPr lang="zh-CN" altLang="zh-CN" b="1" dirty="0">
                <a:solidFill>
                  <a:srgbClr val="304371"/>
                </a:solidFill>
                <a:latin typeface="微软雅黑" panose="020B0503020204020204" pitchFamily="34" charset="-122"/>
                <a:ea typeface="微软雅黑" panose="020B0503020204020204" pitchFamily="34" charset="-122"/>
              </a:rPr>
              <a:t>高等职业教育本科专业目录</a:t>
            </a:r>
            <a:r>
              <a:rPr lang="en-US" altLang="zh-CN" b="1" dirty="0">
                <a:solidFill>
                  <a:srgbClr val="304371"/>
                </a:solidFill>
                <a:latin typeface="微软雅黑" panose="020B0503020204020204" pitchFamily="34" charset="-122"/>
                <a:ea typeface="微软雅黑" panose="020B0503020204020204" pitchFamily="34" charset="-122"/>
                <a:sym typeface="+mn-ea"/>
              </a:rPr>
              <a:t>》</a:t>
            </a:r>
            <a:endParaRPr lang="zh-CN" altLang="en-US" b="1" dirty="0">
              <a:solidFill>
                <a:srgbClr val="304371"/>
              </a:solidFill>
              <a:latin typeface="微软雅黑" panose="020B0503020204020204" pitchFamily="34" charset="-122"/>
              <a:ea typeface="微软雅黑" panose="020B0503020204020204" pitchFamily="34" charset="-122"/>
              <a:sym typeface="+mn-ea"/>
            </a:endParaRPr>
          </a:p>
        </p:txBody>
      </p:sp>
      <p:sp>
        <p:nvSpPr>
          <p:cNvPr id="8" name="TextBox 213"/>
          <p:cNvSpPr txBox="1"/>
          <p:nvPr/>
        </p:nvSpPr>
        <p:spPr>
          <a:xfrm>
            <a:off x="956949" y="2060848"/>
            <a:ext cx="10232712" cy="362728"/>
          </a:xfrm>
          <a:prstGeom prst="rect">
            <a:avLst/>
          </a:prstGeom>
          <a:noFill/>
        </p:spPr>
        <p:txBody>
          <a:bodyPr wrap="square" lIns="0" tIns="0" rIns="0" bIns="0" rtlCol="0">
            <a:spAutoFit/>
          </a:bodyPr>
          <a:lstStyle/>
          <a:p>
            <a:pPr marL="285750" indent="-285750">
              <a:lnSpc>
                <a:spcPts val="3200"/>
              </a:lnSpc>
              <a:spcAft>
                <a:spcPts val="1200"/>
              </a:spcAft>
              <a:buClr>
                <a:srgbClr val="C55A11"/>
              </a:buClr>
              <a:buFont typeface="Wingdings" panose="05000000000000000000" pitchFamily="2" charset="2"/>
              <a:buChar char="l"/>
              <a:defRPr/>
            </a:pPr>
            <a:r>
              <a:rPr lang="zh-CN" altLang="en-US" sz="1600" b="1" kern="0" dirty="0">
                <a:solidFill>
                  <a:srgbClr val="C55A11"/>
                </a:solidFill>
                <a:latin typeface="微软雅黑" panose="020B0503020204020204" pitchFamily="34" charset="-122"/>
                <a:ea typeface="微软雅黑" panose="020B0503020204020204" pitchFamily="34" charset="-122"/>
                <a:sym typeface="+mn-ea"/>
              </a:rPr>
              <a:t>新增</a:t>
            </a:r>
            <a:r>
              <a:rPr lang="en-US" altLang="zh-CN" sz="1600" b="1" kern="0" dirty="0">
                <a:solidFill>
                  <a:srgbClr val="C55A11"/>
                </a:solidFill>
                <a:latin typeface="微软雅黑" panose="020B0503020204020204" pitchFamily="34" charset="-122"/>
                <a:ea typeface="微软雅黑" panose="020B0503020204020204" pitchFamily="34" charset="-122"/>
                <a:sym typeface="+mn-ea"/>
              </a:rPr>
              <a:t>26</a:t>
            </a:r>
            <a:r>
              <a:rPr lang="zh-CN" altLang="en-US" sz="1600" b="1" kern="0" dirty="0">
                <a:solidFill>
                  <a:srgbClr val="C55A11"/>
                </a:solidFill>
                <a:latin typeface="微软雅黑" panose="020B0503020204020204" pitchFamily="34" charset="-122"/>
                <a:ea typeface="微软雅黑" panose="020B0503020204020204" pitchFamily="34" charset="-122"/>
                <a:sym typeface="+mn-ea"/>
              </a:rPr>
              <a:t>个专业</a:t>
            </a:r>
            <a:endParaRPr lang="en-US" altLang="zh-CN" sz="1600" kern="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graphicFrame>
        <p:nvGraphicFramePr>
          <p:cNvPr id="9" name="表格 8"/>
          <p:cNvGraphicFramePr>
            <a:graphicFrameLocks noGrp="1"/>
          </p:cNvGraphicFramePr>
          <p:nvPr/>
        </p:nvGraphicFramePr>
        <p:xfrm>
          <a:off x="7176120" y="1221549"/>
          <a:ext cx="4464656" cy="5061240"/>
        </p:xfrm>
        <a:graphic>
          <a:graphicData uri="http://schemas.openxmlformats.org/drawingml/2006/table">
            <a:tbl>
              <a:tblPr>
                <a:tableStyleId>{5C22544A-7EE6-4342-B048-85BDC9FD1C3A}</a:tableStyleId>
              </a:tblPr>
              <a:tblGrid>
                <a:gridCol w="2232328"/>
                <a:gridCol w="2232328"/>
              </a:tblGrid>
              <a:tr h="297720">
                <a:tc>
                  <a:txBody>
                    <a:bodyPr/>
                    <a:lstStyle/>
                    <a:p>
                      <a:pPr algn="ctr" fontAlgn="b"/>
                      <a:r>
                        <a:rPr lang="zh-CN" altLang="en-US" sz="1600" b="1" i="0" u="none" strike="noStrike" kern="1200" dirty="0">
                          <a:solidFill>
                            <a:schemeClr val="bg1"/>
                          </a:solidFill>
                          <a:effectLst/>
                          <a:latin typeface="宋体" panose="02010600030101010101" pitchFamily="2" charset="-122"/>
                          <a:ea typeface="宋体" panose="02010600030101010101" pitchFamily="2" charset="-122"/>
                          <a:cs typeface="+mn-cs"/>
                        </a:rPr>
                        <a:t>专业名称</a:t>
                      </a:r>
                      <a:endParaRPr lang="zh-CN" altLang="en-US" sz="1600" b="1" i="0" u="none" strike="noStrike" kern="1200" dirty="0">
                        <a:solidFill>
                          <a:schemeClr val="bg1"/>
                        </a:solidFill>
                        <a:effectLst/>
                        <a:latin typeface="宋体" panose="02010600030101010101" pitchFamily="2" charset="-122"/>
                        <a:ea typeface="宋体" panose="02010600030101010101" pitchFamily="2" charset="-122"/>
                        <a:cs typeface="+mn-cs"/>
                      </a:endParaRPr>
                    </a:p>
                  </a:txBody>
                  <a:tcPr marL="8009" marR="8009" marT="800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18000">
                          <a:schemeClr val="accent3">
                            <a:shade val="30000"/>
                            <a:satMod val="115000"/>
                          </a:schemeClr>
                        </a:gs>
                        <a:gs pos="50000">
                          <a:schemeClr val="accent3">
                            <a:shade val="67500"/>
                            <a:satMod val="115000"/>
                          </a:schemeClr>
                        </a:gs>
                        <a:gs pos="80000">
                          <a:schemeClr val="accent3">
                            <a:shade val="100000"/>
                            <a:satMod val="115000"/>
                          </a:schemeClr>
                        </a:gs>
                      </a:gsLst>
                      <a:lin ang="2700000" scaled="1"/>
                      <a:tileRect/>
                    </a:gradFill>
                  </a:tcPr>
                </a:tc>
                <a:tc>
                  <a:txBody>
                    <a:bodyPr/>
                    <a:lstStyle/>
                    <a:p>
                      <a:pPr algn="ctr" fontAlgn="b"/>
                      <a:r>
                        <a:rPr lang="zh-CN" altLang="en-US" sz="1600" b="1" i="0" u="none" strike="noStrike" kern="1200" dirty="0">
                          <a:solidFill>
                            <a:schemeClr val="bg1"/>
                          </a:solidFill>
                          <a:effectLst/>
                          <a:latin typeface="宋体" panose="02010600030101010101" pitchFamily="2" charset="-122"/>
                          <a:ea typeface="宋体" panose="02010600030101010101" pitchFamily="2" charset="-122"/>
                          <a:cs typeface="+mn-cs"/>
                        </a:rPr>
                        <a:t>专业代码</a:t>
                      </a:r>
                      <a:endParaRPr lang="zh-CN" altLang="en-US" sz="1600" b="1" i="0" u="none" strike="noStrike" kern="1200" dirty="0">
                        <a:solidFill>
                          <a:schemeClr val="bg1"/>
                        </a:solidFill>
                        <a:effectLst/>
                        <a:latin typeface="宋体" panose="02010600030101010101" pitchFamily="2" charset="-122"/>
                        <a:ea typeface="宋体" panose="02010600030101010101" pitchFamily="2" charset="-122"/>
                        <a:cs typeface="+mn-cs"/>
                      </a:endParaRPr>
                    </a:p>
                  </a:txBody>
                  <a:tcPr marL="8009" marR="8009" marT="800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18000">
                          <a:schemeClr val="accent3">
                            <a:shade val="30000"/>
                            <a:satMod val="115000"/>
                          </a:schemeClr>
                        </a:gs>
                        <a:gs pos="50000">
                          <a:schemeClr val="accent3">
                            <a:shade val="67500"/>
                            <a:satMod val="115000"/>
                          </a:schemeClr>
                        </a:gs>
                        <a:gs pos="80000">
                          <a:schemeClr val="accent3">
                            <a:shade val="100000"/>
                            <a:satMod val="115000"/>
                          </a:schemeClr>
                        </a:gs>
                      </a:gsLst>
                      <a:lin ang="2700000" scaled="1"/>
                      <a:tileRect/>
                    </a:gradFill>
                  </a:tcPr>
                </a:tc>
              </a:tr>
              <a:tr h="297720">
                <a:tc>
                  <a:txBody>
                    <a:bodyPr/>
                    <a:lstStyle/>
                    <a:p>
                      <a:pPr algn="ctr" fontAlgn="b"/>
                      <a:r>
                        <a:rPr lang="zh-CN" altLang="en-US" sz="1600" b="0" i="0" u="none" strike="noStrike" dirty="0">
                          <a:solidFill>
                            <a:srgbClr val="000000"/>
                          </a:solidFill>
                          <a:effectLst/>
                          <a:latin typeface="宋体" panose="02010600030101010101" pitchFamily="2" charset="-122"/>
                          <a:ea typeface="宋体" panose="02010600030101010101" pitchFamily="2" charset="-122"/>
                        </a:rPr>
                        <a:t>智能化农业装备技术</a:t>
                      </a:r>
                      <a:endParaRPr lang="zh-CN" altLang="en-US" sz="1600" b="0" i="0" u="none" strike="noStrike" dirty="0">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600" b="0" i="0" u="none" strike="noStrike">
                          <a:solidFill>
                            <a:srgbClr val="000000"/>
                          </a:solidFill>
                          <a:effectLst/>
                          <a:latin typeface="宋体" panose="02010600030101010101" pitchFamily="2" charset="-122"/>
                          <a:ea typeface="宋体" panose="02010600030101010101" pitchFamily="2" charset="-122"/>
                        </a:rPr>
                        <a:t>210106</a:t>
                      </a:r>
                      <a:endParaRPr lang="en-US" altLang="zh-CN" sz="16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97720">
                <a:tc>
                  <a:txBody>
                    <a:bodyPr/>
                    <a:lstStyle/>
                    <a:p>
                      <a:pPr algn="ctr" fontAlgn="b"/>
                      <a:r>
                        <a:rPr lang="zh-CN" altLang="en-US" sz="1600" b="0" i="0" u="none" strike="noStrike" dirty="0">
                          <a:solidFill>
                            <a:srgbClr val="000000"/>
                          </a:solidFill>
                          <a:effectLst/>
                          <a:latin typeface="宋体" panose="02010600030101010101" pitchFamily="2" charset="-122"/>
                          <a:ea typeface="宋体" panose="02010600030101010101" pitchFamily="2" charset="-122"/>
                        </a:rPr>
                        <a:t>现代植保技术</a:t>
                      </a:r>
                      <a:endParaRPr lang="zh-CN" altLang="en-US" sz="1600" b="0" i="0" u="none" strike="noStrike" dirty="0">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600" b="0" i="0" u="none" strike="noStrike" dirty="0">
                          <a:solidFill>
                            <a:srgbClr val="000000"/>
                          </a:solidFill>
                          <a:effectLst/>
                          <a:latin typeface="宋体" panose="02010600030101010101" pitchFamily="2" charset="-122"/>
                          <a:ea typeface="宋体" panose="02010600030101010101" pitchFamily="2" charset="-122"/>
                        </a:rPr>
                        <a:t>210107</a:t>
                      </a:r>
                      <a:endParaRPr lang="en-US" altLang="zh-CN" sz="1600" b="0" i="0" u="none" strike="noStrike" dirty="0">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97720">
                <a:tc>
                  <a:txBody>
                    <a:bodyPr/>
                    <a:lstStyle/>
                    <a:p>
                      <a:pPr algn="ctr" fontAlgn="b"/>
                      <a:r>
                        <a:rPr lang="zh-CN" altLang="en-US" sz="1600" b="0" i="0" u="none" strike="noStrike">
                          <a:solidFill>
                            <a:srgbClr val="000000"/>
                          </a:solidFill>
                          <a:effectLst/>
                          <a:latin typeface="宋体" panose="02010600030101010101" pitchFamily="2" charset="-122"/>
                          <a:ea typeface="宋体" panose="02010600030101010101" pitchFamily="2" charset="-122"/>
                        </a:rPr>
                        <a:t>消防工程技术</a:t>
                      </a:r>
                      <a:endParaRPr lang="zh-CN" altLang="en-US" sz="16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600" b="0" i="0" u="none" strike="noStrike" dirty="0">
                          <a:solidFill>
                            <a:srgbClr val="000000"/>
                          </a:solidFill>
                          <a:effectLst/>
                          <a:latin typeface="宋体" panose="02010600030101010101" pitchFamily="2" charset="-122"/>
                          <a:ea typeface="宋体" panose="02010600030101010101" pitchFamily="2" charset="-122"/>
                        </a:rPr>
                        <a:t>220903</a:t>
                      </a:r>
                      <a:endParaRPr lang="en-US" altLang="zh-CN" sz="1600" b="0" i="0" u="none" strike="noStrike" dirty="0">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97720">
                <a:tc>
                  <a:txBody>
                    <a:bodyPr/>
                    <a:lstStyle/>
                    <a:p>
                      <a:pPr algn="ctr" fontAlgn="b"/>
                      <a:r>
                        <a:rPr lang="zh-CN" altLang="en-US" sz="1600" b="0" i="0" u="none" strike="noStrike">
                          <a:solidFill>
                            <a:srgbClr val="000000"/>
                          </a:solidFill>
                          <a:effectLst/>
                          <a:latin typeface="宋体" panose="02010600030101010101" pitchFamily="2" charset="-122"/>
                          <a:ea typeface="宋体" panose="02010600030101010101" pitchFamily="2" charset="-122"/>
                        </a:rPr>
                        <a:t>给排水工程</a:t>
                      </a:r>
                      <a:endParaRPr lang="zh-CN" altLang="en-US" sz="16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600" b="0" i="0" u="none" strike="noStrike" dirty="0">
                          <a:solidFill>
                            <a:srgbClr val="000000"/>
                          </a:solidFill>
                          <a:effectLst/>
                          <a:latin typeface="宋体" panose="02010600030101010101" pitchFamily="2" charset="-122"/>
                          <a:ea typeface="宋体" panose="02010600030101010101" pitchFamily="2" charset="-122"/>
                        </a:rPr>
                        <a:t>240603</a:t>
                      </a:r>
                      <a:endParaRPr lang="en-US" altLang="zh-CN" sz="1600" b="0" i="0" u="none" strike="noStrike" dirty="0">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97720">
                <a:tc>
                  <a:txBody>
                    <a:bodyPr/>
                    <a:lstStyle/>
                    <a:p>
                      <a:pPr algn="ctr" fontAlgn="b"/>
                      <a:r>
                        <a:rPr lang="zh-CN" altLang="en-US" sz="1600" b="0" i="0" u="none" strike="noStrike">
                          <a:solidFill>
                            <a:srgbClr val="000000"/>
                          </a:solidFill>
                          <a:effectLst/>
                          <a:latin typeface="宋体" panose="02010600030101010101" pitchFamily="2" charset="-122"/>
                          <a:ea typeface="宋体" panose="02010600030101010101" pitchFamily="2" charset="-122"/>
                        </a:rPr>
                        <a:t>数字化染整技术</a:t>
                      </a:r>
                      <a:endParaRPr lang="zh-CN" altLang="en-US" sz="16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600" b="0" i="0" u="none" strike="noStrike" dirty="0">
                          <a:solidFill>
                            <a:srgbClr val="000000"/>
                          </a:solidFill>
                          <a:effectLst/>
                          <a:latin typeface="宋体" panose="02010600030101010101" pitchFamily="2" charset="-122"/>
                          <a:ea typeface="宋体" panose="02010600030101010101" pitchFamily="2" charset="-122"/>
                        </a:rPr>
                        <a:t>280403</a:t>
                      </a:r>
                      <a:endParaRPr lang="en-US" altLang="zh-CN" sz="1600" b="0" i="0" u="none" strike="noStrike" dirty="0">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97720">
                <a:tc>
                  <a:txBody>
                    <a:bodyPr/>
                    <a:lstStyle/>
                    <a:p>
                      <a:pPr algn="ctr" fontAlgn="b"/>
                      <a:r>
                        <a:rPr lang="zh-CN" altLang="en-US" sz="1600" b="0" i="0" u="none" strike="noStrike">
                          <a:solidFill>
                            <a:srgbClr val="000000"/>
                          </a:solidFill>
                          <a:effectLst/>
                          <a:latin typeface="宋体" panose="02010600030101010101" pitchFamily="2" charset="-122"/>
                          <a:ea typeface="宋体" panose="02010600030101010101" pitchFamily="2" charset="-122"/>
                        </a:rPr>
                        <a:t>药物分析</a:t>
                      </a:r>
                      <a:endParaRPr lang="zh-CN" altLang="en-US" sz="16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600" b="0" i="0" u="none" strike="noStrike" dirty="0">
                          <a:solidFill>
                            <a:srgbClr val="000000"/>
                          </a:solidFill>
                          <a:effectLst/>
                          <a:latin typeface="宋体" panose="02010600030101010101" pitchFamily="2" charset="-122"/>
                          <a:ea typeface="宋体" panose="02010600030101010101" pitchFamily="2" charset="-122"/>
                        </a:rPr>
                        <a:t>290205</a:t>
                      </a:r>
                      <a:endParaRPr lang="en-US" altLang="zh-CN" sz="1600" b="0" i="0" u="none" strike="noStrike" dirty="0">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97720">
                <a:tc>
                  <a:txBody>
                    <a:bodyPr/>
                    <a:lstStyle/>
                    <a:p>
                      <a:pPr algn="ctr" fontAlgn="b"/>
                      <a:r>
                        <a:rPr lang="zh-CN" altLang="en-US" sz="1600" b="0" i="0" u="none" strike="noStrike">
                          <a:solidFill>
                            <a:srgbClr val="000000"/>
                          </a:solidFill>
                          <a:effectLst/>
                          <a:latin typeface="宋体" panose="02010600030101010101" pitchFamily="2" charset="-122"/>
                          <a:ea typeface="宋体" panose="02010600030101010101" pitchFamily="2" charset="-122"/>
                        </a:rPr>
                        <a:t>药物制剂</a:t>
                      </a:r>
                      <a:endParaRPr lang="zh-CN" altLang="en-US" sz="16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600" b="0" i="0" u="none" strike="noStrike" dirty="0">
                          <a:solidFill>
                            <a:srgbClr val="000000"/>
                          </a:solidFill>
                          <a:effectLst/>
                          <a:latin typeface="宋体" panose="02010600030101010101" pitchFamily="2" charset="-122"/>
                          <a:ea typeface="宋体" panose="02010600030101010101" pitchFamily="2" charset="-122"/>
                        </a:rPr>
                        <a:t>290206</a:t>
                      </a:r>
                      <a:endParaRPr lang="en-US" altLang="zh-CN" sz="1600" b="0" i="0" u="none" strike="noStrike" dirty="0">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97720">
                <a:tc>
                  <a:txBody>
                    <a:bodyPr/>
                    <a:lstStyle/>
                    <a:p>
                      <a:pPr algn="ctr" fontAlgn="b"/>
                      <a:r>
                        <a:rPr lang="zh-CN" altLang="en-US" sz="1600" b="0" i="0" u="none" strike="noStrike">
                          <a:solidFill>
                            <a:srgbClr val="000000"/>
                          </a:solidFill>
                          <a:effectLst/>
                          <a:latin typeface="宋体" panose="02010600030101010101" pitchFamily="2" charset="-122"/>
                          <a:ea typeface="宋体" panose="02010600030101010101" pitchFamily="2" charset="-122"/>
                        </a:rPr>
                        <a:t>道路工程智能检测</a:t>
                      </a:r>
                      <a:endParaRPr lang="zh-CN" altLang="en-US" sz="16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600" b="0" i="0" u="none" strike="noStrike" dirty="0">
                          <a:solidFill>
                            <a:srgbClr val="000000"/>
                          </a:solidFill>
                          <a:effectLst/>
                          <a:latin typeface="宋体" panose="02010600030101010101" pitchFamily="2" charset="-122"/>
                          <a:ea typeface="宋体" panose="02010600030101010101" pitchFamily="2" charset="-122"/>
                        </a:rPr>
                        <a:t>300204</a:t>
                      </a:r>
                      <a:endParaRPr lang="en-US" altLang="zh-CN" sz="1600" b="0" i="0" u="none" strike="noStrike" dirty="0">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97720">
                <a:tc>
                  <a:txBody>
                    <a:bodyPr/>
                    <a:lstStyle/>
                    <a:p>
                      <a:pPr algn="ctr" fontAlgn="b"/>
                      <a:r>
                        <a:rPr lang="zh-CN" altLang="en-US" sz="1600" b="0" i="0" u="none" strike="noStrike">
                          <a:solidFill>
                            <a:srgbClr val="000000"/>
                          </a:solidFill>
                          <a:effectLst/>
                          <a:latin typeface="宋体" panose="02010600030101010101" pitchFamily="2" charset="-122"/>
                          <a:ea typeface="宋体" panose="02010600030101010101" pitchFamily="2" charset="-122"/>
                        </a:rPr>
                        <a:t>通信软件工程</a:t>
                      </a:r>
                      <a:endParaRPr lang="zh-CN" altLang="en-US" sz="16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600" b="0" i="0" u="none" strike="noStrike" dirty="0">
                          <a:solidFill>
                            <a:srgbClr val="000000"/>
                          </a:solidFill>
                          <a:effectLst/>
                          <a:latin typeface="宋体" panose="02010600030101010101" pitchFamily="2" charset="-122"/>
                          <a:ea typeface="宋体" panose="02010600030101010101" pitchFamily="2" charset="-122"/>
                        </a:rPr>
                        <a:t>310302</a:t>
                      </a:r>
                      <a:endParaRPr lang="en-US" altLang="zh-CN" sz="1600" b="0" i="0" u="none" strike="noStrike" dirty="0">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97720">
                <a:tc>
                  <a:txBody>
                    <a:bodyPr/>
                    <a:lstStyle/>
                    <a:p>
                      <a:pPr algn="ctr" fontAlgn="b"/>
                      <a:r>
                        <a:rPr lang="zh-CN" altLang="en-US" sz="1600" b="0" i="0" u="none" strike="noStrike">
                          <a:solidFill>
                            <a:srgbClr val="000000"/>
                          </a:solidFill>
                          <a:effectLst/>
                          <a:latin typeface="宋体" panose="02010600030101010101" pitchFamily="2" charset="-122"/>
                          <a:ea typeface="宋体" panose="02010600030101010101" pitchFamily="2" charset="-122"/>
                        </a:rPr>
                        <a:t>卫星通信工程</a:t>
                      </a:r>
                      <a:endParaRPr lang="zh-CN" altLang="en-US" sz="16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600" b="0" i="0" u="none" strike="noStrike" dirty="0">
                          <a:solidFill>
                            <a:srgbClr val="000000"/>
                          </a:solidFill>
                          <a:effectLst/>
                          <a:latin typeface="宋体" panose="02010600030101010101" pitchFamily="2" charset="-122"/>
                          <a:ea typeface="宋体" panose="02010600030101010101" pitchFamily="2" charset="-122"/>
                        </a:rPr>
                        <a:t>310303</a:t>
                      </a:r>
                      <a:endParaRPr lang="en-US" altLang="zh-CN" sz="1600" b="0" i="0" u="none" strike="noStrike" dirty="0">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97720">
                <a:tc>
                  <a:txBody>
                    <a:bodyPr/>
                    <a:lstStyle/>
                    <a:p>
                      <a:pPr algn="ctr" fontAlgn="b"/>
                      <a:r>
                        <a:rPr lang="zh-CN" altLang="en-US" sz="1600" b="0" i="0" u="none" strike="noStrike">
                          <a:solidFill>
                            <a:srgbClr val="000000"/>
                          </a:solidFill>
                          <a:effectLst/>
                          <a:latin typeface="宋体" panose="02010600030101010101" pitchFamily="2" charset="-122"/>
                          <a:ea typeface="宋体" panose="02010600030101010101" pitchFamily="2" charset="-122"/>
                        </a:rPr>
                        <a:t>中药学</a:t>
                      </a:r>
                      <a:endParaRPr lang="zh-CN" altLang="en-US" sz="16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600" b="0" i="0" u="none" strike="noStrike" dirty="0">
                          <a:solidFill>
                            <a:srgbClr val="000000"/>
                          </a:solidFill>
                          <a:effectLst/>
                          <a:latin typeface="宋体" panose="02010600030101010101" pitchFamily="2" charset="-122"/>
                          <a:ea typeface="宋体" panose="02010600030101010101" pitchFamily="2" charset="-122"/>
                        </a:rPr>
                        <a:t>320402</a:t>
                      </a:r>
                      <a:endParaRPr lang="en-US" altLang="zh-CN" sz="1600" b="0" i="0" u="none" strike="noStrike" dirty="0">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97720">
                <a:tc>
                  <a:txBody>
                    <a:bodyPr/>
                    <a:lstStyle/>
                    <a:p>
                      <a:pPr algn="ctr" fontAlgn="b"/>
                      <a:r>
                        <a:rPr lang="zh-CN" altLang="en-US" sz="1600" b="0" i="0" u="none" strike="noStrike">
                          <a:solidFill>
                            <a:srgbClr val="000000"/>
                          </a:solidFill>
                          <a:effectLst/>
                          <a:latin typeface="宋体" panose="02010600030101010101" pitchFamily="2" charset="-122"/>
                          <a:ea typeface="宋体" panose="02010600030101010101" pitchFamily="2" charset="-122"/>
                        </a:rPr>
                        <a:t>中药材生产与加工</a:t>
                      </a:r>
                      <a:endParaRPr lang="zh-CN" altLang="en-US" sz="16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600" b="0" i="0" u="none" strike="noStrike" dirty="0">
                          <a:solidFill>
                            <a:srgbClr val="000000"/>
                          </a:solidFill>
                          <a:effectLst/>
                          <a:latin typeface="宋体" panose="02010600030101010101" pitchFamily="2" charset="-122"/>
                          <a:ea typeface="宋体" panose="02010600030101010101" pitchFamily="2" charset="-122"/>
                        </a:rPr>
                        <a:t>320403</a:t>
                      </a:r>
                      <a:endParaRPr lang="en-US" altLang="zh-CN" sz="1600" b="0" i="0" u="none" strike="noStrike" dirty="0">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97720">
                <a:tc>
                  <a:txBody>
                    <a:bodyPr/>
                    <a:lstStyle/>
                    <a:p>
                      <a:pPr algn="ctr" fontAlgn="b"/>
                      <a:r>
                        <a:rPr lang="zh-CN" altLang="en-US" sz="1600" b="0" i="0" u="none" strike="noStrike">
                          <a:solidFill>
                            <a:srgbClr val="000000"/>
                          </a:solidFill>
                          <a:effectLst/>
                          <a:latin typeface="宋体" panose="02010600030101010101" pitchFamily="2" charset="-122"/>
                          <a:ea typeface="宋体" panose="02010600030101010101" pitchFamily="2" charset="-122"/>
                        </a:rPr>
                        <a:t>政府采购管理</a:t>
                      </a:r>
                      <a:endParaRPr lang="zh-CN" altLang="en-US" sz="16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600" b="0" i="0" u="none" strike="noStrike" dirty="0">
                          <a:solidFill>
                            <a:srgbClr val="000000"/>
                          </a:solidFill>
                          <a:effectLst/>
                          <a:latin typeface="宋体" panose="02010600030101010101" pitchFamily="2" charset="-122"/>
                          <a:ea typeface="宋体" panose="02010600030101010101" pitchFamily="2" charset="-122"/>
                        </a:rPr>
                        <a:t>330102</a:t>
                      </a:r>
                      <a:endParaRPr lang="en-US" altLang="zh-CN" sz="1600" b="0" i="0" u="none" strike="noStrike" dirty="0">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97720">
                <a:tc>
                  <a:txBody>
                    <a:bodyPr/>
                    <a:lstStyle/>
                    <a:p>
                      <a:pPr algn="ctr" fontAlgn="b"/>
                      <a:r>
                        <a:rPr lang="zh-CN" altLang="en-US" sz="1600" b="0" i="0" u="none" strike="noStrike">
                          <a:solidFill>
                            <a:srgbClr val="000000"/>
                          </a:solidFill>
                          <a:effectLst/>
                          <a:latin typeface="宋体" panose="02010600030101010101" pitchFamily="2" charset="-122"/>
                          <a:ea typeface="宋体" panose="02010600030101010101" pitchFamily="2" charset="-122"/>
                        </a:rPr>
                        <a:t>资产评估与管理</a:t>
                      </a:r>
                      <a:endParaRPr lang="zh-CN" altLang="en-US" sz="16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600" b="0" i="0" u="none" strike="noStrike" dirty="0">
                          <a:solidFill>
                            <a:srgbClr val="000000"/>
                          </a:solidFill>
                          <a:effectLst/>
                          <a:latin typeface="宋体" panose="02010600030101010101" pitchFamily="2" charset="-122"/>
                          <a:ea typeface="宋体" panose="02010600030101010101" pitchFamily="2" charset="-122"/>
                        </a:rPr>
                        <a:t>330103</a:t>
                      </a:r>
                      <a:endParaRPr lang="en-US" altLang="zh-CN" sz="1600" b="0" i="0" u="none" strike="noStrike" dirty="0">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97720">
                <a:tc>
                  <a:txBody>
                    <a:bodyPr/>
                    <a:lstStyle/>
                    <a:p>
                      <a:pPr algn="ctr" fontAlgn="b"/>
                      <a:r>
                        <a:rPr lang="zh-CN" altLang="en-US" sz="1600" b="0" i="0" u="none" strike="noStrike">
                          <a:solidFill>
                            <a:srgbClr val="000000"/>
                          </a:solidFill>
                          <a:effectLst/>
                          <a:latin typeface="宋体" panose="02010600030101010101" pitchFamily="2" charset="-122"/>
                          <a:ea typeface="宋体" panose="02010600030101010101" pitchFamily="2" charset="-122"/>
                        </a:rPr>
                        <a:t>国际商务</a:t>
                      </a:r>
                      <a:endParaRPr lang="zh-CN" altLang="en-US" sz="16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600" b="0" i="0" u="none" strike="noStrike" dirty="0">
                          <a:solidFill>
                            <a:srgbClr val="000000"/>
                          </a:solidFill>
                          <a:effectLst/>
                          <a:latin typeface="宋体" panose="02010600030101010101" pitchFamily="2" charset="-122"/>
                          <a:ea typeface="宋体" panose="02010600030101010101" pitchFamily="2" charset="-122"/>
                        </a:rPr>
                        <a:t>330502</a:t>
                      </a:r>
                      <a:endParaRPr lang="en-US" altLang="zh-CN" sz="1600" b="0" i="0" u="none" strike="noStrike" dirty="0">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97720">
                <a:tc>
                  <a:txBody>
                    <a:bodyPr/>
                    <a:lstStyle/>
                    <a:p>
                      <a:pPr algn="ctr" fontAlgn="b"/>
                      <a:r>
                        <a:rPr lang="zh-CN" altLang="en-US" sz="1600" b="0" i="0" u="none" strike="noStrike">
                          <a:solidFill>
                            <a:srgbClr val="000000"/>
                          </a:solidFill>
                          <a:effectLst/>
                          <a:latin typeface="宋体" panose="02010600030101010101" pitchFamily="2" charset="-122"/>
                          <a:ea typeface="宋体" panose="02010600030101010101" pitchFamily="2" charset="-122"/>
                        </a:rPr>
                        <a:t>品牌策划与运营</a:t>
                      </a:r>
                      <a:endParaRPr lang="zh-CN" altLang="en-US" sz="16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600" b="0" i="0" u="none" strike="noStrike" dirty="0">
                          <a:solidFill>
                            <a:srgbClr val="000000"/>
                          </a:solidFill>
                          <a:effectLst/>
                          <a:latin typeface="宋体" panose="02010600030101010101" pitchFamily="2" charset="-122"/>
                          <a:ea typeface="宋体" panose="02010600030101010101" pitchFamily="2" charset="-122"/>
                        </a:rPr>
                        <a:t>330603</a:t>
                      </a:r>
                      <a:endParaRPr lang="en-US" altLang="zh-CN" sz="1600" b="0" i="0" u="none" strike="noStrike" dirty="0">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graphicFrame>
        <p:nvGraphicFramePr>
          <p:cNvPr id="11" name="表格 10"/>
          <p:cNvGraphicFramePr>
            <a:graphicFrameLocks noGrp="1"/>
          </p:cNvGraphicFramePr>
          <p:nvPr/>
        </p:nvGraphicFramePr>
        <p:xfrm>
          <a:off x="3453211" y="2423576"/>
          <a:ext cx="3295650" cy="3859207"/>
        </p:xfrm>
        <a:graphic>
          <a:graphicData uri="http://schemas.openxmlformats.org/drawingml/2006/table">
            <a:tbl>
              <a:tblPr>
                <a:tableStyleId>{5C22544A-7EE6-4342-B048-85BDC9FD1C3A}</a:tableStyleId>
              </a:tblPr>
              <a:tblGrid>
                <a:gridCol w="1647825"/>
                <a:gridCol w="1647825"/>
              </a:tblGrid>
              <a:tr h="350837">
                <a:tc>
                  <a:txBody>
                    <a:bodyPr/>
                    <a:lstStyle/>
                    <a:p>
                      <a:pPr algn="ctr" fontAlgn="b"/>
                      <a:r>
                        <a:rPr lang="zh-CN" altLang="en-US" sz="1600" b="1" i="0" u="none" strike="noStrike" kern="1200" dirty="0">
                          <a:solidFill>
                            <a:schemeClr val="bg1"/>
                          </a:solidFill>
                          <a:effectLst/>
                          <a:latin typeface="宋体" panose="02010600030101010101" pitchFamily="2" charset="-122"/>
                          <a:ea typeface="宋体" panose="02010600030101010101" pitchFamily="2" charset="-122"/>
                          <a:cs typeface="+mn-cs"/>
                        </a:rPr>
                        <a:t>专业名称</a:t>
                      </a:r>
                      <a:endParaRPr lang="zh-CN" altLang="en-US" sz="1600" b="1" i="0" u="none" strike="noStrike" kern="1200" dirty="0">
                        <a:solidFill>
                          <a:schemeClr val="bg1"/>
                        </a:solidFill>
                        <a:effectLst/>
                        <a:latin typeface="宋体" panose="02010600030101010101" pitchFamily="2" charset="-122"/>
                        <a:ea typeface="宋体" panose="02010600030101010101" pitchFamily="2" charset="-122"/>
                        <a:cs typeface="+mn-cs"/>
                      </a:endParaRPr>
                    </a:p>
                  </a:txBody>
                  <a:tcPr marL="8009" marR="8009" marT="800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20000">
                          <a:schemeClr val="accent3">
                            <a:shade val="30000"/>
                            <a:satMod val="115000"/>
                          </a:schemeClr>
                        </a:gs>
                        <a:gs pos="41000">
                          <a:schemeClr val="accent3">
                            <a:shade val="67500"/>
                            <a:satMod val="115000"/>
                          </a:schemeClr>
                        </a:gs>
                        <a:gs pos="83000">
                          <a:schemeClr val="accent3">
                            <a:shade val="100000"/>
                            <a:satMod val="115000"/>
                          </a:schemeClr>
                        </a:gs>
                      </a:gsLst>
                      <a:lin ang="2700000" scaled="1"/>
                      <a:tileRect/>
                    </a:gradFill>
                  </a:tcPr>
                </a:tc>
                <a:tc>
                  <a:txBody>
                    <a:bodyPr/>
                    <a:lstStyle/>
                    <a:p>
                      <a:pPr algn="ctr" fontAlgn="b"/>
                      <a:r>
                        <a:rPr lang="zh-CN" altLang="en-US" sz="1600" b="1" i="0" u="none" strike="noStrike" kern="1200" dirty="0">
                          <a:solidFill>
                            <a:schemeClr val="bg1"/>
                          </a:solidFill>
                          <a:effectLst/>
                          <a:latin typeface="宋体" panose="02010600030101010101" pitchFamily="2" charset="-122"/>
                          <a:ea typeface="宋体" panose="02010600030101010101" pitchFamily="2" charset="-122"/>
                          <a:cs typeface="+mn-cs"/>
                        </a:rPr>
                        <a:t>专业代码</a:t>
                      </a:r>
                      <a:endParaRPr lang="zh-CN" altLang="en-US" sz="1600" b="1" i="0" u="none" strike="noStrike" kern="1200" dirty="0">
                        <a:solidFill>
                          <a:schemeClr val="bg1"/>
                        </a:solidFill>
                        <a:effectLst/>
                        <a:latin typeface="宋体" panose="02010600030101010101" pitchFamily="2" charset="-122"/>
                        <a:ea typeface="宋体" panose="02010600030101010101" pitchFamily="2" charset="-122"/>
                        <a:cs typeface="+mn-cs"/>
                      </a:endParaRPr>
                    </a:p>
                  </a:txBody>
                  <a:tcPr marL="8009" marR="8009" marT="800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20000">
                          <a:schemeClr val="accent3">
                            <a:shade val="30000"/>
                            <a:satMod val="115000"/>
                          </a:schemeClr>
                        </a:gs>
                        <a:gs pos="41000">
                          <a:schemeClr val="accent3">
                            <a:shade val="67500"/>
                            <a:satMod val="115000"/>
                          </a:schemeClr>
                        </a:gs>
                        <a:gs pos="83000">
                          <a:schemeClr val="accent3">
                            <a:shade val="100000"/>
                            <a:satMod val="115000"/>
                          </a:schemeClr>
                        </a:gs>
                      </a:gsLst>
                      <a:lin ang="2700000" scaled="1"/>
                      <a:tileRect/>
                    </a:gradFill>
                  </a:tcPr>
                </a:tc>
              </a:tr>
              <a:tr h="350837">
                <a:tc>
                  <a:txBody>
                    <a:bodyPr/>
                    <a:lstStyle/>
                    <a:p>
                      <a:pPr algn="ctr" fontAlgn="b"/>
                      <a:r>
                        <a:rPr lang="zh-CN" altLang="en-US" sz="1600" b="0" i="0" u="none" strike="noStrike" dirty="0">
                          <a:solidFill>
                            <a:srgbClr val="000000"/>
                          </a:solidFill>
                          <a:effectLst/>
                          <a:latin typeface="宋体" panose="02010600030101010101" pitchFamily="2" charset="-122"/>
                          <a:ea typeface="宋体" panose="02010600030101010101" pitchFamily="2" charset="-122"/>
                        </a:rPr>
                        <a:t>供应链管理</a:t>
                      </a:r>
                      <a:endParaRPr lang="zh-CN" altLang="en-US" sz="1600" b="0" i="0" u="none" strike="noStrike" dirty="0">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600" b="0" i="0" u="none" strike="noStrike">
                          <a:solidFill>
                            <a:srgbClr val="000000"/>
                          </a:solidFill>
                          <a:effectLst/>
                          <a:latin typeface="宋体" panose="02010600030101010101" pitchFamily="2" charset="-122"/>
                          <a:ea typeface="宋体" panose="02010600030101010101" pitchFamily="2" charset="-122"/>
                        </a:rPr>
                        <a:t>330803</a:t>
                      </a:r>
                      <a:endParaRPr lang="en-US" altLang="zh-CN" sz="16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50837">
                <a:tc>
                  <a:txBody>
                    <a:bodyPr/>
                    <a:lstStyle/>
                    <a:p>
                      <a:pPr algn="ctr" fontAlgn="b"/>
                      <a:r>
                        <a:rPr lang="zh-CN" altLang="en-US" sz="1600" b="0" i="0" u="none" strike="noStrike" dirty="0">
                          <a:solidFill>
                            <a:srgbClr val="000000"/>
                          </a:solidFill>
                          <a:effectLst/>
                          <a:latin typeface="宋体" panose="02010600030101010101" pitchFamily="2" charset="-122"/>
                          <a:ea typeface="宋体" panose="02010600030101010101" pitchFamily="2" charset="-122"/>
                        </a:rPr>
                        <a:t>戏剧影视表演</a:t>
                      </a:r>
                      <a:endParaRPr lang="zh-CN" altLang="en-US" sz="1600" b="0" i="0" u="none" strike="noStrike" dirty="0">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600" b="0" i="0" u="none" strike="noStrike">
                          <a:solidFill>
                            <a:srgbClr val="000000"/>
                          </a:solidFill>
                          <a:effectLst/>
                          <a:latin typeface="宋体" panose="02010600030101010101" pitchFamily="2" charset="-122"/>
                          <a:ea typeface="宋体" panose="02010600030101010101" pitchFamily="2" charset="-122"/>
                        </a:rPr>
                        <a:t>350205</a:t>
                      </a:r>
                      <a:endParaRPr lang="en-US" altLang="zh-CN" sz="16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50837">
                <a:tc>
                  <a:txBody>
                    <a:bodyPr/>
                    <a:lstStyle/>
                    <a:p>
                      <a:pPr algn="ctr" fontAlgn="b"/>
                      <a:r>
                        <a:rPr lang="zh-CN" altLang="en-US" sz="1600" b="0" i="0" u="none" strike="noStrike" dirty="0">
                          <a:solidFill>
                            <a:srgbClr val="000000"/>
                          </a:solidFill>
                          <a:effectLst/>
                          <a:latin typeface="宋体" panose="02010600030101010101" pitchFamily="2" charset="-122"/>
                          <a:ea typeface="宋体" panose="02010600030101010101" pitchFamily="2" charset="-122"/>
                        </a:rPr>
                        <a:t>公共文化管理</a:t>
                      </a:r>
                      <a:endParaRPr lang="zh-CN" altLang="en-US" sz="1600" b="0" i="0" u="none" strike="noStrike" dirty="0">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600" b="0" i="0" u="none" strike="noStrike">
                          <a:solidFill>
                            <a:srgbClr val="000000"/>
                          </a:solidFill>
                          <a:effectLst/>
                          <a:latin typeface="宋体" panose="02010600030101010101" pitchFamily="2" charset="-122"/>
                          <a:ea typeface="宋体" panose="02010600030101010101" pitchFamily="2" charset="-122"/>
                        </a:rPr>
                        <a:t>350402</a:t>
                      </a:r>
                      <a:endParaRPr lang="en-US" altLang="zh-CN" sz="16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50837">
                <a:tc>
                  <a:txBody>
                    <a:bodyPr/>
                    <a:lstStyle/>
                    <a:p>
                      <a:pPr algn="ctr" fontAlgn="b"/>
                      <a:r>
                        <a:rPr lang="zh-CN" altLang="en-US" sz="1600" b="0" i="0" u="none" strike="noStrike" dirty="0">
                          <a:solidFill>
                            <a:srgbClr val="000000"/>
                          </a:solidFill>
                          <a:effectLst/>
                          <a:latin typeface="宋体" panose="02010600030101010101" pitchFamily="2" charset="-122"/>
                          <a:ea typeface="宋体" panose="02010600030101010101" pitchFamily="2" charset="-122"/>
                        </a:rPr>
                        <a:t>文化创意产业管理</a:t>
                      </a:r>
                      <a:endParaRPr lang="zh-CN" altLang="en-US" sz="1600" b="0" i="0" u="none" strike="noStrike" dirty="0">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600" b="0" i="0" u="none" strike="noStrike" dirty="0">
                          <a:solidFill>
                            <a:srgbClr val="000000"/>
                          </a:solidFill>
                          <a:effectLst/>
                          <a:latin typeface="宋体" panose="02010600030101010101" pitchFamily="2" charset="-122"/>
                          <a:ea typeface="宋体" panose="02010600030101010101" pitchFamily="2" charset="-122"/>
                        </a:rPr>
                        <a:t>350403</a:t>
                      </a:r>
                      <a:endParaRPr lang="en-US" altLang="zh-CN" sz="1600" b="0" i="0" u="none" strike="noStrike" dirty="0">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50837">
                <a:tc>
                  <a:txBody>
                    <a:bodyPr/>
                    <a:lstStyle/>
                    <a:p>
                      <a:pPr algn="ctr" fontAlgn="b"/>
                      <a:r>
                        <a:rPr lang="zh-CN" altLang="en-US" sz="1600" b="0" i="0" u="none" strike="noStrike">
                          <a:solidFill>
                            <a:srgbClr val="000000"/>
                          </a:solidFill>
                          <a:effectLst/>
                          <a:latin typeface="宋体" panose="02010600030101010101" pitchFamily="2" charset="-122"/>
                          <a:ea typeface="宋体" panose="02010600030101010101" pitchFamily="2" charset="-122"/>
                        </a:rPr>
                        <a:t>应用法语</a:t>
                      </a:r>
                      <a:endParaRPr lang="zh-CN" altLang="en-US" sz="16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600" b="0" i="0" u="none" strike="noStrike" dirty="0">
                          <a:solidFill>
                            <a:srgbClr val="000000"/>
                          </a:solidFill>
                          <a:effectLst/>
                          <a:latin typeface="宋体" panose="02010600030101010101" pitchFamily="2" charset="-122"/>
                          <a:ea typeface="宋体" panose="02010600030101010101" pitchFamily="2" charset="-122"/>
                        </a:rPr>
                        <a:t>370209</a:t>
                      </a:r>
                      <a:endParaRPr lang="en-US" altLang="zh-CN" sz="1600" b="0" i="0" u="none" strike="noStrike" dirty="0">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50837">
                <a:tc>
                  <a:txBody>
                    <a:bodyPr/>
                    <a:lstStyle/>
                    <a:p>
                      <a:pPr algn="ctr" fontAlgn="b"/>
                      <a:r>
                        <a:rPr lang="zh-CN" altLang="en-US" sz="1600" b="0" i="0" u="none" strike="noStrike">
                          <a:solidFill>
                            <a:srgbClr val="000000"/>
                          </a:solidFill>
                          <a:effectLst/>
                          <a:latin typeface="宋体" panose="02010600030101010101" pitchFamily="2" charset="-122"/>
                          <a:ea typeface="宋体" panose="02010600030101010101" pitchFamily="2" charset="-122"/>
                        </a:rPr>
                        <a:t>慈善管理</a:t>
                      </a:r>
                      <a:endParaRPr lang="zh-CN" altLang="en-US" sz="16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600" b="0" i="0" u="none" strike="noStrike" dirty="0">
                          <a:solidFill>
                            <a:srgbClr val="000000"/>
                          </a:solidFill>
                          <a:effectLst/>
                          <a:latin typeface="宋体" panose="02010600030101010101" pitchFamily="2" charset="-122"/>
                          <a:ea typeface="宋体" panose="02010600030101010101" pitchFamily="2" charset="-122"/>
                        </a:rPr>
                        <a:t>390104</a:t>
                      </a:r>
                      <a:endParaRPr lang="en-US" altLang="zh-CN" sz="1600" b="0" i="0" u="none" strike="noStrike" dirty="0">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50837">
                <a:tc>
                  <a:txBody>
                    <a:bodyPr/>
                    <a:lstStyle/>
                    <a:p>
                      <a:pPr algn="ctr" fontAlgn="b"/>
                      <a:r>
                        <a:rPr lang="zh-CN" altLang="en-US" sz="1600" b="0" i="0" u="none" strike="noStrike">
                          <a:solidFill>
                            <a:srgbClr val="000000"/>
                          </a:solidFill>
                          <a:effectLst/>
                          <a:latin typeface="宋体" panose="02010600030101010101" pitchFamily="2" charset="-122"/>
                          <a:ea typeface="宋体" panose="02010600030101010101" pitchFamily="2" charset="-122"/>
                        </a:rPr>
                        <a:t>婚姻服务与管理</a:t>
                      </a:r>
                      <a:endParaRPr lang="zh-CN" altLang="en-US" sz="16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600" b="0" i="0" u="none" strike="noStrike" dirty="0">
                          <a:solidFill>
                            <a:srgbClr val="000000"/>
                          </a:solidFill>
                          <a:effectLst/>
                          <a:latin typeface="宋体" panose="02010600030101010101" pitchFamily="2" charset="-122"/>
                          <a:ea typeface="宋体" panose="02010600030101010101" pitchFamily="2" charset="-122"/>
                        </a:rPr>
                        <a:t>390205</a:t>
                      </a:r>
                      <a:endParaRPr lang="en-US" altLang="zh-CN" sz="1600" b="0" i="0" u="none" strike="noStrike" dirty="0">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50837">
                <a:tc>
                  <a:txBody>
                    <a:bodyPr/>
                    <a:lstStyle/>
                    <a:p>
                      <a:pPr algn="ctr" fontAlgn="b"/>
                      <a:r>
                        <a:rPr lang="zh-CN" altLang="en-US" sz="1600" b="0" i="0" u="none" strike="noStrike">
                          <a:solidFill>
                            <a:srgbClr val="000000"/>
                          </a:solidFill>
                          <a:effectLst/>
                          <a:latin typeface="宋体" panose="02010600030101010101" pitchFamily="2" charset="-122"/>
                          <a:ea typeface="宋体" panose="02010600030101010101" pitchFamily="2" charset="-122"/>
                        </a:rPr>
                        <a:t>标准化技术</a:t>
                      </a:r>
                      <a:endParaRPr lang="zh-CN" altLang="en-US" sz="16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600" b="0" i="0" u="none" strike="noStrike" dirty="0">
                          <a:solidFill>
                            <a:srgbClr val="000000"/>
                          </a:solidFill>
                          <a:effectLst/>
                          <a:latin typeface="宋体" panose="02010600030101010101" pitchFamily="2" charset="-122"/>
                          <a:ea typeface="宋体" panose="02010600030101010101" pitchFamily="2" charset="-122"/>
                        </a:rPr>
                        <a:t>390206</a:t>
                      </a:r>
                      <a:endParaRPr lang="en-US" altLang="zh-CN" sz="1600" b="0" i="0" u="none" strike="noStrike" dirty="0">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50837">
                <a:tc>
                  <a:txBody>
                    <a:bodyPr/>
                    <a:lstStyle/>
                    <a:p>
                      <a:pPr algn="ctr" fontAlgn="b"/>
                      <a:r>
                        <a:rPr lang="zh-CN" altLang="en-US" sz="1600" b="0" i="0" u="none" strike="noStrike">
                          <a:solidFill>
                            <a:srgbClr val="000000"/>
                          </a:solidFill>
                          <a:effectLst/>
                          <a:latin typeface="宋体" panose="02010600030101010101" pitchFamily="2" charset="-122"/>
                          <a:ea typeface="宋体" panose="02010600030101010101" pitchFamily="2" charset="-122"/>
                        </a:rPr>
                        <a:t>现代殡葬管理</a:t>
                      </a:r>
                      <a:endParaRPr lang="zh-CN" altLang="en-US" sz="16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600" b="0" i="0" u="none" strike="noStrike" dirty="0">
                          <a:solidFill>
                            <a:srgbClr val="000000"/>
                          </a:solidFill>
                          <a:effectLst/>
                          <a:latin typeface="宋体" panose="02010600030101010101" pitchFamily="2" charset="-122"/>
                          <a:ea typeface="宋体" panose="02010600030101010101" pitchFamily="2" charset="-122"/>
                        </a:rPr>
                        <a:t>390303</a:t>
                      </a:r>
                      <a:endParaRPr lang="en-US" altLang="zh-CN" sz="1600" b="0" i="0" u="none" strike="noStrike" dirty="0">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50837">
                <a:tc>
                  <a:txBody>
                    <a:bodyPr/>
                    <a:lstStyle/>
                    <a:p>
                      <a:pPr algn="ctr" fontAlgn="b"/>
                      <a:r>
                        <a:rPr lang="zh-CN" altLang="en-US" sz="1600" b="0" i="0" u="none" strike="noStrike">
                          <a:solidFill>
                            <a:srgbClr val="000000"/>
                          </a:solidFill>
                          <a:effectLst/>
                          <a:latin typeface="宋体" panose="02010600030101010101" pitchFamily="2" charset="-122"/>
                          <a:ea typeface="宋体" panose="02010600030101010101" pitchFamily="2" charset="-122"/>
                        </a:rPr>
                        <a:t>现代文秘</a:t>
                      </a:r>
                      <a:endParaRPr lang="zh-CN" altLang="en-US" sz="16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600" b="0" i="0" u="none" strike="noStrike" dirty="0">
                          <a:solidFill>
                            <a:srgbClr val="000000"/>
                          </a:solidFill>
                          <a:effectLst/>
                          <a:latin typeface="宋体" panose="02010600030101010101" pitchFamily="2" charset="-122"/>
                          <a:ea typeface="宋体" panose="02010600030101010101" pitchFamily="2" charset="-122"/>
                        </a:rPr>
                        <a:t>390401</a:t>
                      </a:r>
                      <a:endParaRPr lang="en-US" altLang="zh-CN" sz="1600" b="0" i="0" u="none" strike="noStrike" dirty="0">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hipptx.com-Picture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0485198" y="5494084"/>
            <a:ext cx="1379895" cy="1028665"/>
          </a:xfrm>
          <a:prstGeom prst="rect">
            <a:avLst/>
          </a:prstGeom>
        </p:spPr>
      </p:pic>
      <p:sp>
        <p:nvSpPr>
          <p:cNvPr id="10" name="文本框 9"/>
          <p:cNvSpPr txBox="1"/>
          <p:nvPr/>
        </p:nvSpPr>
        <p:spPr>
          <a:xfrm>
            <a:off x="1625469" y="663722"/>
            <a:ext cx="5766675" cy="473271"/>
          </a:xfrm>
          <a:prstGeom prst="rect">
            <a:avLst/>
          </a:prstGeom>
          <a:noFill/>
        </p:spPr>
        <p:txBody>
          <a:bodyPr wrap="square" lIns="0" tIns="0" rIns="0" bIns="0">
            <a:spAutoFit/>
          </a:bodyPr>
          <a:lstStyle>
            <a:defPPr>
              <a:defRPr lang="zh-CN"/>
            </a:defPPr>
            <a:lvl1pPr>
              <a:lnSpc>
                <a:spcPct val="120000"/>
              </a:lnSpc>
              <a:defRPr sz="2800">
                <a:solidFill>
                  <a:schemeClr val="accent3">
                    <a:lumMod val="50000"/>
                  </a:schemeClr>
                </a:solidFill>
                <a:latin typeface="思源宋体 CN Medium" panose="02020500000000000000" pitchFamily="18" charset="-122"/>
                <a:ea typeface="思源宋体 CN Medium" panose="02020500000000000000" pitchFamily="18" charset="-122"/>
              </a:defRPr>
            </a:lvl1pPr>
          </a:lstStyle>
          <a:p>
            <a:pPr lvl="0"/>
            <a:r>
              <a:rPr lang="en-US" altLang="zh-CN" b="1" dirty="0">
                <a:latin typeface="微软雅黑" panose="020B0503020204020204" pitchFamily="34" charset="-122"/>
              </a:rPr>
              <a:t>2023</a:t>
            </a:r>
            <a:r>
              <a:rPr lang="zh-CN" altLang="en-US" b="1" dirty="0">
                <a:latin typeface="微软雅黑" panose="020B0503020204020204" pitchFamily="34" charset="-122"/>
              </a:rPr>
              <a:t>年教育事业统计调查制度修订</a:t>
            </a:r>
            <a:endParaRPr lang="zh-CN" altLang="en-US" b="1" dirty="0">
              <a:latin typeface="微软雅黑" panose="020B0503020204020204" pitchFamily="34" charset="-122"/>
            </a:endParaRPr>
          </a:p>
        </p:txBody>
      </p:sp>
      <p:sp>
        <p:nvSpPr>
          <p:cNvPr id="19" name="矩形 18"/>
          <p:cNvSpPr/>
          <p:nvPr/>
        </p:nvSpPr>
        <p:spPr>
          <a:xfrm>
            <a:off x="564923" y="548619"/>
            <a:ext cx="752560" cy="703798"/>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latin typeface="微软雅黑" panose="020B0503020204020204" pitchFamily="34" charset="-122"/>
                <a:ea typeface="思源宋体 CN Heavy" panose="02020900000000000000" pitchFamily="18" charset="-122"/>
              </a:rPr>
              <a:t>06</a:t>
            </a:r>
            <a:endParaRPr lang="zh-CN" altLang="en-US" sz="2800" dirty="0">
              <a:latin typeface="微软雅黑" panose="020B0503020204020204" pitchFamily="34" charset="-122"/>
              <a:ea typeface="思源宋体 CN Heavy" panose="02020900000000000000" pitchFamily="18" charset="-122"/>
            </a:endParaRPr>
          </a:p>
        </p:txBody>
      </p:sp>
      <p:sp>
        <p:nvSpPr>
          <p:cNvPr id="25" name="hipptx.com-Octagon 3"/>
          <p:cNvSpPr/>
          <p:nvPr/>
        </p:nvSpPr>
        <p:spPr>
          <a:xfrm>
            <a:off x="7968208" y="350266"/>
            <a:ext cx="4049486" cy="591671"/>
          </a:xfrm>
          <a:prstGeom prst="octagon">
            <a:avLst>
              <a:gd name="adj" fmla="val 14346"/>
            </a:avLst>
          </a:prstGeom>
          <a:gradFill>
            <a:gsLst>
              <a:gs pos="0">
                <a:schemeClr val="accent2">
                  <a:lumMod val="75000"/>
                </a:schemeClr>
              </a:gs>
              <a:gs pos="79000">
                <a:schemeClr val="accent2">
                  <a:lumMod val="50000"/>
                </a:schemeClr>
              </a:gs>
            </a:gsLst>
            <a:lin ang="5400000" scaled="1"/>
          </a:gradFill>
          <a:ln>
            <a:noFill/>
          </a:ln>
          <a:effectLst>
            <a:outerShdw blurRad="215900" dist="38100" dir="5400000" algn="t" rotWithShape="0">
              <a:schemeClr val="accent2">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2000" b="1" dirty="0">
                <a:solidFill>
                  <a:schemeClr val="bg1"/>
                </a:solidFill>
                <a:latin typeface="微软雅黑" panose="020B0503020204020204" pitchFamily="34" charset="-122"/>
                <a:ea typeface="思源宋体 CN Heavy" panose="02020900000000000000" pitchFamily="18" charset="-122"/>
              </a:rPr>
              <a:t>高等职业教育专科专业</a:t>
            </a:r>
            <a:endParaRPr lang="zh-CN" altLang="en-US" sz="2000" b="1" dirty="0">
              <a:solidFill>
                <a:schemeClr val="bg1"/>
              </a:solidFill>
              <a:latin typeface="微软雅黑" panose="020B0503020204020204" pitchFamily="34" charset="-122"/>
              <a:ea typeface="思源宋体 CN Heavy" panose="02020900000000000000" pitchFamily="18" charset="-122"/>
            </a:endParaRPr>
          </a:p>
        </p:txBody>
      </p:sp>
      <p:sp>
        <p:nvSpPr>
          <p:cNvPr id="7" name="TextBox 24"/>
          <p:cNvSpPr txBox="1"/>
          <p:nvPr/>
        </p:nvSpPr>
        <p:spPr>
          <a:xfrm>
            <a:off x="549331" y="1460505"/>
            <a:ext cx="4570482" cy="369332"/>
          </a:xfrm>
          <a:prstGeom prst="rect">
            <a:avLst/>
          </a:prstGeom>
          <a:noFill/>
        </p:spPr>
        <p:txBody>
          <a:bodyPr wrap="none" rtlCol="0">
            <a:spAutoFit/>
          </a:bodyPr>
          <a:lstStyle/>
          <a:p>
            <a:r>
              <a:rPr lang="zh-CN" altLang="en-US" b="1" dirty="0">
                <a:solidFill>
                  <a:srgbClr val="304371"/>
                </a:solidFill>
                <a:latin typeface="微软雅黑" panose="020B0503020204020204" pitchFamily="34" charset="-122"/>
                <a:ea typeface="微软雅黑" panose="020B0503020204020204" pitchFamily="34" charset="-122"/>
                <a:sym typeface="+mn-ea"/>
              </a:rPr>
              <a:t>一、更新了</a:t>
            </a:r>
            <a:r>
              <a:rPr lang="en-US" altLang="zh-CN" b="1" dirty="0">
                <a:solidFill>
                  <a:srgbClr val="304371"/>
                </a:solidFill>
                <a:latin typeface="微软雅黑" panose="020B0503020204020204" pitchFamily="34" charset="-122"/>
                <a:ea typeface="微软雅黑" panose="020B0503020204020204" pitchFamily="34" charset="-122"/>
                <a:sym typeface="+mn-ea"/>
              </a:rPr>
              <a:t>《</a:t>
            </a:r>
            <a:r>
              <a:rPr lang="zh-CN" altLang="zh-CN" b="1" dirty="0">
                <a:solidFill>
                  <a:srgbClr val="304371"/>
                </a:solidFill>
                <a:latin typeface="微软雅黑" panose="020B0503020204020204" pitchFamily="34" charset="-122"/>
                <a:ea typeface="微软雅黑" panose="020B0503020204020204" pitchFamily="34" charset="-122"/>
              </a:rPr>
              <a:t>高等职业教育</a:t>
            </a:r>
            <a:r>
              <a:rPr lang="zh-CN" altLang="en-US" b="1" dirty="0">
                <a:solidFill>
                  <a:srgbClr val="304371"/>
                </a:solidFill>
                <a:latin typeface="微软雅黑" panose="020B0503020204020204" pitchFamily="34" charset="-122"/>
                <a:ea typeface="微软雅黑" panose="020B0503020204020204" pitchFamily="34" charset="-122"/>
              </a:rPr>
              <a:t>专</a:t>
            </a:r>
            <a:r>
              <a:rPr lang="zh-CN" altLang="zh-CN" b="1" dirty="0">
                <a:solidFill>
                  <a:srgbClr val="304371"/>
                </a:solidFill>
                <a:latin typeface="微软雅黑" panose="020B0503020204020204" pitchFamily="34" charset="-122"/>
                <a:ea typeface="微软雅黑" panose="020B0503020204020204" pitchFamily="34" charset="-122"/>
              </a:rPr>
              <a:t>科专业目录</a:t>
            </a:r>
            <a:r>
              <a:rPr lang="en-US" altLang="zh-CN" b="1" dirty="0">
                <a:solidFill>
                  <a:srgbClr val="304371"/>
                </a:solidFill>
                <a:latin typeface="微软雅黑" panose="020B0503020204020204" pitchFamily="34" charset="-122"/>
                <a:ea typeface="微软雅黑" panose="020B0503020204020204" pitchFamily="34" charset="-122"/>
                <a:sym typeface="+mn-ea"/>
              </a:rPr>
              <a:t>》</a:t>
            </a:r>
            <a:endParaRPr lang="zh-CN" altLang="en-US" b="1" dirty="0">
              <a:solidFill>
                <a:srgbClr val="304371"/>
              </a:solidFill>
              <a:latin typeface="微软雅黑" panose="020B0503020204020204" pitchFamily="34" charset="-122"/>
              <a:ea typeface="微软雅黑" panose="020B0503020204020204" pitchFamily="34" charset="-122"/>
              <a:sym typeface="+mn-ea"/>
            </a:endParaRPr>
          </a:p>
        </p:txBody>
      </p:sp>
      <p:sp>
        <p:nvSpPr>
          <p:cNvPr id="8" name="TextBox 213"/>
          <p:cNvSpPr txBox="1"/>
          <p:nvPr/>
        </p:nvSpPr>
        <p:spPr>
          <a:xfrm>
            <a:off x="975726" y="2031623"/>
            <a:ext cx="10232712" cy="362728"/>
          </a:xfrm>
          <a:prstGeom prst="rect">
            <a:avLst/>
          </a:prstGeom>
          <a:noFill/>
        </p:spPr>
        <p:txBody>
          <a:bodyPr wrap="square" lIns="0" tIns="0" rIns="0" bIns="0" rtlCol="0">
            <a:spAutoFit/>
          </a:bodyPr>
          <a:lstStyle/>
          <a:p>
            <a:pPr marL="285750" indent="-285750">
              <a:lnSpc>
                <a:spcPts val="3200"/>
              </a:lnSpc>
              <a:spcAft>
                <a:spcPts val="1200"/>
              </a:spcAft>
              <a:buClr>
                <a:srgbClr val="C55A11"/>
              </a:buClr>
              <a:buFont typeface="Wingdings" panose="05000000000000000000" pitchFamily="2" charset="2"/>
              <a:buChar char="l"/>
              <a:defRPr/>
            </a:pPr>
            <a:r>
              <a:rPr lang="zh-CN" altLang="en-US" sz="1600" b="1" kern="0" dirty="0">
                <a:solidFill>
                  <a:srgbClr val="C55A11"/>
                </a:solidFill>
                <a:latin typeface="微软雅黑" panose="020B0503020204020204" pitchFamily="34" charset="-122"/>
                <a:ea typeface="微软雅黑" panose="020B0503020204020204" pitchFamily="34" charset="-122"/>
                <a:sym typeface="+mn-ea"/>
              </a:rPr>
              <a:t>新增</a:t>
            </a:r>
            <a:r>
              <a:rPr lang="en-US" altLang="zh-CN" sz="1600" b="1" kern="0" dirty="0">
                <a:solidFill>
                  <a:srgbClr val="C55A11"/>
                </a:solidFill>
                <a:latin typeface="微软雅黑" panose="020B0503020204020204" pitchFamily="34" charset="-122"/>
                <a:ea typeface="微软雅黑" panose="020B0503020204020204" pitchFamily="34" charset="-122"/>
                <a:sym typeface="+mn-ea"/>
              </a:rPr>
              <a:t>5</a:t>
            </a:r>
            <a:r>
              <a:rPr lang="zh-CN" altLang="en-US" sz="1600" b="1" kern="0" dirty="0">
                <a:solidFill>
                  <a:srgbClr val="C55A11"/>
                </a:solidFill>
                <a:latin typeface="微软雅黑" panose="020B0503020204020204" pitchFamily="34" charset="-122"/>
                <a:ea typeface="微软雅黑" panose="020B0503020204020204" pitchFamily="34" charset="-122"/>
                <a:sym typeface="+mn-ea"/>
              </a:rPr>
              <a:t>个专业</a:t>
            </a:r>
            <a:endParaRPr lang="en-US" altLang="zh-CN" sz="1600" kern="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graphicFrame>
        <p:nvGraphicFramePr>
          <p:cNvPr id="9" name="表格 8"/>
          <p:cNvGraphicFramePr>
            <a:graphicFrameLocks noGrp="1"/>
          </p:cNvGraphicFramePr>
          <p:nvPr/>
        </p:nvGraphicFramePr>
        <p:xfrm>
          <a:off x="988600" y="2492896"/>
          <a:ext cx="4891376" cy="2736306"/>
        </p:xfrm>
        <a:graphic>
          <a:graphicData uri="http://schemas.openxmlformats.org/drawingml/2006/table">
            <a:tbl>
              <a:tblPr>
                <a:tableStyleId>{5C22544A-7EE6-4342-B048-85BDC9FD1C3A}</a:tableStyleId>
              </a:tblPr>
              <a:tblGrid>
                <a:gridCol w="2445688"/>
                <a:gridCol w="2445688"/>
              </a:tblGrid>
              <a:tr h="456051">
                <a:tc>
                  <a:txBody>
                    <a:bodyPr/>
                    <a:lstStyle/>
                    <a:p>
                      <a:pPr algn="ctr" fontAlgn="b"/>
                      <a:r>
                        <a:rPr lang="zh-CN" altLang="en-US" sz="1600" b="1" i="0" u="none" strike="noStrike" kern="1200" dirty="0">
                          <a:solidFill>
                            <a:schemeClr val="bg1"/>
                          </a:solidFill>
                          <a:effectLst/>
                          <a:latin typeface="宋体" panose="02010600030101010101" pitchFamily="2" charset="-122"/>
                          <a:ea typeface="宋体" panose="02010600030101010101" pitchFamily="2" charset="-122"/>
                          <a:cs typeface="+mn-cs"/>
                        </a:rPr>
                        <a:t>专业名称</a:t>
                      </a:r>
                      <a:endParaRPr lang="zh-CN" altLang="en-US" sz="1600" b="1" i="0" u="none" strike="noStrike" kern="1200" dirty="0">
                        <a:solidFill>
                          <a:schemeClr val="bg1"/>
                        </a:solidFill>
                        <a:effectLst/>
                        <a:latin typeface="宋体" panose="02010600030101010101" pitchFamily="2" charset="-122"/>
                        <a:ea typeface="宋体" panose="02010600030101010101" pitchFamily="2" charset="-122"/>
                        <a:cs typeface="+mn-cs"/>
                      </a:endParaRPr>
                    </a:p>
                  </a:txBody>
                  <a:tcPr marL="8009" marR="8009" marT="800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12000">
                          <a:schemeClr val="accent3">
                            <a:shade val="30000"/>
                            <a:satMod val="115000"/>
                          </a:schemeClr>
                        </a:gs>
                        <a:gs pos="38000">
                          <a:schemeClr val="accent3">
                            <a:shade val="67500"/>
                            <a:satMod val="115000"/>
                          </a:schemeClr>
                        </a:gs>
                        <a:gs pos="77000">
                          <a:schemeClr val="accent3">
                            <a:shade val="100000"/>
                            <a:satMod val="115000"/>
                          </a:schemeClr>
                        </a:gs>
                      </a:gsLst>
                      <a:lin ang="2700000" scaled="1"/>
                      <a:tileRect/>
                    </a:gradFill>
                  </a:tcPr>
                </a:tc>
                <a:tc>
                  <a:txBody>
                    <a:bodyPr/>
                    <a:lstStyle/>
                    <a:p>
                      <a:pPr algn="ctr" fontAlgn="b"/>
                      <a:r>
                        <a:rPr lang="zh-CN" altLang="en-US" sz="1600" b="1" i="0" u="none" strike="noStrike" kern="1200" dirty="0">
                          <a:solidFill>
                            <a:schemeClr val="bg1"/>
                          </a:solidFill>
                          <a:effectLst/>
                          <a:latin typeface="宋体" panose="02010600030101010101" pitchFamily="2" charset="-122"/>
                          <a:ea typeface="宋体" panose="02010600030101010101" pitchFamily="2" charset="-122"/>
                          <a:cs typeface="+mn-cs"/>
                        </a:rPr>
                        <a:t>专业代码</a:t>
                      </a:r>
                      <a:endParaRPr lang="zh-CN" altLang="en-US" sz="1600" b="1" i="0" u="none" strike="noStrike" kern="1200" dirty="0">
                        <a:solidFill>
                          <a:schemeClr val="bg1"/>
                        </a:solidFill>
                        <a:effectLst/>
                        <a:latin typeface="宋体" panose="02010600030101010101" pitchFamily="2" charset="-122"/>
                        <a:ea typeface="宋体" panose="02010600030101010101" pitchFamily="2" charset="-122"/>
                        <a:cs typeface="+mn-cs"/>
                      </a:endParaRPr>
                    </a:p>
                  </a:txBody>
                  <a:tcPr marL="8009" marR="8009" marT="800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12000">
                          <a:schemeClr val="accent3">
                            <a:shade val="30000"/>
                            <a:satMod val="115000"/>
                          </a:schemeClr>
                        </a:gs>
                        <a:gs pos="38000">
                          <a:schemeClr val="accent3">
                            <a:shade val="67500"/>
                            <a:satMod val="115000"/>
                          </a:schemeClr>
                        </a:gs>
                        <a:gs pos="77000">
                          <a:schemeClr val="accent3">
                            <a:shade val="100000"/>
                            <a:satMod val="115000"/>
                          </a:schemeClr>
                        </a:gs>
                      </a:gsLst>
                      <a:lin ang="2700000" scaled="1"/>
                      <a:tileRect/>
                    </a:gradFill>
                  </a:tcPr>
                </a:tc>
              </a:tr>
              <a:tr h="456051">
                <a:tc>
                  <a:txBody>
                    <a:bodyPr/>
                    <a:lstStyle/>
                    <a:p>
                      <a:pPr algn="ctr" fontAlgn="b"/>
                      <a:r>
                        <a:rPr lang="zh-CN" altLang="en-US" sz="1600" b="0" i="0" u="none" strike="noStrike" dirty="0">
                          <a:solidFill>
                            <a:srgbClr val="000000"/>
                          </a:solidFill>
                          <a:effectLst/>
                          <a:latin typeface="宋体" panose="02010600030101010101" pitchFamily="2" charset="-122"/>
                          <a:ea typeface="宋体" panose="02010600030101010101" pitchFamily="2" charset="-122"/>
                        </a:rPr>
                        <a:t>数据中心运行与管理</a:t>
                      </a:r>
                      <a:endParaRPr lang="zh-CN" altLang="en-US" sz="1600" b="0" i="0" u="none" strike="noStrike" dirty="0">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600" b="0" i="0" u="none" strike="noStrike" dirty="0">
                          <a:solidFill>
                            <a:srgbClr val="000000"/>
                          </a:solidFill>
                          <a:effectLst/>
                          <a:latin typeface="宋体" panose="02010600030101010101" pitchFamily="2" charset="-122"/>
                          <a:ea typeface="宋体" panose="02010600030101010101" pitchFamily="2" charset="-122"/>
                        </a:rPr>
                        <a:t>510310</a:t>
                      </a:r>
                      <a:endParaRPr lang="en-US" altLang="zh-CN" sz="1600" b="0" i="0" u="none" strike="noStrike" dirty="0">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56051">
                <a:tc>
                  <a:txBody>
                    <a:bodyPr/>
                    <a:lstStyle/>
                    <a:p>
                      <a:pPr algn="ctr" fontAlgn="b"/>
                      <a:r>
                        <a:rPr lang="zh-CN" altLang="en-US" sz="1600" b="0" i="0" u="none" strike="noStrike" dirty="0">
                          <a:solidFill>
                            <a:srgbClr val="000000"/>
                          </a:solidFill>
                          <a:effectLst/>
                          <a:latin typeface="宋体" panose="02010600030101010101" pitchFamily="2" charset="-122"/>
                          <a:ea typeface="宋体" panose="02010600030101010101" pitchFamily="2" charset="-122"/>
                        </a:rPr>
                        <a:t>口腔卫生保健</a:t>
                      </a:r>
                      <a:endParaRPr lang="zh-CN" altLang="en-US" sz="1600" b="0" i="0" u="none" strike="noStrike" dirty="0">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600" b="0" i="0" u="none" strike="noStrike" dirty="0">
                          <a:solidFill>
                            <a:srgbClr val="000000"/>
                          </a:solidFill>
                          <a:effectLst/>
                          <a:latin typeface="宋体" panose="02010600030101010101" pitchFamily="2" charset="-122"/>
                          <a:ea typeface="宋体" panose="02010600030101010101" pitchFamily="2" charset="-122"/>
                        </a:rPr>
                        <a:t>520807</a:t>
                      </a:r>
                      <a:endParaRPr lang="en-US" altLang="zh-CN" sz="1600" b="0" i="0" u="none" strike="noStrike" dirty="0">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56051">
                <a:tc>
                  <a:txBody>
                    <a:bodyPr/>
                    <a:lstStyle/>
                    <a:p>
                      <a:pPr algn="ctr" fontAlgn="b"/>
                      <a:r>
                        <a:rPr lang="zh-CN" altLang="en-US" sz="1600" b="0" i="0" u="none" strike="noStrike" dirty="0">
                          <a:solidFill>
                            <a:srgbClr val="000000"/>
                          </a:solidFill>
                          <a:effectLst/>
                          <a:latin typeface="宋体" panose="02010600030101010101" pitchFamily="2" charset="-122"/>
                          <a:ea typeface="宋体" panose="02010600030101010101" pitchFamily="2" charset="-122"/>
                        </a:rPr>
                        <a:t>财政支出绩效管理</a:t>
                      </a:r>
                      <a:endParaRPr lang="zh-CN" altLang="en-US" sz="1600" b="0" i="0" u="none" strike="noStrike" dirty="0">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600" b="0" i="0" u="none" strike="noStrike" dirty="0">
                          <a:solidFill>
                            <a:srgbClr val="000000"/>
                          </a:solidFill>
                          <a:effectLst/>
                          <a:latin typeface="宋体" panose="02010600030101010101" pitchFamily="2" charset="-122"/>
                          <a:ea typeface="宋体" panose="02010600030101010101" pitchFamily="2" charset="-122"/>
                        </a:rPr>
                        <a:t>530104</a:t>
                      </a:r>
                      <a:endParaRPr lang="en-US" altLang="zh-CN" sz="1600" b="0" i="0" u="none" strike="noStrike" dirty="0">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56051">
                <a:tc>
                  <a:txBody>
                    <a:bodyPr/>
                    <a:lstStyle/>
                    <a:p>
                      <a:pPr algn="ctr" fontAlgn="b"/>
                      <a:r>
                        <a:rPr lang="zh-CN" altLang="en-US" sz="1600" b="0" i="0" u="none" strike="noStrike" dirty="0">
                          <a:solidFill>
                            <a:srgbClr val="000000"/>
                          </a:solidFill>
                          <a:effectLst/>
                          <a:latin typeface="宋体" panose="02010600030101010101" pitchFamily="2" charset="-122"/>
                          <a:ea typeface="宋体" panose="02010600030101010101" pitchFamily="2" charset="-122"/>
                        </a:rPr>
                        <a:t>国际服务贸易</a:t>
                      </a:r>
                      <a:endParaRPr lang="zh-CN" altLang="en-US" sz="1600" b="0" i="0" u="none" strike="noStrike" dirty="0">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600" b="0" i="0" u="none" strike="noStrike" dirty="0">
                          <a:solidFill>
                            <a:srgbClr val="000000"/>
                          </a:solidFill>
                          <a:effectLst/>
                          <a:latin typeface="宋体" panose="02010600030101010101" pitchFamily="2" charset="-122"/>
                          <a:ea typeface="宋体" panose="02010600030101010101" pitchFamily="2" charset="-122"/>
                        </a:rPr>
                        <a:t>530506</a:t>
                      </a:r>
                      <a:endParaRPr lang="en-US" altLang="zh-CN" sz="1600" b="0" i="0" u="none" strike="noStrike" dirty="0">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56051">
                <a:tc>
                  <a:txBody>
                    <a:bodyPr/>
                    <a:lstStyle/>
                    <a:p>
                      <a:pPr algn="ctr" fontAlgn="b"/>
                      <a:r>
                        <a:rPr lang="zh-CN" altLang="en-US" sz="1600" b="0" i="0" u="none" strike="noStrike" dirty="0">
                          <a:solidFill>
                            <a:srgbClr val="000000"/>
                          </a:solidFill>
                          <a:effectLst/>
                          <a:latin typeface="宋体" panose="02010600030101010101" pitchFamily="2" charset="-122"/>
                          <a:ea typeface="宋体" panose="02010600030101010101" pitchFamily="2" charset="-122"/>
                        </a:rPr>
                        <a:t>休闲服务与管理</a:t>
                      </a:r>
                      <a:endParaRPr lang="zh-CN" altLang="en-US" sz="1600" b="0" i="0" u="none" strike="noStrike" dirty="0">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CN" sz="1600" b="0" i="0" u="none" strike="noStrike" dirty="0">
                          <a:solidFill>
                            <a:srgbClr val="000000"/>
                          </a:solidFill>
                          <a:effectLst/>
                          <a:latin typeface="宋体" panose="02010600030101010101" pitchFamily="2" charset="-122"/>
                          <a:ea typeface="宋体" panose="02010600030101010101" pitchFamily="2" charset="-122"/>
                        </a:rPr>
                        <a:t>540113</a:t>
                      </a:r>
                      <a:endParaRPr lang="en-US" altLang="zh-CN" sz="1600" b="0" i="0" u="none" strike="noStrike" dirty="0">
                        <a:solidFill>
                          <a:srgbClr val="000000"/>
                        </a:solidFill>
                        <a:effectLst/>
                        <a:latin typeface="宋体" panose="02010600030101010101" pitchFamily="2" charset="-122"/>
                        <a:ea typeface="宋体" panose="02010600030101010101" pitchFamily="2"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hipptx.com-TextBox 12"/>
          <p:cNvSpPr txBox="1"/>
          <p:nvPr/>
        </p:nvSpPr>
        <p:spPr>
          <a:xfrm>
            <a:off x="3955675" y="526957"/>
            <a:ext cx="4280650" cy="3154710"/>
          </a:xfrm>
          <a:prstGeom prst="rect">
            <a:avLst/>
          </a:prstGeom>
          <a:noFill/>
        </p:spPr>
        <p:txBody>
          <a:bodyPr wrap="square" rtlCol="0">
            <a:spAutoFit/>
          </a:bodyPr>
          <a:lstStyle/>
          <a:p>
            <a:pPr algn="ctr"/>
            <a:r>
              <a:rPr lang="en-US" altLang="zh-CN" sz="19900" dirty="0">
                <a:solidFill>
                  <a:schemeClr val="accent3">
                    <a:lumMod val="50000"/>
                  </a:schemeClr>
                </a:solidFill>
                <a:latin typeface="优设标题黑" panose="00000500000000000000" pitchFamily="2" charset="-122"/>
                <a:ea typeface="优设标题黑" panose="00000500000000000000" pitchFamily="2" charset="-122"/>
              </a:rPr>
              <a:t>05</a:t>
            </a:r>
            <a:endParaRPr lang="zh-CN" altLang="en-US" sz="19900" dirty="0">
              <a:solidFill>
                <a:schemeClr val="accent3">
                  <a:lumMod val="50000"/>
                </a:schemeClr>
              </a:solidFill>
              <a:latin typeface="优设标题黑" panose="00000500000000000000" pitchFamily="2" charset="-122"/>
              <a:ea typeface="优设标题黑" panose="00000500000000000000" pitchFamily="2" charset="-122"/>
            </a:endParaRPr>
          </a:p>
        </p:txBody>
      </p:sp>
      <p:sp>
        <p:nvSpPr>
          <p:cNvPr id="2" name="hipptx.com-TextBox 1"/>
          <p:cNvSpPr txBox="1"/>
          <p:nvPr/>
        </p:nvSpPr>
        <p:spPr>
          <a:xfrm>
            <a:off x="4367017" y="3004941"/>
            <a:ext cx="3457964" cy="848117"/>
          </a:xfrm>
          <a:prstGeom prst="rect">
            <a:avLst/>
          </a:prstGeom>
          <a:noFill/>
        </p:spPr>
        <p:txBody>
          <a:bodyPr wrap="square" rtlCol="0">
            <a:spAutoFit/>
          </a:bodyPr>
          <a:lstStyle/>
          <a:p>
            <a:pPr algn="ctr">
              <a:lnSpc>
                <a:spcPct val="120000"/>
              </a:lnSpc>
            </a:pPr>
            <a:r>
              <a:rPr lang="en-US" altLang="zh-CN" sz="4400" dirty="0">
                <a:gradFill>
                  <a:gsLst>
                    <a:gs pos="0">
                      <a:schemeClr val="accent3">
                        <a:lumMod val="50000"/>
                      </a:schemeClr>
                    </a:gs>
                    <a:gs pos="100000">
                      <a:schemeClr val="accent3">
                        <a:lumMod val="75000"/>
                        <a:alpha val="0"/>
                      </a:schemeClr>
                    </a:gs>
                  </a:gsLst>
                  <a:lin ang="5400000" scaled="1"/>
                </a:gradFill>
                <a:latin typeface="思源黑体 CN Heavy" panose="020B0A00000000000000" pitchFamily="34" charset="-122"/>
                <a:ea typeface="思源黑体 CN Heavy" panose="020B0A00000000000000" pitchFamily="34" charset="-122"/>
              </a:rPr>
              <a:t>PART  FIVE</a:t>
            </a:r>
            <a:endParaRPr lang="zh-CN" altLang="en-US" sz="4400" dirty="0">
              <a:gradFill>
                <a:gsLst>
                  <a:gs pos="0">
                    <a:schemeClr val="accent3">
                      <a:lumMod val="50000"/>
                    </a:schemeClr>
                  </a:gs>
                  <a:gs pos="100000">
                    <a:schemeClr val="accent3">
                      <a:lumMod val="75000"/>
                      <a:alpha val="0"/>
                    </a:schemeClr>
                  </a:gs>
                </a:gsLst>
                <a:lin ang="5400000" scaled="1"/>
              </a:gradFill>
              <a:latin typeface="思源黑体 CN Heavy" panose="020B0A00000000000000" pitchFamily="34" charset="-122"/>
              <a:ea typeface="思源黑体 CN Heavy" panose="020B0A00000000000000" pitchFamily="34" charset="-122"/>
            </a:endParaRPr>
          </a:p>
        </p:txBody>
      </p:sp>
      <p:sp>
        <p:nvSpPr>
          <p:cNvPr id="6" name="hipptx.com-TextBox 5"/>
          <p:cNvSpPr txBox="1"/>
          <p:nvPr/>
        </p:nvSpPr>
        <p:spPr>
          <a:xfrm>
            <a:off x="911424" y="3782558"/>
            <a:ext cx="10369152" cy="1414746"/>
          </a:xfrm>
          <a:prstGeom prst="rect">
            <a:avLst/>
          </a:prstGeom>
          <a:noFill/>
        </p:spPr>
        <p:txBody>
          <a:bodyPr wrap="square" lIns="0" tIns="0" rIns="0" bIns="0">
            <a:spAutoFit/>
          </a:bodyPr>
          <a:lstStyle>
            <a:defPPr>
              <a:defRPr lang="zh-CN"/>
            </a:defPPr>
            <a:lvl1pPr algn="ctr">
              <a:lnSpc>
                <a:spcPct val="120000"/>
              </a:lnSpc>
              <a:defRPr sz="4400">
                <a:solidFill>
                  <a:schemeClr val="tx1">
                    <a:lumMod val="75000"/>
                    <a:lumOff val="25000"/>
                  </a:schemeClr>
                </a:solidFill>
                <a:latin typeface="思源宋体 CN Heavy" panose="02020900000000000000" pitchFamily="18" charset="-122"/>
                <a:ea typeface="思源宋体 CN Heavy" panose="02020900000000000000" pitchFamily="18" charset="-122"/>
              </a:defRPr>
            </a:lvl1pPr>
          </a:lstStyle>
          <a:p>
            <a:r>
              <a:rPr lang="zh-CN" altLang="en-US" sz="4000" b="1" dirty="0">
                <a:solidFill>
                  <a:schemeClr val="tx1"/>
                </a:solidFill>
              </a:rPr>
              <a:t>逐表解读</a:t>
            </a:r>
            <a:br>
              <a:rPr lang="zh-CN" altLang="en-US" sz="4000" b="1" dirty="0">
                <a:solidFill>
                  <a:schemeClr val="tx1"/>
                </a:solidFill>
              </a:rPr>
            </a:br>
            <a:r>
              <a:rPr lang="zh-CN" altLang="en-US" sz="4000" b="1" dirty="0">
                <a:solidFill>
                  <a:schemeClr val="tx1"/>
                </a:solidFill>
              </a:rPr>
              <a:t>      </a:t>
            </a:r>
            <a:r>
              <a:rPr lang="en-US" altLang="zh-CN" sz="4000" b="1" dirty="0">
                <a:solidFill>
                  <a:schemeClr val="tx1"/>
                </a:solidFill>
              </a:rPr>
              <a:t>《2023</a:t>
            </a:r>
            <a:r>
              <a:rPr lang="zh-CN" altLang="en-US" sz="4000" b="1" dirty="0">
                <a:solidFill>
                  <a:schemeClr val="tx1"/>
                </a:solidFill>
              </a:rPr>
              <a:t>年教育事业综合统计调查制度</a:t>
            </a:r>
            <a:r>
              <a:rPr lang="en-US" altLang="zh-CN" sz="4000" b="1" dirty="0">
                <a:solidFill>
                  <a:schemeClr val="tx1"/>
                </a:solidFill>
              </a:rPr>
              <a:t>》</a:t>
            </a:r>
            <a:endParaRPr lang="zh-CN" altLang="en-US" sz="4000" b="1" dirty="0">
              <a:solidFill>
                <a:schemeClr val="tx1"/>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4294967295"/>
          </p:nvPr>
        </p:nvSpPr>
        <p:spPr>
          <a:xfrm>
            <a:off x="9644063" y="6235700"/>
            <a:ext cx="2547937" cy="206375"/>
          </a:xfrm>
          <a:prstGeom prst="rect">
            <a:avLst/>
          </a:prstGeom>
        </p:spPr>
        <p:txBody>
          <a:bodyPr/>
          <a:lstStyle/>
          <a:p>
            <a:fld id="{5DD3DB80-B894-403A-B48E-6FDC1A72010E}" type="slidenum">
              <a:rPr lang="zh-CN" altLang="en-US" smtClean="0"/>
            </a:fld>
            <a:endParaRPr lang="zh-CN" altLang="en-US"/>
          </a:p>
        </p:txBody>
      </p:sp>
      <p:sp>
        <p:nvSpPr>
          <p:cNvPr id="141" name="í$ľîďe"/>
          <p:cNvSpPr>
            <a:spLocks noGrp="1"/>
          </p:cNvSpPr>
          <p:nvPr>
            <p:ph type="title" idx="4294967295"/>
          </p:nvPr>
        </p:nvSpPr>
        <p:spPr>
          <a:xfrm>
            <a:off x="0" y="517525"/>
            <a:ext cx="6496050" cy="506413"/>
          </a:xfrm>
        </p:spPr>
        <p:txBody>
          <a:bodyPr>
            <a:normAutofit fontScale="90000"/>
          </a:bodyPr>
          <a:lstStyle/>
          <a:p>
            <a:pPr algn="ctr"/>
            <a:r>
              <a:rPr lang="en-US" altLang="zh-CN" sz="2300" b="1" dirty="0">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300" b="1" dirty="0">
                <a:latin typeface="Arial" panose="020B0604020202020204" pitchFamily="34" charset="0"/>
                <a:ea typeface="微软雅黑" panose="020B0503020204020204" pitchFamily="34" charset="-122"/>
                <a:cs typeface="+mn-ea"/>
                <a:sym typeface="Arial" panose="020B0604020202020204" pitchFamily="34" charset="0"/>
              </a:rPr>
              <a:t>教育事业综合统计调查制度</a:t>
            </a:r>
            <a:r>
              <a:rPr lang="en-US" altLang="zh-CN" sz="2300" b="1" dirty="0">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300" b="1" dirty="0">
                <a:latin typeface="Arial" panose="020B0604020202020204" pitchFamily="34" charset="0"/>
                <a:ea typeface="微软雅黑" panose="020B0503020204020204" pitchFamily="34" charset="-122"/>
                <a:cs typeface="+mn-ea"/>
                <a:sym typeface="Arial" panose="020B0604020202020204" pitchFamily="34" charset="0"/>
              </a:rPr>
              <a:t>表号划分规则说明</a:t>
            </a:r>
            <a:endParaRPr lang="zh-CN" altLang="en-US" sz="2300" b="1" dirty="0">
              <a:latin typeface="Arial" panose="020B0604020202020204" pitchFamily="34" charset="0"/>
              <a:ea typeface="微软雅黑" panose="020B0503020204020204" pitchFamily="34" charset="-122"/>
              <a:cs typeface="+mn-ea"/>
            </a:endParaRPr>
          </a:p>
        </p:txBody>
      </p:sp>
      <p:graphicFrame>
        <p:nvGraphicFramePr>
          <p:cNvPr id="94" name="表格 93"/>
          <p:cNvGraphicFramePr>
            <a:graphicFrameLocks noGrp="1"/>
          </p:cNvGraphicFramePr>
          <p:nvPr/>
        </p:nvGraphicFramePr>
        <p:xfrm>
          <a:off x="381733" y="1719626"/>
          <a:ext cx="4876067" cy="4497736"/>
        </p:xfrm>
        <a:graphic>
          <a:graphicData uri="http://schemas.openxmlformats.org/drawingml/2006/table">
            <a:tbl>
              <a:tblPr>
                <a:tableStyleId>{8EC20E35-A176-4012-BC5E-935CFFF8708E}</a:tableStyleId>
              </a:tblPr>
              <a:tblGrid>
                <a:gridCol w="905608"/>
                <a:gridCol w="694592"/>
                <a:gridCol w="1433501"/>
                <a:gridCol w="1089179"/>
                <a:gridCol w="753187"/>
              </a:tblGrid>
              <a:tr h="630205">
                <a:tc>
                  <a:txBody>
                    <a:bodyPr/>
                    <a:lstStyle/>
                    <a:p>
                      <a:pPr algn="ctr" fontAlgn="b"/>
                      <a:r>
                        <a:rPr lang="zh-CN" altLang="en-US" sz="1600" b="1" i="0" u="none" strike="noStrike" dirty="0">
                          <a:solidFill>
                            <a:schemeClr val="bg1"/>
                          </a:solidFill>
                          <a:effectLst/>
                          <a:latin typeface="+mn-ea"/>
                          <a:ea typeface="+mn-ea"/>
                        </a:rPr>
                        <a:t>分段</a:t>
                      </a:r>
                      <a:endParaRPr lang="zh-CN" altLang="en-US" sz="1600" b="1" i="0" u="none" strike="noStrike" dirty="0">
                        <a:solidFill>
                          <a:schemeClr val="bg1"/>
                        </a:solidFill>
                        <a:effectLst/>
                        <a:latin typeface="+mn-ea"/>
                        <a:ea typeface="+mn-ea"/>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gradFill flip="none" rotWithShape="1">
                      <a:gsLst>
                        <a:gs pos="0">
                          <a:schemeClr val="accent3">
                            <a:shade val="30000"/>
                            <a:satMod val="115000"/>
                          </a:schemeClr>
                        </a:gs>
                        <a:gs pos="62000">
                          <a:schemeClr val="accent3">
                            <a:shade val="67500"/>
                            <a:satMod val="115000"/>
                          </a:schemeClr>
                        </a:gs>
                        <a:gs pos="96000">
                          <a:schemeClr val="accent3">
                            <a:shade val="100000"/>
                            <a:satMod val="115000"/>
                          </a:schemeClr>
                        </a:gs>
                      </a:gsLst>
                      <a:lin ang="2700000" scaled="1"/>
                      <a:tileRect/>
                    </a:gradFill>
                  </a:tcPr>
                </a:tc>
                <a:tc>
                  <a:txBody>
                    <a:bodyPr/>
                    <a:lstStyle/>
                    <a:p>
                      <a:pPr algn="ctr" fontAlgn="b"/>
                      <a:r>
                        <a:rPr lang="zh-CN" altLang="en-US" sz="1600" u="none" strike="noStrike" dirty="0">
                          <a:effectLst/>
                          <a:latin typeface="+mn-ea"/>
                          <a:ea typeface="+mn-ea"/>
                        </a:rPr>
                        <a:t>第一段</a:t>
                      </a:r>
                      <a:endParaRPr lang="zh-CN" altLang="en-US" sz="1600" b="0" i="0" u="none" strike="noStrike" dirty="0">
                        <a:solidFill>
                          <a:srgbClr val="000000"/>
                        </a:solidFill>
                        <a:effectLst/>
                        <a:latin typeface="+mn-ea"/>
                        <a:ea typeface="+mn-ea"/>
                      </a:endParaRPr>
                    </a:p>
                  </a:txBody>
                  <a:tcPr marL="9525" marR="9525" marT="9525" marB="0" anchor="ctr">
                    <a:lnL w="12700" cap="flat" cmpd="sng" algn="ctr">
                      <a:no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fontAlgn="b"/>
                      <a:r>
                        <a:rPr lang="zh-CN" altLang="en-US" sz="1600" u="none" strike="noStrike" dirty="0">
                          <a:effectLst/>
                          <a:latin typeface="+mn-ea"/>
                          <a:ea typeface="+mn-ea"/>
                        </a:rPr>
                        <a:t>第二段</a:t>
                      </a:r>
                      <a:endParaRPr lang="zh-CN" altLang="en-US" sz="1600" b="0" i="0" u="none" strike="noStrike" dirty="0">
                        <a:solidFill>
                          <a:srgbClr val="000000"/>
                        </a:solidFill>
                        <a:effectLst/>
                        <a:latin typeface="+mn-ea"/>
                        <a:ea typeface="+mn-ea"/>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fontAlgn="b"/>
                      <a:r>
                        <a:rPr lang="zh-CN" altLang="en-US" sz="1600" u="none" strike="noStrike" dirty="0">
                          <a:effectLst/>
                          <a:latin typeface="+mn-ea"/>
                          <a:ea typeface="+mn-ea"/>
                        </a:rPr>
                        <a:t>第三段</a:t>
                      </a:r>
                      <a:endParaRPr lang="zh-CN" altLang="en-US" sz="1600" b="0" i="0" u="none" strike="noStrike" dirty="0">
                        <a:solidFill>
                          <a:srgbClr val="000000"/>
                        </a:solidFill>
                        <a:effectLst/>
                        <a:latin typeface="+mn-ea"/>
                        <a:ea typeface="+mn-ea"/>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fontAlgn="b"/>
                      <a:r>
                        <a:rPr lang="zh-CN" altLang="en-US" sz="1600" u="none" strike="noStrike" dirty="0">
                          <a:effectLst/>
                          <a:latin typeface="+mn-ea"/>
                          <a:ea typeface="+mn-ea"/>
                        </a:rPr>
                        <a:t>第四段</a:t>
                      </a:r>
                      <a:endParaRPr lang="zh-CN" altLang="en-US" sz="1600" b="0" i="0" u="none" strike="noStrike" dirty="0">
                        <a:solidFill>
                          <a:srgbClr val="000000"/>
                        </a:solidFill>
                        <a:effectLst/>
                        <a:latin typeface="+mn-ea"/>
                        <a:ea typeface="+mn-ea"/>
                      </a:endParaRPr>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solidFill>
                      <a:schemeClr val="accent3">
                        <a:lumMod val="20000"/>
                        <a:lumOff val="80000"/>
                      </a:schemeClr>
                    </a:solidFill>
                  </a:tcPr>
                </a:tc>
              </a:tr>
              <a:tr h="498164">
                <a:tc>
                  <a:txBody>
                    <a:bodyPr/>
                    <a:lstStyle/>
                    <a:p>
                      <a:pPr algn="ctr" fontAlgn="b"/>
                      <a:r>
                        <a:rPr lang="zh-CN" altLang="en-US" sz="1600" b="1" i="0" u="none" strike="noStrike" dirty="0">
                          <a:solidFill>
                            <a:schemeClr val="bg1"/>
                          </a:solidFill>
                          <a:effectLst/>
                          <a:latin typeface="+mn-ea"/>
                          <a:ea typeface="+mn-ea"/>
                        </a:rPr>
                        <a:t>代表意义</a:t>
                      </a:r>
                      <a:endParaRPr lang="zh-CN" altLang="en-US" sz="1600" b="1" i="0" u="none" strike="noStrike" dirty="0">
                        <a:solidFill>
                          <a:schemeClr val="bg1"/>
                        </a:solidFill>
                        <a:effectLst/>
                        <a:latin typeface="+mn-ea"/>
                        <a:ea typeface="+mn-ea"/>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gradFill flip="none" rotWithShape="1">
                      <a:gsLst>
                        <a:gs pos="0">
                          <a:schemeClr val="accent3">
                            <a:shade val="30000"/>
                            <a:satMod val="115000"/>
                          </a:schemeClr>
                        </a:gs>
                        <a:gs pos="62000">
                          <a:schemeClr val="accent3">
                            <a:shade val="67500"/>
                            <a:satMod val="115000"/>
                          </a:schemeClr>
                        </a:gs>
                        <a:gs pos="96000">
                          <a:schemeClr val="accent3">
                            <a:shade val="100000"/>
                            <a:satMod val="115000"/>
                          </a:schemeClr>
                        </a:gs>
                      </a:gsLst>
                      <a:lin ang="2700000" scaled="1"/>
                      <a:tileRect/>
                    </a:gradFill>
                  </a:tcPr>
                </a:tc>
                <a:tc>
                  <a:txBody>
                    <a:bodyPr/>
                    <a:lstStyle/>
                    <a:p>
                      <a:pPr algn="ctr" fontAlgn="b"/>
                      <a:r>
                        <a:rPr lang="zh-CN" altLang="en-US" sz="1600" dirty="0"/>
                        <a:t>属性</a:t>
                      </a:r>
                      <a:endParaRPr lang="zh-CN" altLang="en-US" sz="1600" b="0" i="0" u="none" strike="noStrike" dirty="0">
                        <a:solidFill>
                          <a:srgbClr val="000000"/>
                        </a:solidFill>
                        <a:effectLst/>
                        <a:latin typeface="+mn-ea"/>
                        <a:ea typeface="+mn-ea"/>
                      </a:endParaRPr>
                    </a:p>
                  </a:txBody>
                  <a:tcPr marL="9525" marR="9525" marT="9525" marB="0" anchor="ctr">
                    <a:lnL w="1270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fontAlgn="b"/>
                      <a:r>
                        <a:rPr lang="zh-CN" altLang="en-US" sz="1600" dirty="0"/>
                        <a:t>基本内容</a:t>
                      </a:r>
                      <a:endParaRPr lang="zh-CN" altLang="en-US" sz="1600" b="0" i="0" u="none" strike="noStrike" dirty="0">
                        <a:solidFill>
                          <a:srgbClr val="000000"/>
                        </a:solidFill>
                        <a:effectLst/>
                        <a:latin typeface="+mn-ea"/>
                        <a:ea typeface="+mn-ea"/>
                      </a:endParaRPr>
                    </a:p>
                  </a:txBody>
                  <a:tcPr marL="9525" marR="9525" marT="9525" marB="0" anchor="ctr">
                    <a:lnL>
                      <a:noFill/>
                    </a:lnL>
                    <a:lnR>
                      <a:noFill/>
                    </a:lnR>
                    <a:lnT>
                      <a:noFill/>
                    </a:lnT>
                    <a:lnB>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fontAlgn="b"/>
                      <a:r>
                        <a:rPr lang="zh-CN" altLang="en-US" sz="1600" dirty="0"/>
                        <a:t>教育层级</a:t>
                      </a:r>
                      <a:endParaRPr lang="zh-CN" altLang="en-US" sz="1600" b="0" i="0" u="none" strike="noStrike" dirty="0">
                        <a:solidFill>
                          <a:srgbClr val="000000"/>
                        </a:solidFill>
                        <a:effectLst/>
                        <a:latin typeface="+mn-ea"/>
                        <a:ea typeface="+mn-ea"/>
                      </a:endParaRPr>
                    </a:p>
                  </a:txBody>
                  <a:tcPr marL="9525" marR="9525" marT="9525" marB="0" anchor="ctr">
                    <a:lnL>
                      <a:noFill/>
                    </a:lnL>
                    <a:lnR>
                      <a:noFill/>
                    </a:lnR>
                    <a:lnT>
                      <a:noFill/>
                    </a:lnT>
                    <a:lnB>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fontAlgn="b"/>
                      <a:r>
                        <a:rPr lang="zh-CN" altLang="en-US" sz="1600" dirty="0"/>
                        <a:t>顺序号</a:t>
                      </a:r>
                      <a:endParaRPr lang="zh-CN" altLang="en-US" sz="1600" b="0" i="0" u="none" strike="noStrike" dirty="0">
                        <a:solidFill>
                          <a:srgbClr val="000000"/>
                        </a:solidFill>
                        <a:effectLst/>
                        <a:latin typeface="+mn-ea"/>
                        <a:ea typeface="+mn-ea"/>
                      </a:endParaRPr>
                    </a:p>
                  </a:txBody>
                  <a:tcPr marL="9525" marR="9525" marT="9525" marB="0" anchor="ctr">
                    <a:lnL>
                      <a:noFill/>
                    </a:lnL>
                    <a:lnR>
                      <a:noFill/>
                    </a:lnR>
                    <a:lnT>
                      <a:noFill/>
                    </a:lnT>
                    <a:lnB>
                      <a:noFill/>
                    </a:lnB>
                    <a:lnTlToBr w="12700" cmpd="sng">
                      <a:noFill/>
                      <a:prstDash val="solid"/>
                    </a:lnTlToBr>
                    <a:lnBlToTr w="12700" cmpd="sng">
                      <a:noFill/>
                      <a:prstDash val="solid"/>
                    </a:lnBlToTr>
                    <a:solidFill>
                      <a:schemeClr val="accent3">
                        <a:lumMod val="20000"/>
                        <a:lumOff val="80000"/>
                      </a:schemeClr>
                    </a:solidFill>
                  </a:tcPr>
                </a:tc>
              </a:tr>
              <a:tr h="337834">
                <a:tc rowSpan="10">
                  <a:txBody>
                    <a:bodyPr/>
                    <a:lstStyle/>
                    <a:p>
                      <a:pPr algn="ctr" fontAlgn="b"/>
                      <a:r>
                        <a:rPr lang="zh-CN" altLang="en-US" sz="1600" b="1" i="0" u="none" strike="noStrike" dirty="0">
                          <a:solidFill>
                            <a:schemeClr val="bg1"/>
                          </a:solidFill>
                          <a:effectLst/>
                          <a:latin typeface="+mn-ea"/>
                          <a:ea typeface="+mn-ea"/>
                        </a:rPr>
                        <a:t>内容</a:t>
                      </a:r>
                      <a:endParaRPr lang="zh-CN" altLang="en-US" sz="1600" b="1" i="0" u="none" strike="noStrike" dirty="0">
                        <a:solidFill>
                          <a:schemeClr val="bg1"/>
                        </a:solidFill>
                        <a:effectLst/>
                        <a:latin typeface="+mn-ea"/>
                        <a:ea typeface="+mn-ea"/>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3">
                            <a:shade val="30000"/>
                            <a:satMod val="115000"/>
                          </a:schemeClr>
                        </a:gs>
                        <a:gs pos="62000">
                          <a:schemeClr val="accent3">
                            <a:shade val="67500"/>
                            <a:satMod val="115000"/>
                          </a:schemeClr>
                        </a:gs>
                        <a:gs pos="96000">
                          <a:schemeClr val="accent3">
                            <a:shade val="100000"/>
                            <a:satMod val="115000"/>
                          </a:schemeClr>
                        </a:gs>
                      </a:gsLst>
                      <a:lin ang="2700000" scaled="1"/>
                      <a:tileRect/>
                    </a:gradFill>
                  </a:tcPr>
                </a:tc>
                <a:tc>
                  <a:txBody>
                    <a:bodyPr/>
                    <a:lstStyle/>
                    <a:p>
                      <a:pPr algn="l" fontAlgn="b"/>
                      <a:r>
                        <a:rPr lang="zh-CN" altLang="en-US" sz="1600" u="none" strike="noStrike" dirty="0">
                          <a:effectLst/>
                          <a:latin typeface="+mn-ea"/>
                          <a:ea typeface="+mn-ea"/>
                        </a:rPr>
                        <a:t>教基</a:t>
                      </a:r>
                      <a:endParaRPr lang="zh-CN" altLang="en-US" sz="1600" b="0" i="0" u="none" strike="noStrike" dirty="0">
                        <a:solidFill>
                          <a:srgbClr val="000000"/>
                        </a:solidFill>
                        <a:effectLst/>
                        <a:latin typeface="+mn-ea"/>
                        <a:ea typeface="+mn-ea"/>
                      </a:endParaRPr>
                    </a:p>
                  </a:txBody>
                  <a:tcPr marL="9525" marR="9525" marT="9525" marB="0" anchor="b">
                    <a:lnL w="1270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a:txBody>
                    <a:bodyPr/>
                    <a:lstStyle/>
                    <a:p>
                      <a:pPr algn="l" fontAlgn="b"/>
                      <a:r>
                        <a:rPr lang="en-US" altLang="zh-CN" sz="1600" u="none" strike="noStrike" dirty="0">
                          <a:effectLst/>
                          <a:latin typeface="+mn-ea"/>
                          <a:ea typeface="+mn-ea"/>
                        </a:rPr>
                        <a:t>1</a:t>
                      </a:r>
                      <a:r>
                        <a:rPr lang="zh-CN" altLang="en-US" sz="1600" u="none" strike="noStrike" dirty="0">
                          <a:effectLst/>
                          <a:latin typeface="+mn-ea"/>
                          <a:ea typeface="+mn-ea"/>
                        </a:rPr>
                        <a:t>学校</a:t>
                      </a:r>
                      <a:endParaRPr lang="zh-CN" altLang="en-US" sz="1600" b="0" i="0" u="none" strike="noStrike" dirty="0">
                        <a:solidFill>
                          <a:srgbClr val="000000"/>
                        </a:solidFill>
                        <a:effectLst/>
                        <a:latin typeface="+mn-ea"/>
                        <a:ea typeface="+mn-ea"/>
                      </a:endParaRPr>
                    </a:p>
                  </a:txBody>
                  <a:tcPr marL="9525" marR="9525" marT="9525" marB="0" anchor="b">
                    <a:lnL>
                      <a:noFill/>
                    </a:lnL>
                    <a:lnR>
                      <a:noFill/>
                    </a:lnR>
                    <a:lnT>
                      <a:noFill/>
                    </a:lnT>
                    <a:lnB>
                      <a:noFill/>
                    </a:lnB>
                    <a:lnTlToBr w="12700" cmpd="sng">
                      <a:noFill/>
                      <a:prstDash val="solid"/>
                    </a:lnTlToBr>
                    <a:lnBlToTr w="12700" cmpd="sng">
                      <a:noFill/>
                      <a:prstDash val="solid"/>
                    </a:lnBlToTr>
                  </a:tcPr>
                </a:tc>
                <a:tc>
                  <a:txBody>
                    <a:bodyPr/>
                    <a:lstStyle/>
                    <a:p>
                      <a:pPr algn="l" fontAlgn="b"/>
                      <a:r>
                        <a:rPr lang="en-US" altLang="zh-CN" sz="1600" u="none" strike="noStrike" dirty="0">
                          <a:effectLst/>
                          <a:latin typeface="+mn-ea"/>
                          <a:ea typeface="+mn-ea"/>
                        </a:rPr>
                        <a:t>0</a:t>
                      </a:r>
                      <a:r>
                        <a:rPr lang="zh-CN" altLang="en-US" sz="1600" u="none" strike="noStrike" dirty="0">
                          <a:effectLst/>
                          <a:latin typeface="+mn-ea"/>
                          <a:ea typeface="+mn-ea"/>
                        </a:rPr>
                        <a:t>综合</a:t>
                      </a:r>
                      <a:endParaRPr lang="zh-CN" altLang="en-US" sz="1600" b="0" i="0" u="none" strike="noStrike" dirty="0">
                        <a:solidFill>
                          <a:srgbClr val="000000"/>
                        </a:solidFill>
                        <a:effectLst/>
                        <a:latin typeface="+mn-ea"/>
                        <a:ea typeface="+mn-ea"/>
                      </a:endParaRPr>
                    </a:p>
                  </a:txBody>
                  <a:tcPr marL="9525" marR="9525" marT="9525" marB="0" anchor="b">
                    <a:lnL>
                      <a:noFill/>
                    </a:lnL>
                    <a:lnR>
                      <a:noFill/>
                    </a:lnR>
                    <a:lnT>
                      <a:noFill/>
                    </a:lnT>
                    <a:lnB>
                      <a:noFill/>
                    </a:lnB>
                    <a:lnTlToBr w="12700" cmpd="sng">
                      <a:noFill/>
                      <a:prstDash val="solid"/>
                    </a:lnTlToBr>
                    <a:lnBlToTr w="12700" cmpd="sng">
                      <a:noFill/>
                      <a:prstDash val="solid"/>
                    </a:lnBlToTr>
                  </a:tcPr>
                </a:tc>
                <a:tc>
                  <a:txBody>
                    <a:bodyPr/>
                    <a:lstStyle/>
                    <a:p>
                      <a:pPr algn="l" fontAlgn="b"/>
                      <a:r>
                        <a:rPr lang="en-US" altLang="zh-CN" sz="1600" u="none" strike="noStrike" dirty="0">
                          <a:effectLst/>
                          <a:latin typeface="+mn-ea"/>
                          <a:ea typeface="+mn-ea"/>
                        </a:rPr>
                        <a:t>01</a:t>
                      </a:r>
                      <a:endParaRPr lang="en-US" altLang="zh-CN" sz="1600" b="0" i="0" u="none" strike="noStrike" dirty="0">
                        <a:solidFill>
                          <a:srgbClr val="000000"/>
                        </a:solidFill>
                        <a:effectLst/>
                        <a:latin typeface="+mn-ea"/>
                        <a:ea typeface="+mn-ea"/>
                      </a:endParaRPr>
                    </a:p>
                  </a:txBody>
                  <a:tcPr marL="9525" marR="9525" marT="9525" marB="0" anchor="b">
                    <a:lnL>
                      <a:noFill/>
                    </a:lnL>
                    <a:lnR>
                      <a:noFill/>
                    </a:lnR>
                    <a:lnT>
                      <a:noFill/>
                    </a:lnT>
                    <a:lnB>
                      <a:noFill/>
                    </a:lnB>
                    <a:lnTlToBr w="12700" cmpd="sng">
                      <a:noFill/>
                      <a:prstDash val="solid"/>
                    </a:lnTlToBr>
                    <a:lnBlToTr w="12700" cmpd="sng">
                      <a:noFill/>
                      <a:prstDash val="solid"/>
                    </a:lnBlToTr>
                  </a:tcPr>
                </a:tc>
              </a:tr>
              <a:tr h="337834">
                <a:tc vMerge="1">
                  <a:tcPr marL="9525" marR="9525" marT="9525" marB="0" anchor="b"/>
                </a:tc>
                <a:tc>
                  <a:txBody>
                    <a:bodyPr/>
                    <a:lstStyle/>
                    <a:p>
                      <a:pPr algn="l" fontAlgn="b"/>
                      <a:r>
                        <a:rPr lang="zh-CN" altLang="en-US" sz="1600" u="none" strike="noStrike">
                          <a:effectLst/>
                          <a:latin typeface="+mn-ea"/>
                          <a:ea typeface="+mn-ea"/>
                        </a:rPr>
                        <a:t>教综</a:t>
                      </a:r>
                      <a:endParaRPr lang="zh-CN" altLang="en-US" sz="1600" b="0" i="0" u="none" strike="noStrike">
                        <a:solidFill>
                          <a:srgbClr val="000000"/>
                        </a:solidFill>
                        <a:effectLst/>
                        <a:latin typeface="+mn-ea"/>
                        <a:ea typeface="+mn-ea"/>
                      </a:endParaRPr>
                    </a:p>
                  </a:txBody>
                  <a:tcPr marL="9525" marR="9525" marT="9525" marB="0" anchor="b">
                    <a:lnL w="1270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a:txBody>
                    <a:bodyPr/>
                    <a:lstStyle/>
                    <a:p>
                      <a:pPr algn="l" fontAlgn="b"/>
                      <a:r>
                        <a:rPr lang="en-US" altLang="zh-CN" sz="1600" u="none" strike="noStrike" dirty="0">
                          <a:effectLst/>
                          <a:latin typeface="+mn-ea"/>
                          <a:ea typeface="+mn-ea"/>
                        </a:rPr>
                        <a:t>2</a:t>
                      </a:r>
                      <a:r>
                        <a:rPr lang="zh-CN" altLang="en-US" sz="1600" u="none" strike="noStrike" dirty="0">
                          <a:effectLst/>
                          <a:latin typeface="+mn-ea"/>
                          <a:ea typeface="+mn-ea"/>
                        </a:rPr>
                        <a:t>班级</a:t>
                      </a:r>
                      <a:endParaRPr lang="zh-CN" altLang="en-US" sz="1600" b="0" i="0" u="none" strike="noStrike" dirty="0">
                        <a:solidFill>
                          <a:srgbClr val="000000"/>
                        </a:solidFill>
                        <a:effectLst/>
                        <a:latin typeface="+mn-ea"/>
                        <a:ea typeface="+mn-ea"/>
                      </a:endParaRPr>
                    </a:p>
                  </a:txBody>
                  <a:tcPr marL="9525" marR="9525" marT="9525" marB="0" anchor="b">
                    <a:lnL>
                      <a:noFill/>
                    </a:lnL>
                    <a:lnR>
                      <a:noFill/>
                    </a:lnR>
                    <a:lnT>
                      <a:noFill/>
                    </a:lnT>
                    <a:lnB>
                      <a:noFill/>
                    </a:lnB>
                    <a:lnTlToBr w="12700" cmpd="sng">
                      <a:noFill/>
                      <a:prstDash val="solid"/>
                    </a:lnTlToBr>
                    <a:lnBlToTr w="12700" cmpd="sng">
                      <a:noFill/>
                      <a:prstDash val="solid"/>
                    </a:lnBlToTr>
                  </a:tcPr>
                </a:tc>
                <a:tc>
                  <a:txBody>
                    <a:bodyPr/>
                    <a:lstStyle/>
                    <a:p>
                      <a:pPr algn="l" fontAlgn="b"/>
                      <a:r>
                        <a:rPr lang="en-US" altLang="zh-CN" sz="1600" u="none" strike="noStrike">
                          <a:effectLst/>
                          <a:latin typeface="+mn-ea"/>
                          <a:ea typeface="+mn-ea"/>
                        </a:rPr>
                        <a:t>1</a:t>
                      </a:r>
                      <a:r>
                        <a:rPr lang="zh-CN" altLang="en-US" sz="1600" u="none" strike="noStrike">
                          <a:effectLst/>
                          <a:latin typeface="+mn-ea"/>
                          <a:ea typeface="+mn-ea"/>
                        </a:rPr>
                        <a:t>基础教育</a:t>
                      </a:r>
                      <a:endParaRPr lang="zh-CN" altLang="en-US" sz="1600" b="0" i="0" u="none" strike="noStrike">
                        <a:solidFill>
                          <a:srgbClr val="000000"/>
                        </a:solidFill>
                        <a:effectLst/>
                        <a:latin typeface="+mn-ea"/>
                        <a:ea typeface="+mn-ea"/>
                      </a:endParaRPr>
                    </a:p>
                  </a:txBody>
                  <a:tcPr marL="9525" marR="9525" marT="9525" marB="0" anchor="b">
                    <a:lnL>
                      <a:noFill/>
                    </a:lnL>
                    <a:lnR>
                      <a:noFill/>
                    </a:lnR>
                    <a:lnT>
                      <a:noFill/>
                    </a:lnT>
                    <a:lnB>
                      <a:noFill/>
                    </a:lnB>
                    <a:lnTlToBr w="12700" cmpd="sng">
                      <a:noFill/>
                      <a:prstDash val="solid"/>
                    </a:lnTlToBr>
                    <a:lnBlToTr w="12700" cmpd="sng">
                      <a:noFill/>
                      <a:prstDash val="solid"/>
                    </a:lnBlToTr>
                  </a:tcPr>
                </a:tc>
                <a:tc>
                  <a:txBody>
                    <a:bodyPr/>
                    <a:lstStyle/>
                    <a:p>
                      <a:pPr algn="l" fontAlgn="b"/>
                      <a:r>
                        <a:rPr lang="en-US" altLang="zh-CN" sz="1600" u="none" strike="noStrike">
                          <a:effectLst/>
                          <a:latin typeface="+mn-ea"/>
                          <a:ea typeface="+mn-ea"/>
                        </a:rPr>
                        <a:t>02</a:t>
                      </a:r>
                      <a:endParaRPr lang="en-US" altLang="zh-CN" sz="1600" b="0" i="0" u="none" strike="noStrike">
                        <a:solidFill>
                          <a:srgbClr val="000000"/>
                        </a:solidFill>
                        <a:effectLst/>
                        <a:latin typeface="+mn-ea"/>
                        <a:ea typeface="+mn-ea"/>
                      </a:endParaRPr>
                    </a:p>
                  </a:txBody>
                  <a:tcPr marL="9525" marR="9525" marT="9525" marB="0" anchor="b">
                    <a:lnL>
                      <a:noFill/>
                    </a:lnL>
                    <a:lnR>
                      <a:noFill/>
                    </a:lnR>
                    <a:lnT>
                      <a:noFill/>
                    </a:lnT>
                    <a:lnB>
                      <a:noFill/>
                    </a:lnB>
                    <a:lnTlToBr w="12700" cmpd="sng">
                      <a:noFill/>
                      <a:prstDash val="solid"/>
                    </a:lnTlToBr>
                    <a:lnBlToTr w="12700" cmpd="sng">
                      <a:noFill/>
                      <a:prstDash val="solid"/>
                    </a:lnBlToTr>
                  </a:tcPr>
                </a:tc>
              </a:tr>
              <a:tr h="337834">
                <a:tc vMerge="1">
                  <a:tcPr marL="9525" marR="9525" marT="9525" marB="0" anchor="b"/>
                </a:tc>
                <a:tc>
                  <a:txBody>
                    <a:bodyPr/>
                    <a:lstStyle/>
                    <a:p>
                      <a:pPr algn="l" fontAlgn="b"/>
                      <a:endParaRPr lang="zh-CN" altLang="en-US" sz="1600" b="0" i="0" u="none" strike="noStrike">
                        <a:solidFill>
                          <a:srgbClr val="000000"/>
                        </a:solidFill>
                        <a:effectLst/>
                        <a:latin typeface="+mn-ea"/>
                        <a:ea typeface="+mn-ea"/>
                      </a:endParaRPr>
                    </a:p>
                  </a:txBody>
                  <a:tcPr marL="9525" marR="9525" marT="9525" marB="0" anchor="b">
                    <a:lnL w="1270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a:txBody>
                    <a:bodyPr/>
                    <a:lstStyle/>
                    <a:p>
                      <a:pPr algn="l" fontAlgn="b"/>
                      <a:r>
                        <a:rPr lang="en-US" altLang="zh-CN" sz="1600" u="none" strike="noStrike" dirty="0">
                          <a:effectLst/>
                          <a:latin typeface="+mn-ea"/>
                          <a:ea typeface="+mn-ea"/>
                        </a:rPr>
                        <a:t>3</a:t>
                      </a:r>
                      <a:r>
                        <a:rPr lang="zh-CN" altLang="en-US" sz="1600" u="none" strike="noStrike" dirty="0">
                          <a:effectLst/>
                          <a:latin typeface="+mn-ea"/>
                          <a:ea typeface="+mn-ea"/>
                        </a:rPr>
                        <a:t>学生</a:t>
                      </a:r>
                      <a:endParaRPr lang="zh-CN" altLang="en-US" sz="1600" b="0" i="0" u="none" strike="noStrike" dirty="0">
                        <a:solidFill>
                          <a:srgbClr val="000000"/>
                        </a:solidFill>
                        <a:effectLst/>
                        <a:latin typeface="+mn-ea"/>
                        <a:ea typeface="+mn-ea"/>
                      </a:endParaRPr>
                    </a:p>
                  </a:txBody>
                  <a:tcPr marL="9525" marR="9525" marT="9525" marB="0" anchor="b">
                    <a:lnL>
                      <a:noFill/>
                    </a:lnL>
                    <a:lnR>
                      <a:noFill/>
                    </a:lnR>
                    <a:lnT>
                      <a:noFill/>
                    </a:lnT>
                    <a:lnB>
                      <a:noFill/>
                    </a:lnB>
                    <a:lnTlToBr w="12700" cmpd="sng">
                      <a:noFill/>
                      <a:prstDash val="solid"/>
                    </a:lnTlToBr>
                    <a:lnBlToTr w="12700" cmpd="sng">
                      <a:noFill/>
                      <a:prstDash val="solid"/>
                    </a:lnBlToTr>
                  </a:tcPr>
                </a:tc>
                <a:tc>
                  <a:txBody>
                    <a:bodyPr/>
                    <a:lstStyle/>
                    <a:p>
                      <a:pPr algn="l" fontAlgn="b"/>
                      <a:r>
                        <a:rPr lang="en-US" altLang="zh-CN" sz="1600" u="none" strike="noStrike" dirty="0">
                          <a:effectLst/>
                          <a:latin typeface="+mn-ea"/>
                          <a:ea typeface="+mn-ea"/>
                        </a:rPr>
                        <a:t>2</a:t>
                      </a:r>
                      <a:r>
                        <a:rPr lang="zh-CN" altLang="en-US" sz="1600" u="none" strike="noStrike" dirty="0">
                          <a:effectLst/>
                          <a:latin typeface="+mn-ea"/>
                          <a:ea typeface="+mn-ea"/>
                        </a:rPr>
                        <a:t>职业教育</a:t>
                      </a:r>
                      <a:endParaRPr lang="zh-CN" altLang="en-US" sz="1600" b="0" i="0" u="none" strike="noStrike" dirty="0">
                        <a:solidFill>
                          <a:srgbClr val="000000"/>
                        </a:solidFill>
                        <a:effectLst/>
                        <a:latin typeface="+mn-ea"/>
                        <a:ea typeface="+mn-ea"/>
                      </a:endParaRPr>
                    </a:p>
                  </a:txBody>
                  <a:tcPr marL="9525" marR="9525" marT="9525" marB="0" anchor="b">
                    <a:lnL>
                      <a:noFill/>
                    </a:lnL>
                    <a:lnR>
                      <a:noFill/>
                    </a:lnR>
                    <a:lnT>
                      <a:noFill/>
                    </a:lnT>
                    <a:lnB>
                      <a:noFill/>
                    </a:lnB>
                    <a:lnTlToBr w="12700" cmpd="sng">
                      <a:noFill/>
                      <a:prstDash val="solid"/>
                    </a:lnTlToBr>
                    <a:lnBlToTr w="12700" cmpd="sng">
                      <a:noFill/>
                      <a:prstDash val="solid"/>
                    </a:lnBlToTr>
                  </a:tcPr>
                </a:tc>
                <a:tc>
                  <a:txBody>
                    <a:bodyPr/>
                    <a:lstStyle/>
                    <a:p>
                      <a:pPr algn="l" fontAlgn="b"/>
                      <a:r>
                        <a:rPr lang="en-US" altLang="zh-CN" sz="1600" u="none" strike="noStrike">
                          <a:effectLst/>
                          <a:latin typeface="+mn-ea"/>
                          <a:ea typeface="+mn-ea"/>
                        </a:rPr>
                        <a:t>03</a:t>
                      </a:r>
                      <a:endParaRPr lang="en-US" altLang="zh-CN" sz="1600" b="0" i="0" u="none" strike="noStrike">
                        <a:solidFill>
                          <a:srgbClr val="000000"/>
                        </a:solidFill>
                        <a:effectLst/>
                        <a:latin typeface="+mn-ea"/>
                        <a:ea typeface="+mn-ea"/>
                      </a:endParaRPr>
                    </a:p>
                  </a:txBody>
                  <a:tcPr marL="9525" marR="9525" marT="9525" marB="0" anchor="b">
                    <a:lnL>
                      <a:noFill/>
                    </a:lnL>
                    <a:lnR>
                      <a:noFill/>
                    </a:lnR>
                    <a:lnT>
                      <a:noFill/>
                    </a:lnT>
                    <a:lnB>
                      <a:noFill/>
                    </a:lnB>
                    <a:lnTlToBr w="12700" cmpd="sng">
                      <a:noFill/>
                      <a:prstDash val="solid"/>
                    </a:lnTlToBr>
                    <a:lnBlToTr w="12700" cmpd="sng">
                      <a:noFill/>
                      <a:prstDash val="solid"/>
                    </a:lnBlToTr>
                  </a:tcPr>
                </a:tc>
              </a:tr>
              <a:tr h="337834">
                <a:tc vMerge="1">
                  <a:tcPr marL="9525" marR="9525" marT="9525" marB="0" anchor="b"/>
                </a:tc>
                <a:tc>
                  <a:txBody>
                    <a:bodyPr/>
                    <a:lstStyle/>
                    <a:p>
                      <a:pPr algn="l" fontAlgn="b"/>
                      <a:endParaRPr lang="zh-CN" altLang="en-US" sz="1600" b="0" i="0" u="none" strike="noStrike">
                        <a:solidFill>
                          <a:srgbClr val="000000"/>
                        </a:solidFill>
                        <a:effectLst/>
                        <a:latin typeface="+mn-ea"/>
                        <a:ea typeface="+mn-ea"/>
                      </a:endParaRPr>
                    </a:p>
                  </a:txBody>
                  <a:tcPr marL="9525" marR="9525" marT="9525" marB="0" anchor="b">
                    <a:lnL w="1270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a:txBody>
                    <a:bodyPr/>
                    <a:lstStyle/>
                    <a:p>
                      <a:pPr algn="l" fontAlgn="b"/>
                      <a:r>
                        <a:rPr lang="en-US" altLang="zh-CN" sz="1600" u="none" strike="noStrike" dirty="0">
                          <a:effectLst/>
                          <a:latin typeface="+mn-ea"/>
                          <a:ea typeface="+mn-ea"/>
                        </a:rPr>
                        <a:t>4</a:t>
                      </a:r>
                      <a:r>
                        <a:rPr lang="zh-CN" altLang="en-US" sz="1600" u="none" strike="noStrike" dirty="0">
                          <a:effectLst/>
                          <a:latin typeface="+mn-ea"/>
                          <a:ea typeface="+mn-ea"/>
                        </a:rPr>
                        <a:t>教职工</a:t>
                      </a:r>
                      <a:endParaRPr lang="zh-CN" altLang="en-US" sz="1600" b="0" i="0" u="none" strike="noStrike" dirty="0">
                        <a:solidFill>
                          <a:srgbClr val="000000"/>
                        </a:solidFill>
                        <a:effectLst/>
                        <a:latin typeface="+mn-ea"/>
                        <a:ea typeface="+mn-ea"/>
                      </a:endParaRPr>
                    </a:p>
                  </a:txBody>
                  <a:tcPr marL="9525" marR="9525" marT="9525" marB="0" anchor="b">
                    <a:lnL>
                      <a:noFill/>
                    </a:lnL>
                    <a:lnR>
                      <a:noFill/>
                    </a:lnR>
                    <a:lnT>
                      <a:noFill/>
                    </a:lnT>
                    <a:lnB>
                      <a:noFill/>
                    </a:lnB>
                    <a:lnTlToBr w="12700" cmpd="sng">
                      <a:noFill/>
                      <a:prstDash val="solid"/>
                    </a:lnTlToBr>
                    <a:lnBlToTr w="12700" cmpd="sng">
                      <a:noFill/>
                      <a:prstDash val="solid"/>
                    </a:lnBlToTr>
                  </a:tcPr>
                </a:tc>
                <a:tc>
                  <a:txBody>
                    <a:bodyPr/>
                    <a:lstStyle/>
                    <a:p>
                      <a:pPr algn="l" fontAlgn="b"/>
                      <a:r>
                        <a:rPr lang="en-US" altLang="zh-CN" sz="1600" u="none" strike="noStrike" dirty="0">
                          <a:effectLst/>
                          <a:latin typeface="+mn-ea"/>
                          <a:ea typeface="+mn-ea"/>
                        </a:rPr>
                        <a:t>3</a:t>
                      </a:r>
                      <a:r>
                        <a:rPr lang="zh-CN" altLang="en-US" sz="1600" u="none" strike="noStrike" dirty="0">
                          <a:effectLst/>
                          <a:latin typeface="+mn-ea"/>
                          <a:ea typeface="+mn-ea"/>
                        </a:rPr>
                        <a:t>高等教育</a:t>
                      </a:r>
                      <a:endParaRPr lang="zh-CN" altLang="en-US" sz="1600" b="0" i="0" u="none" strike="noStrike" dirty="0">
                        <a:solidFill>
                          <a:srgbClr val="000000"/>
                        </a:solidFill>
                        <a:effectLst/>
                        <a:latin typeface="+mn-ea"/>
                        <a:ea typeface="+mn-ea"/>
                      </a:endParaRPr>
                    </a:p>
                  </a:txBody>
                  <a:tcPr marL="9525" marR="9525" marT="9525" marB="0" anchor="b">
                    <a:lnL>
                      <a:noFill/>
                    </a:lnL>
                    <a:lnR>
                      <a:noFill/>
                    </a:lnR>
                    <a:lnT>
                      <a:noFill/>
                    </a:lnT>
                    <a:lnB>
                      <a:noFill/>
                    </a:lnB>
                    <a:lnTlToBr w="12700" cmpd="sng">
                      <a:noFill/>
                      <a:prstDash val="solid"/>
                    </a:lnTlToBr>
                    <a:lnBlToTr w="12700" cmpd="sng">
                      <a:noFill/>
                      <a:prstDash val="solid"/>
                    </a:lnBlToTr>
                  </a:tcPr>
                </a:tc>
                <a:tc>
                  <a:txBody>
                    <a:bodyPr/>
                    <a:lstStyle/>
                    <a:p>
                      <a:pPr algn="l" fontAlgn="b"/>
                      <a:r>
                        <a:rPr lang="en-US" altLang="zh-CN" sz="1600" u="none" strike="noStrike">
                          <a:effectLst/>
                          <a:latin typeface="+mn-ea"/>
                          <a:ea typeface="+mn-ea"/>
                        </a:rPr>
                        <a:t>04</a:t>
                      </a:r>
                      <a:endParaRPr lang="en-US" altLang="zh-CN" sz="1600" b="0" i="0" u="none" strike="noStrike">
                        <a:solidFill>
                          <a:srgbClr val="000000"/>
                        </a:solidFill>
                        <a:effectLst/>
                        <a:latin typeface="+mn-ea"/>
                        <a:ea typeface="+mn-ea"/>
                      </a:endParaRPr>
                    </a:p>
                  </a:txBody>
                  <a:tcPr marL="9525" marR="9525" marT="9525" marB="0" anchor="b">
                    <a:lnL>
                      <a:noFill/>
                    </a:lnL>
                    <a:lnR>
                      <a:noFill/>
                    </a:lnR>
                    <a:lnT>
                      <a:noFill/>
                    </a:lnT>
                    <a:lnB>
                      <a:noFill/>
                    </a:lnB>
                    <a:lnTlToBr w="12700" cmpd="sng">
                      <a:noFill/>
                      <a:prstDash val="solid"/>
                    </a:lnTlToBr>
                    <a:lnBlToTr w="12700" cmpd="sng">
                      <a:noFill/>
                      <a:prstDash val="solid"/>
                    </a:lnBlToTr>
                  </a:tcPr>
                </a:tc>
              </a:tr>
              <a:tr h="337834">
                <a:tc vMerge="1">
                  <a:tcPr marL="9525" marR="9525" marT="9525" marB="0" anchor="b"/>
                </a:tc>
                <a:tc>
                  <a:txBody>
                    <a:bodyPr/>
                    <a:lstStyle/>
                    <a:p>
                      <a:pPr algn="l" fontAlgn="b"/>
                      <a:endParaRPr lang="zh-CN" altLang="en-US" sz="1600" b="0" i="0" u="none" strike="noStrike">
                        <a:solidFill>
                          <a:srgbClr val="000000"/>
                        </a:solidFill>
                        <a:effectLst/>
                        <a:latin typeface="+mn-ea"/>
                        <a:ea typeface="+mn-ea"/>
                      </a:endParaRPr>
                    </a:p>
                  </a:txBody>
                  <a:tcPr marL="9525" marR="9525" marT="9525" marB="0" anchor="b">
                    <a:lnL w="1270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a:txBody>
                    <a:bodyPr/>
                    <a:lstStyle/>
                    <a:p>
                      <a:pPr algn="l" fontAlgn="b"/>
                      <a:r>
                        <a:rPr lang="en-US" altLang="zh-CN" sz="1600" u="none" strike="noStrike">
                          <a:effectLst/>
                          <a:latin typeface="+mn-ea"/>
                          <a:ea typeface="+mn-ea"/>
                        </a:rPr>
                        <a:t>5</a:t>
                      </a:r>
                      <a:r>
                        <a:rPr lang="zh-CN" altLang="en-US" sz="1600" u="none" strike="noStrike">
                          <a:effectLst/>
                          <a:latin typeface="+mn-ea"/>
                          <a:ea typeface="+mn-ea"/>
                        </a:rPr>
                        <a:t>办学条件</a:t>
                      </a:r>
                      <a:endParaRPr lang="zh-CN" altLang="en-US" sz="1600" b="0" i="0" u="none" strike="noStrike">
                        <a:solidFill>
                          <a:srgbClr val="000000"/>
                        </a:solidFill>
                        <a:effectLst/>
                        <a:latin typeface="+mn-ea"/>
                        <a:ea typeface="+mn-ea"/>
                      </a:endParaRPr>
                    </a:p>
                  </a:txBody>
                  <a:tcPr marL="9525" marR="9525" marT="9525" marB="0" anchor="b">
                    <a:lnL>
                      <a:noFill/>
                    </a:lnL>
                    <a:lnR>
                      <a:noFill/>
                    </a:lnR>
                    <a:lnT>
                      <a:noFill/>
                    </a:lnT>
                    <a:lnB>
                      <a:noFill/>
                    </a:lnB>
                    <a:lnTlToBr w="12700" cmpd="sng">
                      <a:noFill/>
                      <a:prstDash val="solid"/>
                    </a:lnTlToBr>
                    <a:lnBlToTr w="12700" cmpd="sng">
                      <a:noFill/>
                      <a:prstDash val="solid"/>
                    </a:lnBlToTr>
                  </a:tcPr>
                </a:tc>
                <a:tc>
                  <a:txBody>
                    <a:bodyPr/>
                    <a:lstStyle/>
                    <a:p>
                      <a:pPr algn="l" fontAlgn="b"/>
                      <a:endParaRPr lang="zh-CN" altLang="en-US" sz="1600" b="0" i="0" u="none" strike="noStrike" dirty="0">
                        <a:solidFill>
                          <a:srgbClr val="000000"/>
                        </a:solidFill>
                        <a:effectLst/>
                        <a:latin typeface="+mn-ea"/>
                        <a:ea typeface="+mn-ea"/>
                      </a:endParaRPr>
                    </a:p>
                  </a:txBody>
                  <a:tcPr marL="9525" marR="9525" marT="9525" marB="0" anchor="b">
                    <a:lnL>
                      <a:noFill/>
                    </a:lnL>
                    <a:lnR>
                      <a:noFill/>
                    </a:lnR>
                    <a:lnT>
                      <a:noFill/>
                    </a:lnT>
                    <a:lnB>
                      <a:noFill/>
                    </a:lnB>
                    <a:lnTlToBr w="12700" cmpd="sng">
                      <a:noFill/>
                      <a:prstDash val="solid"/>
                    </a:lnTlToBr>
                    <a:lnBlToTr w="12700" cmpd="sng">
                      <a:noFill/>
                      <a:prstDash val="solid"/>
                    </a:lnBlToTr>
                  </a:tcPr>
                </a:tc>
                <a:tc>
                  <a:txBody>
                    <a:bodyPr/>
                    <a:lstStyle/>
                    <a:p>
                      <a:pPr algn="l" fontAlgn="b"/>
                      <a:r>
                        <a:rPr lang="en-US" altLang="zh-CN" sz="1600" u="none" strike="noStrike" dirty="0">
                          <a:effectLst/>
                          <a:latin typeface="+mn-ea"/>
                          <a:ea typeface="+mn-ea"/>
                        </a:rPr>
                        <a:t>05</a:t>
                      </a:r>
                      <a:endParaRPr lang="en-US" altLang="zh-CN" sz="1600" b="0" i="0" u="none" strike="noStrike" dirty="0">
                        <a:solidFill>
                          <a:srgbClr val="000000"/>
                        </a:solidFill>
                        <a:effectLst/>
                        <a:latin typeface="+mn-ea"/>
                        <a:ea typeface="+mn-ea"/>
                      </a:endParaRPr>
                    </a:p>
                  </a:txBody>
                  <a:tcPr marL="9525" marR="9525" marT="9525" marB="0" anchor="b">
                    <a:lnL>
                      <a:noFill/>
                    </a:lnL>
                    <a:lnR>
                      <a:noFill/>
                    </a:lnR>
                    <a:lnT>
                      <a:noFill/>
                    </a:lnT>
                    <a:lnB>
                      <a:noFill/>
                    </a:lnB>
                    <a:lnTlToBr w="12700" cmpd="sng">
                      <a:noFill/>
                      <a:prstDash val="solid"/>
                    </a:lnTlToBr>
                    <a:lnBlToTr w="12700" cmpd="sng">
                      <a:noFill/>
                      <a:prstDash val="solid"/>
                    </a:lnBlToTr>
                  </a:tcPr>
                </a:tc>
              </a:tr>
              <a:tr h="337834">
                <a:tc vMerge="1">
                  <a:tcPr marL="9525" marR="9525" marT="9525" marB="0" anchor="b"/>
                </a:tc>
                <a:tc>
                  <a:txBody>
                    <a:bodyPr/>
                    <a:lstStyle/>
                    <a:p>
                      <a:pPr algn="l" fontAlgn="b"/>
                      <a:endParaRPr lang="zh-CN" altLang="en-US" sz="1600" b="0" i="0" u="none" strike="noStrike">
                        <a:solidFill>
                          <a:srgbClr val="000000"/>
                        </a:solidFill>
                        <a:effectLst/>
                        <a:latin typeface="+mn-ea"/>
                        <a:ea typeface="+mn-ea"/>
                      </a:endParaRPr>
                    </a:p>
                  </a:txBody>
                  <a:tcPr marL="9525" marR="9525" marT="9525" marB="0" anchor="b">
                    <a:lnL w="1270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a:txBody>
                    <a:bodyPr/>
                    <a:lstStyle/>
                    <a:p>
                      <a:pPr algn="l" fontAlgn="b"/>
                      <a:r>
                        <a:rPr lang="en-US" altLang="zh-CN" sz="1600" u="none" strike="noStrike">
                          <a:effectLst/>
                          <a:latin typeface="+mn-ea"/>
                          <a:ea typeface="+mn-ea"/>
                        </a:rPr>
                        <a:t>6</a:t>
                      </a:r>
                      <a:r>
                        <a:rPr lang="zh-CN" altLang="en-US" sz="1600" u="none" strike="noStrike">
                          <a:effectLst/>
                          <a:latin typeface="+mn-ea"/>
                          <a:ea typeface="+mn-ea"/>
                        </a:rPr>
                        <a:t>其他</a:t>
                      </a:r>
                      <a:endParaRPr lang="zh-CN" altLang="en-US" sz="1600" b="0" i="0" u="none" strike="noStrike">
                        <a:solidFill>
                          <a:srgbClr val="000000"/>
                        </a:solidFill>
                        <a:effectLst/>
                        <a:latin typeface="+mn-ea"/>
                        <a:ea typeface="+mn-ea"/>
                      </a:endParaRPr>
                    </a:p>
                  </a:txBody>
                  <a:tcPr marL="9525" marR="9525" marT="9525" marB="0" anchor="b">
                    <a:lnL>
                      <a:noFill/>
                    </a:lnL>
                    <a:lnR>
                      <a:noFill/>
                    </a:lnR>
                    <a:lnT>
                      <a:noFill/>
                    </a:lnT>
                    <a:lnB>
                      <a:noFill/>
                    </a:lnB>
                    <a:lnTlToBr w="12700" cmpd="sng">
                      <a:noFill/>
                      <a:prstDash val="solid"/>
                    </a:lnTlToBr>
                    <a:lnBlToTr w="12700" cmpd="sng">
                      <a:noFill/>
                      <a:prstDash val="solid"/>
                    </a:lnBlToTr>
                  </a:tcPr>
                </a:tc>
                <a:tc>
                  <a:txBody>
                    <a:bodyPr/>
                    <a:lstStyle/>
                    <a:p>
                      <a:pPr algn="l" fontAlgn="b"/>
                      <a:endParaRPr lang="zh-CN" altLang="en-US" sz="1600" b="0" i="0" u="none" strike="noStrike" dirty="0">
                        <a:solidFill>
                          <a:srgbClr val="000000"/>
                        </a:solidFill>
                        <a:effectLst/>
                        <a:latin typeface="+mn-ea"/>
                        <a:ea typeface="+mn-ea"/>
                      </a:endParaRPr>
                    </a:p>
                  </a:txBody>
                  <a:tcPr marL="9525" marR="9525" marT="9525" marB="0" anchor="b">
                    <a:lnL>
                      <a:noFill/>
                    </a:lnL>
                    <a:lnR>
                      <a:noFill/>
                    </a:lnR>
                    <a:lnT>
                      <a:noFill/>
                    </a:lnT>
                    <a:lnB>
                      <a:noFill/>
                    </a:lnB>
                    <a:lnTlToBr w="12700" cmpd="sng">
                      <a:noFill/>
                      <a:prstDash val="solid"/>
                    </a:lnTlToBr>
                    <a:lnBlToTr w="12700" cmpd="sng">
                      <a:noFill/>
                      <a:prstDash val="solid"/>
                    </a:lnBlToTr>
                  </a:tcPr>
                </a:tc>
                <a:tc>
                  <a:txBody>
                    <a:bodyPr/>
                    <a:lstStyle/>
                    <a:p>
                      <a:pPr algn="l" fontAlgn="b"/>
                      <a:r>
                        <a:rPr lang="en-US" altLang="zh-CN" sz="1600" u="none" strike="noStrike" dirty="0">
                          <a:effectLst/>
                          <a:latin typeface="+mn-ea"/>
                          <a:ea typeface="+mn-ea"/>
                        </a:rPr>
                        <a:t>06</a:t>
                      </a:r>
                      <a:endParaRPr lang="en-US" altLang="zh-CN" sz="1600" b="0" i="0" u="none" strike="noStrike" dirty="0">
                        <a:solidFill>
                          <a:srgbClr val="000000"/>
                        </a:solidFill>
                        <a:effectLst/>
                        <a:latin typeface="+mn-ea"/>
                        <a:ea typeface="+mn-ea"/>
                      </a:endParaRPr>
                    </a:p>
                  </a:txBody>
                  <a:tcPr marL="9525" marR="9525" marT="9525" marB="0" anchor="b">
                    <a:lnL>
                      <a:noFill/>
                    </a:lnL>
                    <a:lnR>
                      <a:noFill/>
                    </a:lnR>
                    <a:lnT>
                      <a:noFill/>
                    </a:lnT>
                    <a:lnB>
                      <a:noFill/>
                    </a:lnB>
                    <a:lnTlToBr w="12700" cmpd="sng">
                      <a:noFill/>
                      <a:prstDash val="solid"/>
                    </a:lnTlToBr>
                    <a:lnBlToTr w="12700" cmpd="sng">
                      <a:noFill/>
                      <a:prstDash val="solid"/>
                    </a:lnBlToTr>
                  </a:tcPr>
                </a:tc>
              </a:tr>
              <a:tr h="337834">
                <a:tc vMerge="1">
                  <a:tcPr marL="9525" marR="9525" marT="9525" marB="0" anchor="b"/>
                </a:tc>
                <a:tc>
                  <a:txBody>
                    <a:bodyPr/>
                    <a:lstStyle/>
                    <a:p>
                      <a:pPr algn="l" fontAlgn="b"/>
                      <a:endParaRPr lang="zh-CN" altLang="en-US" sz="1600" b="0" i="0" u="none" strike="noStrike">
                        <a:solidFill>
                          <a:srgbClr val="000000"/>
                        </a:solidFill>
                        <a:effectLst/>
                        <a:latin typeface="+mn-ea"/>
                        <a:ea typeface="+mn-ea"/>
                      </a:endParaRPr>
                    </a:p>
                  </a:txBody>
                  <a:tcPr marL="9525" marR="9525" marT="9525" marB="0" anchor="b">
                    <a:lnL w="1270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a:txBody>
                    <a:bodyPr/>
                    <a:lstStyle/>
                    <a:p>
                      <a:pPr algn="l" fontAlgn="b"/>
                      <a:r>
                        <a:rPr lang="en-US" altLang="zh-CN" sz="1600" u="none" strike="noStrike">
                          <a:effectLst/>
                          <a:latin typeface="+mn-ea"/>
                          <a:ea typeface="+mn-ea"/>
                        </a:rPr>
                        <a:t>7</a:t>
                      </a:r>
                      <a:r>
                        <a:rPr lang="zh-CN" altLang="en-US" sz="1600" u="none" strike="noStrike">
                          <a:effectLst/>
                          <a:latin typeface="+mn-ea"/>
                          <a:ea typeface="+mn-ea"/>
                        </a:rPr>
                        <a:t>县省基表</a:t>
                      </a:r>
                      <a:endParaRPr lang="zh-CN" altLang="en-US" sz="1600" b="0" i="0" u="none" strike="noStrike">
                        <a:solidFill>
                          <a:srgbClr val="000000"/>
                        </a:solidFill>
                        <a:effectLst/>
                        <a:latin typeface="+mn-ea"/>
                        <a:ea typeface="+mn-ea"/>
                      </a:endParaRPr>
                    </a:p>
                  </a:txBody>
                  <a:tcPr marL="9525" marR="9525" marT="9525" marB="0" anchor="b">
                    <a:lnL>
                      <a:noFill/>
                    </a:lnL>
                    <a:lnR>
                      <a:noFill/>
                    </a:lnR>
                    <a:lnT>
                      <a:noFill/>
                    </a:lnT>
                    <a:lnB>
                      <a:noFill/>
                    </a:lnB>
                    <a:lnTlToBr w="12700" cmpd="sng">
                      <a:noFill/>
                      <a:prstDash val="solid"/>
                    </a:lnTlToBr>
                    <a:lnBlToTr w="12700" cmpd="sng">
                      <a:noFill/>
                      <a:prstDash val="solid"/>
                    </a:lnBlToTr>
                  </a:tcPr>
                </a:tc>
                <a:tc>
                  <a:txBody>
                    <a:bodyPr/>
                    <a:lstStyle/>
                    <a:p>
                      <a:pPr algn="l" fontAlgn="b"/>
                      <a:endParaRPr lang="zh-CN" altLang="en-US" sz="1600" b="0" i="0" u="none" strike="noStrike" dirty="0">
                        <a:solidFill>
                          <a:srgbClr val="000000"/>
                        </a:solidFill>
                        <a:effectLst/>
                        <a:latin typeface="+mn-ea"/>
                        <a:ea typeface="+mn-ea"/>
                      </a:endParaRPr>
                    </a:p>
                  </a:txBody>
                  <a:tcPr marL="9525" marR="9525" marT="9525" marB="0" anchor="b">
                    <a:lnL>
                      <a:noFill/>
                    </a:lnL>
                    <a:lnR>
                      <a:noFill/>
                    </a:lnR>
                    <a:lnT>
                      <a:noFill/>
                    </a:lnT>
                    <a:lnB>
                      <a:noFill/>
                    </a:lnB>
                    <a:lnTlToBr w="12700" cmpd="sng">
                      <a:noFill/>
                      <a:prstDash val="solid"/>
                    </a:lnTlToBr>
                    <a:lnBlToTr w="12700" cmpd="sng">
                      <a:noFill/>
                      <a:prstDash val="solid"/>
                    </a:lnBlToTr>
                  </a:tcPr>
                </a:tc>
                <a:tc>
                  <a:txBody>
                    <a:bodyPr/>
                    <a:lstStyle/>
                    <a:p>
                      <a:pPr algn="l" fontAlgn="b"/>
                      <a:r>
                        <a:rPr lang="en-US" altLang="zh-CN" sz="1600" u="none" strike="noStrike" dirty="0">
                          <a:effectLst/>
                          <a:latin typeface="+mn-ea"/>
                          <a:ea typeface="+mn-ea"/>
                        </a:rPr>
                        <a:t>07</a:t>
                      </a:r>
                      <a:endParaRPr lang="en-US" altLang="zh-CN" sz="1600" b="0" i="0" u="none" strike="noStrike" dirty="0">
                        <a:solidFill>
                          <a:srgbClr val="000000"/>
                        </a:solidFill>
                        <a:effectLst/>
                        <a:latin typeface="+mn-ea"/>
                        <a:ea typeface="+mn-ea"/>
                      </a:endParaRPr>
                    </a:p>
                  </a:txBody>
                  <a:tcPr marL="9525" marR="9525" marT="9525" marB="0" anchor="b">
                    <a:lnL>
                      <a:noFill/>
                    </a:lnL>
                    <a:lnR>
                      <a:noFill/>
                    </a:lnR>
                    <a:lnT>
                      <a:noFill/>
                    </a:lnT>
                    <a:lnB>
                      <a:noFill/>
                    </a:lnB>
                    <a:lnTlToBr w="12700" cmpd="sng">
                      <a:noFill/>
                      <a:prstDash val="solid"/>
                    </a:lnTlToBr>
                    <a:lnBlToTr w="12700" cmpd="sng">
                      <a:noFill/>
                      <a:prstDash val="solid"/>
                    </a:lnBlToTr>
                  </a:tcPr>
                </a:tc>
              </a:tr>
              <a:tr h="337834">
                <a:tc vMerge="1">
                  <a:tcPr marL="9525" marR="9525" marT="9525" marB="0" anchor="b"/>
                </a:tc>
                <a:tc>
                  <a:txBody>
                    <a:bodyPr/>
                    <a:lstStyle/>
                    <a:p>
                      <a:pPr algn="l" fontAlgn="b"/>
                      <a:endParaRPr lang="zh-CN" altLang="en-US" sz="1600" b="0" i="0" u="none" strike="noStrike">
                        <a:solidFill>
                          <a:srgbClr val="000000"/>
                        </a:solidFill>
                        <a:effectLst/>
                        <a:latin typeface="+mn-ea"/>
                        <a:ea typeface="+mn-ea"/>
                      </a:endParaRPr>
                    </a:p>
                  </a:txBody>
                  <a:tcPr marL="9525" marR="9525" marT="9525" marB="0" anchor="b">
                    <a:lnL w="1270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a:txBody>
                    <a:bodyPr/>
                    <a:lstStyle/>
                    <a:p>
                      <a:pPr algn="l" fontAlgn="b"/>
                      <a:r>
                        <a:rPr lang="en-US" altLang="zh-CN" sz="1600" u="none" strike="noStrike" dirty="0">
                          <a:effectLst/>
                          <a:latin typeface="+mn-ea"/>
                          <a:ea typeface="+mn-ea"/>
                        </a:rPr>
                        <a:t>8</a:t>
                      </a:r>
                      <a:r>
                        <a:rPr lang="zh-CN" altLang="en-US" sz="1600" u="none" strike="noStrike" dirty="0">
                          <a:effectLst/>
                          <a:latin typeface="+mn-ea"/>
                          <a:ea typeface="+mn-ea"/>
                        </a:rPr>
                        <a:t>统计台账</a:t>
                      </a:r>
                      <a:endParaRPr lang="zh-CN" altLang="en-US" sz="1600" b="0" i="0" u="none" strike="noStrike" dirty="0">
                        <a:solidFill>
                          <a:srgbClr val="000000"/>
                        </a:solidFill>
                        <a:effectLst/>
                        <a:latin typeface="+mn-ea"/>
                        <a:ea typeface="+mn-ea"/>
                      </a:endParaRPr>
                    </a:p>
                  </a:txBody>
                  <a:tcPr marL="9525" marR="9525" marT="9525" marB="0" anchor="b">
                    <a:lnL>
                      <a:noFill/>
                    </a:lnL>
                    <a:lnR>
                      <a:noFill/>
                    </a:lnR>
                    <a:lnT>
                      <a:noFill/>
                    </a:lnT>
                    <a:lnB>
                      <a:noFill/>
                    </a:lnB>
                    <a:lnTlToBr w="12700" cmpd="sng">
                      <a:noFill/>
                      <a:prstDash val="solid"/>
                    </a:lnTlToBr>
                    <a:lnBlToTr w="12700" cmpd="sng">
                      <a:noFill/>
                      <a:prstDash val="solid"/>
                    </a:lnBlToTr>
                  </a:tcPr>
                </a:tc>
                <a:tc>
                  <a:txBody>
                    <a:bodyPr/>
                    <a:lstStyle/>
                    <a:p>
                      <a:pPr algn="l" fontAlgn="b"/>
                      <a:endParaRPr lang="zh-CN" altLang="en-US" sz="1600" b="0" i="0" u="none" strike="noStrike" dirty="0">
                        <a:solidFill>
                          <a:srgbClr val="000000"/>
                        </a:solidFill>
                        <a:effectLst/>
                        <a:latin typeface="+mn-ea"/>
                        <a:ea typeface="+mn-ea"/>
                      </a:endParaRPr>
                    </a:p>
                  </a:txBody>
                  <a:tcPr marL="9525" marR="9525" marT="9525" marB="0" anchor="b">
                    <a:lnL>
                      <a:noFill/>
                    </a:lnL>
                    <a:lnR>
                      <a:noFill/>
                    </a:lnR>
                    <a:lnT>
                      <a:noFill/>
                    </a:lnT>
                    <a:lnB>
                      <a:noFill/>
                    </a:lnB>
                    <a:lnTlToBr w="12700" cmpd="sng">
                      <a:noFill/>
                      <a:prstDash val="solid"/>
                    </a:lnTlToBr>
                    <a:lnBlToTr w="12700" cmpd="sng">
                      <a:noFill/>
                      <a:prstDash val="solid"/>
                    </a:lnBlToTr>
                  </a:tcPr>
                </a:tc>
                <a:tc>
                  <a:txBody>
                    <a:bodyPr/>
                    <a:lstStyle/>
                    <a:p>
                      <a:pPr algn="l" fontAlgn="b"/>
                      <a:r>
                        <a:rPr lang="en-US" altLang="zh-CN" sz="1600" u="none" strike="noStrike" dirty="0">
                          <a:effectLst/>
                          <a:latin typeface="+mn-ea"/>
                          <a:ea typeface="+mn-ea"/>
                        </a:rPr>
                        <a:t>08</a:t>
                      </a:r>
                      <a:endParaRPr lang="en-US" altLang="zh-CN" sz="1600" b="0" i="0" u="none" strike="noStrike" dirty="0">
                        <a:solidFill>
                          <a:srgbClr val="000000"/>
                        </a:solidFill>
                        <a:effectLst/>
                        <a:latin typeface="+mn-ea"/>
                        <a:ea typeface="+mn-ea"/>
                      </a:endParaRPr>
                    </a:p>
                  </a:txBody>
                  <a:tcPr marL="9525" marR="9525" marT="9525" marB="0" anchor="b">
                    <a:lnL>
                      <a:noFill/>
                    </a:lnL>
                    <a:lnR>
                      <a:noFill/>
                    </a:lnR>
                    <a:lnT>
                      <a:noFill/>
                    </a:lnT>
                    <a:lnB>
                      <a:noFill/>
                    </a:lnB>
                    <a:lnTlToBr w="12700" cmpd="sng">
                      <a:noFill/>
                      <a:prstDash val="solid"/>
                    </a:lnTlToBr>
                    <a:lnBlToTr w="12700" cmpd="sng">
                      <a:noFill/>
                      <a:prstDash val="solid"/>
                    </a:lnBlToTr>
                  </a:tcPr>
                </a:tc>
              </a:tr>
              <a:tr h="337834">
                <a:tc vMerge="1">
                  <a:tcPr marL="9525" marR="9525" marT="9525" marB="0" anchor="b"/>
                </a:tc>
                <a:tc>
                  <a:txBody>
                    <a:bodyPr/>
                    <a:lstStyle/>
                    <a:p>
                      <a:pPr algn="l" fontAlgn="b"/>
                      <a:endParaRPr lang="zh-CN" altLang="en-US" sz="1600" b="0" i="0" u="none" strike="noStrike">
                        <a:solidFill>
                          <a:srgbClr val="000000"/>
                        </a:solidFill>
                        <a:effectLst/>
                        <a:latin typeface="+mn-ea"/>
                        <a:ea typeface="+mn-ea"/>
                      </a:endParaRPr>
                    </a:p>
                  </a:txBody>
                  <a:tcPr marL="9525" marR="9525" marT="9525" marB="0" anchor="b">
                    <a:lnL w="1270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a:txBody>
                    <a:bodyPr/>
                    <a:lstStyle/>
                    <a:p>
                      <a:pPr algn="l" fontAlgn="b"/>
                      <a:r>
                        <a:rPr lang="en-US" altLang="zh-CN" sz="1600" u="none" strike="noStrike">
                          <a:effectLst/>
                          <a:latin typeface="+mn-ea"/>
                          <a:ea typeface="+mn-ea"/>
                        </a:rPr>
                        <a:t>9</a:t>
                      </a:r>
                      <a:r>
                        <a:rPr lang="zh-CN" altLang="en-US" sz="1600" u="none" strike="noStrike">
                          <a:effectLst/>
                          <a:latin typeface="+mn-ea"/>
                          <a:ea typeface="+mn-ea"/>
                        </a:rPr>
                        <a:t>季报</a:t>
                      </a:r>
                      <a:endParaRPr lang="zh-CN" altLang="en-US" sz="1600" b="0" i="0" u="none" strike="noStrike">
                        <a:solidFill>
                          <a:srgbClr val="000000"/>
                        </a:solidFill>
                        <a:effectLst/>
                        <a:latin typeface="+mn-ea"/>
                        <a:ea typeface="+mn-ea"/>
                      </a:endParaRPr>
                    </a:p>
                  </a:txBody>
                  <a:tcPr marL="9525" marR="9525" marT="9525" marB="0" anchor="b">
                    <a:lnL>
                      <a:noFill/>
                    </a:lnL>
                    <a:lnR>
                      <a:noFill/>
                    </a:lnR>
                    <a:lnT>
                      <a:noFill/>
                    </a:lnT>
                    <a:lnB>
                      <a:noFill/>
                    </a:lnB>
                    <a:lnTlToBr w="12700" cmpd="sng">
                      <a:noFill/>
                      <a:prstDash val="solid"/>
                    </a:lnTlToBr>
                    <a:lnBlToTr w="12700" cmpd="sng">
                      <a:noFill/>
                      <a:prstDash val="solid"/>
                    </a:lnBlToTr>
                  </a:tcPr>
                </a:tc>
                <a:tc>
                  <a:txBody>
                    <a:bodyPr/>
                    <a:lstStyle/>
                    <a:p>
                      <a:pPr algn="l" fontAlgn="b"/>
                      <a:endParaRPr lang="zh-CN" altLang="en-US" sz="1600" b="0" i="0" u="none" strike="noStrike" dirty="0">
                        <a:solidFill>
                          <a:srgbClr val="000000"/>
                        </a:solidFill>
                        <a:effectLst/>
                        <a:latin typeface="+mn-ea"/>
                        <a:ea typeface="+mn-ea"/>
                      </a:endParaRPr>
                    </a:p>
                  </a:txBody>
                  <a:tcPr marL="9525" marR="9525" marT="9525" marB="0" anchor="b">
                    <a:lnL>
                      <a:noFill/>
                    </a:lnL>
                    <a:lnR>
                      <a:noFill/>
                    </a:lnR>
                    <a:lnT>
                      <a:noFill/>
                    </a:lnT>
                    <a:lnB>
                      <a:noFill/>
                    </a:lnB>
                    <a:lnTlToBr w="12700" cmpd="sng">
                      <a:noFill/>
                      <a:prstDash val="solid"/>
                    </a:lnTlToBr>
                    <a:lnBlToTr w="12700" cmpd="sng">
                      <a:noFill/>
                      <a:prstDash val="solid"/>
                    </a:lnBlToTr>
                  </a:tcPr>
                </a:tc>
                <a:tc>
                  <a:txBody>
                    <a:bodyPr/>
                    <a:lstStyle/>
                    <a:p>
                      <a:pPr algn="l" fontAlgn="b"/>
                      <a:r>
                        <a:rPr lang="en-US" altLang="zh-CN" sz="1600" u="none" strike="noStrike" dirty="0">
                          <a:effectLst/>
                          <a:latin typeface="+mn-ea"/>
                          <a:ea typeface="+mn-ea"/>
                        </a:rPr>
                        <a:t>09</a:t>
                      </a:r>
                      <a:endParaRPr lang="en-US" altLang="zh-CN" sz="1600" b="0" i="0" u="none" strike="noStrike" dirty="0">
                        <a:solidFill>
                          <a:srgbClr val="000000"/>
                        </a:solidFill>
                        <a:effectLst/>
                        <a:latin typeface="+mn-ea"/>
                        <a:ea typeface="+mn-ea"/>
                      </a:endParaRPr>
                    </a:p>
                  </a:txBody>
                  <a:tcPr marL="9525" marR="9525" marT="9525" marB="0" anchor="b">
                    <a:lnL>
                      <a:noFill/>
                    </a:lnL>
                    <a:lnR>
                      <a:noFill/>
                    </a:lnR>
                    <a:lnT>
                      <a:noFill/>
                    </a:lnT>
                    <a:lnB>
                      <a:noFill/>
                    </a:lnB>
                    <a:lnTlToBr w="12700" cmpd="sng">
                      <a:noFill/>
                      <a:prstDash val="solid"/>
                    </a:lnTlToBr>
                    <a:lnBlToTr w="12700" cmpd="sng">
                      <a:noFill/>
                      <a:prstDash val="solid"/>
                    </a:lnBlToTr>
                  </a:tcPr>
                </a:tc>
              </a:tr>
              <a:tr h="328861">
                <a:tc vMerge="1">
                  <a:tcPr marL="9525" marR="9525" marT="9525" marB="0" anchor="b"/>
                </a:tc>
                <a:tc>
                  <a:txBody>
                    <a:bodyPr/>
                    <a:lstStyle/>
                    <a:p>
                      <a:pPr algn="l" fontAlgn="b"/>
                      <a:endParaRPr lang="zh-CN" altLang="en-US" sz="1600" b="0" i="0" u="none" strike="noStrike">
                        <a:solidFill>
                          <a:srgbClr val="000000"/>
                        </a:solidFill>
                        <a:effectLst/>
                        <a:latin typeface="+mn-ea"/>
                        <a:ea typeface="+mn-ea"/>
                      </a:endParaRPr>
                    </a:p>
                  </a:txBody>
                  <a:tcPr marL="9525" marR="9525" marT="9525" marB="0" anchor="b">
                    <a:lnL w="12700" cap="flat" cmpd="sng" algn="ctr">
                      <a:no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US" altLang="zh-CN" sz="1600" u="none" strike="noStrike" dirty="0">
                          <a:effectLst/>
                          <a:latin typeface="+mn-ea"/>
                          <a:ea typeface="+mn-ea"/>
                        </a:rPr>
                        <a:t>A</a:t>
                      </a:r>
                      <a:r>
                        <a:rPr lang="zh-CN" altLang="en-US" sz="1600" u="none" strike="noStrike" dirty="0">
                          <a:effectLst/>
                          <a:latin typeface="+mn-ea"/>
                          <a:ea typeface="+mn-ea"/>
                        </a:rPr>
                        <a:t>基本建设投资</a:t>
                      </a:r>
                      <a:endParaRPr lang="zh-CN" altLang="en-US" sz="1600" b="0" i="0" u="none" strike="noStrike" dirty="0">
                        <a:solidFill>
                          <a:srgbClr val="000000"/>
                        </a:solidFill>
                        <a:effectLst/>
                        <a:latin typeface="+mn-ea"/>
                        <a:ea typeface="+mn-ea"/>
                      </a:endParaRPr>
                    </a:p>
                  </a:txBody>
                  <a:tcPr marL="9525" marR="9525" marT="9525" marB="0" anchor="b">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zh-CN" altLang="en-US" sz="1600" b="0" i="0" u="none" strike="noStrike" dirty="0">
                        <a:solidFill>
                          <a:srgbClr val="000000"/>
                        </a:solidFill>
                        <a:effectLst/>
                        <a:latin typeface="+mn-ea"/>
                        <a:ea typeface="+mn-ea"/>
                      </a:endParaRPr>
                    </a:p>
                  </a:txBody>
                  <a:tcPr marL="9525" marR="9525" marT="9525" marB="0" anchor="b">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zh-CN" altLang="en-US" sz="1600" b="0" i="0" u="none" strike="noStrike" dirty="0">
                        <a:solidFill>
                          <a:srgbClr val="000000"/>
                        </a:solidFill>
                        <a:effectLst/>
                        <a:latin typeface="+mn-ea"/>
                        <a:ea typeface="+mn-ea"/>
                      </a:endParaRPr>
                    </a:p>
                  </a:txBody>
                  <a:tcPr marL="9525" marR="9525" marT="9525" marB="0" anchor="b">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95" name="文本框 94"/>
          <p:cNvSpPr txBox="1"/>
          <p:nvPr/>
        </p:nvSpPr>
        <p:spPr>
          <a:xfrm>
            <a:off x="7839568" y="1142831"/>
            <a:ext cx="1640807" cy="400110"/>
          </a:xfrm>
          <a:prstGeom prst="rect">
            <a:avLst/>
          </a:prstGeom>
          <a:solidFill>
            <a:schemeClr val="accent3">
              <a:lumMod val="60000"/>
              <a:lumOff val="40000"/>
            </a:schemeClr>
          </a:solidFill>
        </p:spPr>
        <p:txBody>
          <a:bodyPr wrap="square" rtlCol="0">
            <a:spAutoFit/>
          </a:bodyPr>
          <a:lstStyle/>
          <a:p>
            <a:r>
              <a:rPr lang="zh-CN" altLang="en-US" sz="2000" b="1" dirty="0">
                <a:solidFill>
                  <a:srgbClr val="304371"/>
                </a:solidFill>
              </a:rPr>
              <a:t>范       例</a:t>
            </a:r>
            <a:endParaRPr lang="zh-CN" altLang="en-US" sz="2000" b="1" dirty="0">
              <a:solidFill>
                <a:srgbClr val="304371"/>
              </a:solidFill>
            </a:endParaRPr>
          </a:p>
        </p:txBody>
      </p:sp>
      <p:sp>
        <p:nvSpPr>
          <p:cNvPr id="96" name="文本框 95"/>
          <p:cNvSpPr txBox="1"/>
          <p:nvPr/>
        </p:nvSpPr>
        <p:spPr>
          <a:xfrm>
            <a:off x="6095998" y="1617027"/>
            <a:ext cx="5159433" cy="369332"/>
          </a:xfrm>
          <a:prstGeom prst="rect">
            <a:avLst/>
          </a:prstGeom>
          <a:noFill/>
        </p:spPr>
        <p:txBody>
          <a:bodyPr wrap="square" rtlCol="0">
            <a:spAutoFit/>
          </a:bodyPr>
          <a:lstStyle/>
          <a:p>
            <a:r>
              <a:rPr lang="zh-CN" altLang="en-US" dirty="0"/>
              <a:t>（二）基础教育学校基本情况  表号  </a:t>
            </a:r>
            <a:r>
              <a:rPr lang="zh-CN" altLang="en-US" b="1" dirty="0">
                <a:solidFill>
                  <a:schemeClr val="accent4"/>
                </a:solidFill>
              </a:rPr>
              <a:t>教基</a:t>
            </a:r>
            <a:r>
              <a:rPr lang="en-US" altLang="zh-CN" b="1" dirty="0">
                <a:solidFill>
                  <a:schemeClr val="accent4"/>
                </a:solidFill>
              </a:rPr>
              <a:t>1102</a:t>
            </a:r>
            <a:endParaRPr lang="zh-CN" altLang="en-US" b="1" dirty="0">
              <a:solidFill>
                <a:schemeClr val="accent4"/>
              </a:solidFill>
            </a:endParaRPr>
          </a:p>
        </p:txBody>
      </p:sp>
      <p:sp>
        <p:nvSpPr>
          <p:cNvPr id="97" name="文本框 96"/>
          <p:cNvSpPr txBox="1"/>
          <p:nvPr/>
        </p:nvSpPr>
        <p:spPr>
          <a:xfrm>
            <a:off x="6717322" y="2130439"/>
            <a:ext cx="4347230" cy="523220"/>
          </a:xfrm>
          <a:prstGeom prst="rect">
            <a:avLst/>
          </a:prstGeom>
          <a:noFill/>
        </p:spPr>
        <p:txBody>
          <a:bodyPr wrap="square" rtlCol="0">
            <a:spAutoFit/>
          </a:bodyPr>
          <a:lstStyle/>
          <a:p>
            <a:r>
              <a:rPr lang="zh-CN" altLang="en-US" sz="2800" b="1" dirty="0">
                <a:solidFill>
                  <a:schemeClr val="accent4"/>
                </a:solidFill>
              </a:rPr>
              <a:t>教基       </a:t>
            </a:r>
            <a:r>
              <a:rPr lang="en-US" altLang="zh-CN" sz="2800" b="1" dirty="0">
                <a:solidFill>
                  <a:schemeClr val="accent4"/>
                </a:solidFill>
              </a:rPr>
              <a:t>1       1       02</a:t>
            </a:r>
            <a:endParaRPr lang="zh-CN" altLang="en-US" sz="2800" b="1" dirty="0">
              <a:solidFill>
                <a:schemeClr val="accent4"/>
              </a:solidFill>
            </a:endParaRPr>
          </a:p>
        </p:txBody>
      </p:sp>
      <p:sp>
        <p:nvSpPr>
          <p:cNvPr id="98" name="文本框 97"/>
          <p:cNvSpPr txBox="1"/>
          <p:nvPr/>
        </p:nvSpPr>
        <p:spPr>
          <a:xfrm>
            <a:off x="5842489" y="2892140"/>
            <a:ext cx="5978769" cy="2633734"/>
          </a:xfrm>
          <a:prstGeom prst="rect">
            <a:avLst/>
          </a:prstGeom>
          <a:noFill/>
        </p:spPr>
        <p:txBody>
          <a:bodyPr wrap="square" rtlCol="0">
            <a:spAutoFit/>
          </a:bodyPr>
          <a:lstStyle/>
          <a:p>
            <a:pPr>
              <a:lnSpc>
                <a:spcPct val="150000"/>
              </a:lnSpc>
            </a:pPr>
            <a:r>
              <a:rPr lang="zh-CN" altLang="en-US" sz="1600" b="1" dirty="0">
                <a:solidFill>
                  <a:schemeClr val="accent1"/>
                </a:solidFill>
              </a:rPr>
              <a:t>第一段</a:t>
            </a:r>
            <a:r>
              <a:rPr lang="zh-CN" altLang="en-US" sz="1600" dirty="0"/>
              <a:t>为调查表属性，分为教基（过去基表）和教综（过去综表）</a:t>
            </a:r>
            <a:endParaRPr lang="en-US" altLang="zh-CN" sz="1600" dirty="0"/>
          </a:p>
          <a:p>
            <a:pPr>
              <a:lnSpc>
                <a:spcPct val="150000"/>
              </a:lnSpc>
            </a:pPr>
            <a:r>
              <a:rPr lang="zh-CN" altLang="en-US" sz="1600" b="1" dirty="0">
                <a:solidFill>
                  <a:schemeClr val="accent1"/>
                </a:solidFill>
              </a:rPr>
              <a:t>第二段</a:t>
            </a:r>
            <a:r>
              <a:rPr lang="zh-CN" altLang="en-US" sz="1600" dirty="0"/>
              <a:t>为调查表基本内容，分为</a:t>
            </a:r>
            <a:r>
              <a:rPr lang="en-US" altLang="zh-CN" sz="1600" dirty="0"/>
              <a:t>1</a:t>
            </a:r>
            <a:r>
              <a:rPr lang="zh-CN" altLang="en-US" sz="1600" dirty="0"/>
              <a:t>学校基本情况、</a:t>
            </a:r>
            <a:r>
              <a:rPr lang="en-US" altLang="zh-CN" sz="1600" dirty="0"/>
              <a:t>2</a:t>
            </a:r>
            <a:r>
              <a:rPr lang="zh-CN" altLang="en-US" sz="1600" dirty="0"/>
              <a:t>班额班数情况、</a:t>
            </a:r>
            <a:r>
              <a:rPr lang="en-US" altLang="zh-CN" sz="1600" dirty="0"/>
              <a:t>3</a:t>
            </a:r>
            <a:r>
              <a:rPr lang="zh-CN" altLang="en-US" sz="1600" dirty="0"/>
              <a:t>学生情况、</a:t>
            </a:r>
            <a:r>
              <a:rPr lang="en-US" altLang="zh-CN" sz="1600" dirty="0"/>
              <a:t>4</a:t>
            </a:r>
            <a:r>
              <a:rPr lang="zh-CN" altLang="en-US" sz="1600" dirty="0"/>
              <a:t>教职工情况、</a:t>
            </a:r>
            <a:r>
              <a:rPr lang="en-US" altLang="zh-CN" sz="1600" dirty="0"/>
              <a:t>5</a:t>
            </a:r>
            <a:r>
              <a:rPr lang="zh-CN" altLang="en-US" sz="1600" dirty="0"/>
              <a:t>办学条件情况、</a:t>
            </a:r>
            <a:r>
              <a:rPr lang="en-US" altLang="zh-CN" sz="1600" dirty="0"/>
              <a:t>6</a:t>
            </a:r>
            <a:r>
              <a:rPr lang="zh-CN" altLang="en-US" sz="1600" dirty="0"/>
              <a:t>其他情况、</a:t>
            </a:r>
            <a:r>
              <a:rPr lang="en-US" altLang="zh-CN" sz="1600" dirty="0"/>
              <a:t>7</a:t>
            </a:r>
            <a:r>
              <a:rPr lang="zh-CN" altLang="en-US" sz="1600" dirty="0"/>
              <a:t>县级、省级基表、</a:t>
            </a:r>
            <a:r>
              <a:rPr lang="en-US" altLang="zh-CN" sz="1600" dirty="0"/>
              <a:t>8</a:t>
            </a:r>
            <a:r>
              <a:rPr lang="zh-CN" altLang="en-US" sz="1600" dirty="0"/>
              <a:t>统计台账、</a:t>
            </a:r>
            <a:r>
              <a:rPr lang="en-US" altLang="zh-CN" sz="1600" dirty="0"/>
              <a:t>9</a:t>
            </a:r>
            <a:r>
              <a:rPr lang="zh-CN" altLang="en-US" sz="1600" dirty="0"/>
              <a:t>季报、</a:t>
            </a:r>
            <a:r>
              <a:rPr lang="en-US" altLang="zh-CN" sz="1600" dirty="0"/>
              <a:t>A</a:t>
            </a:r>
            <a:r>
              <a:rPr lang="zh-CN" altLang="en-US" sz="1600" dirty="0"/>
              <a:t>基本建设投资等十个大类</a:t>
            </a:r>
            <a:endParaRPr lang="en-US" altLang="zh-CN" sz="1600" dirty="0"/>
          </a:p>
          <a:p>
            <a:pPr>
              <a:lnSpc>
                <a:spcPct val="150000"/>
              </a:lnSpc>
            </a:pPr>
            <a:r>
              <a:rPr lang="zh-CN" altLang="en-US" sz="1600" b="1" dirty="0">
                <a:solidFill>
                  <a:schemeClr val="accent1"/>
                </a:solidFill>
              </a:rPr>
              <a:t>第三段</a:t>
            </a:r>
            <a:r>
              <a:rPr lang="zh-CN" altLang="en-US" sz="1600" dirty="0"/>
              <a:t>为教育层级，分为</a:t>
            </a:r>
            <a:r>
              <a:rPr lang="en-US" altLang="zh-CN" sz="1600" dirty="0"/>
              <a:t>0</a:t>
            </a:r>
            <a:r>
              <a:rPr lang="zh-CN" altLang="en-US" sz="1600" dirty="0"/>
              <a:t>综合、</a:t>
            </a:r>
            <a:r>
              <a:rPr lang="en-US" altLang="zh-CN" sz="1600" dirty="0"/>
              <a:t>1</a:t>
            </a:r>
            <a:r>
              <a:rPr lang="zh-CN" altLang="en-US" sz="1600" dirty="0"/>
              <a:t>基础教育、</a:t>
            </a:r>
            <a:r>
              <a:rPr lang="en-US" altLang="zh-CN" sz="1600" dirty="0"/>
              <a:t>2</a:t>
            </a:r>
            <a:r>
              <a:rPr lang="zh-CN" altLang="en-US" sz="1600" dirty="0"/>
              <a:t>职业教育、</a:t>
            </a:r>
            <a:r>
              <a:rPr lang="en-US" altLang="zh-CN" sz="1600" dirty="0"/>
              <a:t>3</a:t>
            </a:r>
            <a:r>
              <a:rPr lang="zh-CN" altLang="en-US" sz="1600" dirty="0"/>
              <a:t>高等教育</a:t>
            </a:r>
            <a:endParaRPr lang="en-US" altLang="zh-CN" sz="1600" dirty="0"/>
          </a:p>
          <a:p>
            <a:pPr>
              <a:lnSpc>
                <a:spcPct val="150000"/>
              </a:lnSpc>
            </a:pPr>
            <a:r>
              <a:rPr lang="zh-CN" altLang="en-US" sz="1600" b="1" dirty="0">
                <a:solidFill>
                  <a:schemeClr val="accent1"/>
                </a:solidFill>
              </a:rPr>
              <a:t>第四段</a:t>
            </a:r>
            <a:r>
              <a:rPr lang="zh-CN" altLang="en-US" sz="1600" dirty="0"/>
              <a:t>为顺序号，与调查表目录保持一致</a:t>
            </a:r>
            <a:endParaRPr lang="zh-CN" altLang="en-US" sz="1600" b="1" dirty="0">
              <a:solidFill>
                <a:schemeClr val="accent4">
                  <a:lumMod val="60000"/>
                  <a:lumOff val="40000"/>
                </a:schemeClr>
              </a:solidFill>
            </a:endParaRPr>
          </a:p>
        </p:txBody>
      </p:sp>
      <p:cxnSp>
        <p:nvCxnSpPr>
          <p:cNvPr id="122" name="连接符: 肘形 121"/>
          <p:cNvCxnSpPr>
            <a:endCxn id="97" idx="1"/>
          </p:cNvCxnSpPr>
          <p:nvPr/>
        </p:nvCxnSpPr>
        <p:spPr>
          <a:xfrm rot="5400000" flipH="1" flipV="1">
            <a:off x="6134949" y="2455677"/>
            <a:ext cx="646001" cy="518746"/>
          </a:xfrm>
          <a:prstGeom prst="bentConnector2">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23" name="连接符: 肘形 122"/>
          <p:cNvCxnSpPr/>
          <p:nvPr/>
        </p:nvCxnSpPr>
        <p:spPr>
          <a:xfrm flipV="1">
            <a:off x="6576646" y="2448723"/>
            <a:ext cx="1688123" cy="980277"/>
          </a:xfrm>
          <a:prstGeom prst="bentConnector3">
            <a:avLst>
              <a:gd name="adj1" fmla="val 63857"/>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34" name="连接符: 肘形 133"/>
          <p:cNvCxnSpPr/>
          <p:nvPr/>
        </p:nvCxnSpPr>
        <p:spPr>
          <a:xfrm flipV="1">
            <a:off x="6576646" y="2448723"/>
            <a:ext cx="2622306" cy="2548579"/>
          </a:xfrm>
          <a:prstGeom prst="bentConnector3">
            <a:avLst>
              <a:gd name="adj1" fmla="val 84870"/>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36" name="连接符: 肘形 135"/>
          <p:cNvCxnSpPr/>
          <p:nvPr/>
        </p:nvCxnSpPr>
        <p:spPr>
          <a:xfrm rot="5400000" flipH="1" flipV="1">
            <a:off x="8348006" y="3723893"/>
            <a:ext cx="2951907" cy="339192"/>
          </a:xfrm>
          <a:prstGeom prst="bentConnector3">
            <a:avLst>
              <a:gd name="adj1" fmla="val 293"/>
            </a:avLst>
          </a:prstGeom>
          <a:ln>
            <a:tailEnd type="triangle"/>
          </a:ln>
        </p:spPr>
        <p:style>
          <a:lnRef idx="3">
            <a:schemeClr val="accent1"/>
          </a:lnRef>
          <a:fillRef idx="0">
            <a:schemeClr val="accent1"/>
          </a:fillRef>
          <a:effectRef idx="2">
            <a:schemeClr val="accent1"/>
          </a:effectRef>
          <a:fontRef idx="minor">
            <a:schemeClr val="tx1"/>
          </a:fontRef>
        </p:style>
      </p:cxn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2"/>
                                        </p:tgtEl>
                                        <p:attrNameLst>
                                          <p:attrName>style.visibility</p:attrName>
                                        </p:attrNameLst>
                                      </p:cBhvr>
                                      <p:to>
                                        <p:strVal val="visible"/>
                                      </p:to>
                                    </p:set>
                                    <p:animEffect transition="in" filter="fade">
                                      <p:cBhvr>
                                        <p:cTn id="7" dur="500"/>
                                        <p:tgtEl>
                                          <p:spTgt spid="122"/>
                                        </p:tgtEl>
                                      </p:cBhvr>
                                    </p:animEffect>
                                  </p:childTnLst>
                                </p:cTn>
                              </p:par>
                              <p:par>
                                <p:cTn id="8" presetID="26" presetClass="emph" presetSubtype="0" fill="hold" nodeType="withEffect">
                                  <p:stCondLst>
                                    <p:cond delay="0"/>
                                  </p:stCondLst>
                                  <p:childTnLst>
                                    <p:animEffect transition="out" filter="fade">
                                      <p:cBhvr>
                                        <p:cTn id="9" dur="500" tmFilter="0, 0; .2, .5; .8, .5; 1, 0"/>
                                        <p:tgtEl>
                                          <p:spTgt spid="98">
                                            <p:txEl>
                                              <p:pRg st="0" end="0"/>
                                            </p:txEl>
                                          </p:spTgt>
                                        </p:tgtEl>
                                      </p:cBhvr>
                                    </p:animEffect>
                                    <p:animScale>
                                      <p:cBhvr>
                                        <p:cTn id="10" dur="250" autoRev="1" fill="hold"/>
                                        <p:tgtEl>
                                          <p:spTgt spid="98">
                                            <p:txEl>
                                              <p:pRg st="0" end="0"/>
                                            </p:txEl>
                                          </p:spTgt>
                                        </p:tgtEl>
                                      </p:cBhvr>
                                      <p:by x="105000" y="105000"/>
                                    </p:animScale>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nodeType="clickEffect">
                                  <p:stCondLst>
                                    <p:cond delay="0"/>
                                  </p:stCondLst>
                                  <p:childTnLst>
                                    <p:animEffect transition="out" filter="fade">
                                      <p:cBhvr>
                                        <p:cTn id="14" dur="250"/>
                                        <p:tgtEl>
                                          <p:spTgt spid="122"/>
                                        </p:tgtEl>
                                      </p:cBhvr>
                                    </p:animEffect>
                                    <p:set>
                                      <p:cBhvr>
                                        <p:cTn id="15" dur="1" fill="hold">
                                          <p:stCondLst>
                                            <p:cond delay="249"/>
                                          </p:stCondLst>
                                        </p:cTn>
                                        <p:tgtEl>
                                          <p:spTgt spid="122"/>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23"/>
                                        </p:tgtEl>
                                        <p:attrNameLst>
                                          <p:attrName>style.visibility</p:attrName>
                                        </p:attrNameLst>
                                      </p:cBhvr>
                                      <p:to>
                                        <p:strVal val="visible"/>
                                      </p:to>
                                    </p:set>
                                    <p:animEffect transition="in" filter="fade">
                                      <p:cBhvr>
                                        <p:cTn id="20" dur="500"/>
                                        <p:tgtEl>
                                          <p:spTgt spid="123"/>
                                        </p:tgtEl>
                                      </p:cBhvr>
                                    </p:animEffect>
                                  </p:childTnLst>
                                </p:cTn>
                              </p:par>
                              <p:par>
                                <p:cTn id="21" presetID="26" presetClass="emph" presetSubtype="0" fill="hold" nodeType="withEffect">
                                  <p:stCondLst>
                                    <p:cond delay="0"/>
                                  </p:stCondLst>
                                  <p:childTnLst>
                                    <p:animEffect transition="out" filter="fade">
                                      <p:cBhvr>
                                        <p:cTn id="22" dur="500" tmFilter="0, 0; .2, .5; .8, .5; 1, 0"/>
                                        <p:tgtEl>
                                          <p:spTgt spid="98">
                                            <p:txEl>
                                              <p:pRg st="1" end="1"/>
                                            </p:txEl>
                                          </p:spTgt>
                                        </p:tgtEl>
                                      </p:cBhvr>
                                    </p:animEffect>
                                    <p:animScale>
                                      <p:cBhvr>
                                        <p:cTn id="23" dur="250" autoRev="1" fill="hold"/>
                                        <p:tgtEl>
                                          <p:spTgt spid="98">
                                            <p:txEl>
                                              <p:pRg st="1" end="1"/>
                                            </p:txEl>
                                          </p:spTgt>
                                        </p:tgtEl>
                                      </p:cBhvr>
                                      <p:by x="105000" y="105000"/>
                                    </p:animScale>
                                  </p:childTnLst>
                                </p:cTn>
                              </p:par>
                            </p:childTnLst>
                          </p:cTn>
                        </p:par>
                      </p:childTnLst>
                    </p:cTn>
                  </p:par>
                  <p:par>
                    <p:cTn id="24" fill="hold">
                      <p:stCondLst>
                        <p:cond delay="indefinite"/>
                      </p:stCondLst>
                      <p:childTnLst>
                        <p:par>
                          <p:cTn id="25" fill="hold">
                            <p:stCondLst>
                              <p:cond delay="0"/>
                            </p:stCondLst>
                            <p:childTnLst>
                              <p:par>
                                <p:cTn id="26" presetID="10" presetClass="exit" presetSubtype="0" fill="hold" nodeType="clickEffect">
                                  <p:stCondLst>
                                    <p:cond delay="0"/>
                                  </p:stCondLst>
                                  <p:childTnLst>
                                    <p:animEffect transition="out" filter="fade">
                                      <p:cBhvr>
                                        <p:cTn id="27" dur="250"/>
                                        <p:tgtEl>
                                          <p:spTgt spid="123"/>
                                        </p:tgtEl>
                                      </p:cBhvr>
                                    </p:animEffect>
                                    <p:set>
                                      <p:cBhvr>
                                        <p:cTn id="28" dur="1" fill="hold">
                                          <p:stCondLst>
                                            <p:cond delay="249"/>
                                          </p:stCondLst>
                                        </p:cTn>
                                        <p:tgtEl>
                                          <p:spTgt spid="123"/>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134"/>
                                        </p:tgtEl>
                                        <p:attrNameLst>
                                          <p:attrName>style.visibility</p:attrName>
                                        </p:attrNameLst>
                                      </p:cBhvr>
                                      <p:to>
                                        <p:strVal val="visible"/>
                                      </p:to>
                                    </p:set>
                                    <p:animEffect transition="in" filter="fade">
                                      <p:cBhvr>
                                        <p:cTn id="33" dur="500"/>
                                        <p:tgtEl>
                                          <p:spTgt spid="134"/>
                                        </p:tgtEl>
                                      </p:cBhvr>
                                    </p:animEffect>
                                  </p:childTnLst>
                                </p:cTn>
                              </p:par>
                              <p:par>
                                <p:cTn id="34" presetID="26" presetClass="emph" presetSubtype="0" fill="hold" nodeType="withEffect">
                                  <p:stCondLst>
                                    <p:cond delay="0"/>
                                  </p:stCondLst>
                                  <p:childTnLst>
                                    <p:animEffect transition="out" filter="fade">
                                      <p:cBhvr>
                                        <p:cTn id="35" dur="500" tmFilter="0, 0; .2, .5; .8, .5; 1, 0"/>
                                        <p:tgtEl>
                                          <p:spTgt spid="98">
                                            <p:txEl>
                                              <p:pRg st="2" end="2"/>
                                            </p:txEl>
                                          </p:spTgt>
                                        </p:tgtEl>
                                      </p:cBhvr>
                                    </p:animEffect>
                                    <p:animScale>
                                      <p:cBhvr>
                                        <p:cTn id="36" dur="250" autoRev="1" fill="hold"/>
                                        <p:tgtEl>
                                          <p:spTgt spid="98">
                                            <p:txEl>
                                              <p:pRg st="2" end="2"/>
                                            </p:txEl>
                                          </p:spTgt>
                                        </p:tgtEl>
                                      </p:cBhvr>
                                      <p:by x="105000" y="105000"/>
                                    </p:animScale>
                                  </p:childTnLst>
                                </p:cTn>
                              </p:par>
                            </p:childTnLst>
                          </p:cTn>
                        </p:par>
                      </p:childTnLst>
                    </p:cTn>
                  </p:par>
                  <p:par>
                    <p:cTn id="37" fill="hold">
                      <p:stCondLst>
                        <p:cond delay="indefinite"/>
                      </p:stCondLst>
                      <p:childTnLst>
                        <p:par>
                          <p:cTn id="38" fill="hold">
                            <p:stCondLst>
                              <p:cond delay="0"/>
                            </p:stCondLst>
                            <p:childTnLst>
                              <p:par>
                                <p:cTn id="39" presetID="10" presetClass="exit" presetSubtype="0" fill="hold" nodeType="clickEffect">
                                  <p:stCondLst>
                                    <p:cond delay="0"/>
                                  </p:stCondLst>
                                  <p:childTnLst>
                                    <p:animEffect transition="out" filter="fade">
                                      <p:cBhvr>
                                        <p:cTn id="40" dur="250"/>
                                        <p:tgtEl>
                                          <p:spTgt spid="134"/>
                                        </p:tgtEl>
                                      </p:cBhvr>
                                    </p:animEffect>
                                    <p:set>
                                      <p:cBhvr>
                                        <p:cTn id="41" dur="1" fill="hold">
                                          <p:stCondLst>
                                            <p:cond delay="249"/>
                                          </p:stCondLst>
                                        </p:cTn>
                                        <p:tgtEl>
                                          <p:spTgt spid="134"/>
                                        </p:tgtEl>
                                        <p:attrNameLst>
                                          <p:attrName>style.visibility</p:attrName>
                                        </p:attrNameLst>
                                      </p:cBhvr>
                                      <p:to>
                                        <p:strVal val="hidden"/>
                                      </p:to>
                                    </p:se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136"/>
                                        </p:tgtEl>
                                        <p:attrNameLst>
                                          <p:attrName>style.visibility</p:attrName>
                                        </p:attrNameLst>
                                      </p:cBhvr>
                                      <p:to>
                                        <p:strVal val="visible"/>
                                      </p:to>
                                    </p:set>
                                    <p:animEffect transition="in" filter="fade">
                                      <p:cBhvr>
                                        <p:cTn id="46" dur="500"/>
                                        <p:tgtEl>
                                          <p:spTgt spid="136"/>
                                        </p:tgtEl>
                                      </p:cBhvr>
                                    </p:animEffect>
                                  </p:childTnLst>
                                </p:cTn>
                              </p:par>
                              <p:par>
                                <p:cTn id="47" presetID="26" presetClass="emph" presetSubtype="0" fill="hold" nodeType="withEffect">
                                  <p:stCondLst>
                                    <p:cond delay="0"/>
                                  </p:stCondLst>
                                  <p:childTnLst>
                                    <p:animEffect transition="out" filter="fade">
                                      <p:cBhvr>
                                        <p:cTn id="48" dur="500" tmFilter="0, 0; .2, .5; .8, .5; 1, 0"/>
                                        <p:tgtEl>
                                          <p:spTgt spid="98">
                                            <p:txEl>
                                              <p:pRg st="3" end="3"/>
                                            </p:txEl>
                                          </p:spTgt>
                                        </p:tgtEl>
                                      </p:cBhvr>
                                    </p:animEffect>
                                    <p:animScale>
                                      <p:cBhvr>
                                        <p:cTn id="49" dur="250" autoRev="1" fill="hold"/>
                                        <p:tgtEl>
                                          <p:spTgt spid="98">
                                            <p:txEl>
                                              <p:pRg st="3" end="3"/>
                                            </p:txEl>
                                          </p:spTgt>
                                        </p:tgtEl>
                                      </p:cBhvr>
                                      <p:by x="105000" y="105000"/>
                                    </p:animScale>
                                  </p:childTnLst>
                                </p:cTn>
                              </p:par>
                            </p:childTnLst>
                          </p:cTn>
                        </p:par>
                      </p:childTnLst>
                    </p:cTn>
                  </p:par>
                  <p:par>
                    <p:cTn id="50" fill="hold">
                      <p:stCondLst>
                        <p:cond delay="indefinite"/>
                      </p:stCondLst>
                      <p:childTnLst>
                        <p:par>
                          <p:cTn id="51" fill="hold">
                            <p:stCondLst>
                              <p:cond delay="0"/>
                            </p:stCondLst>
                            <p:childTnLst>
                              <p:par>
                                <p:cTn id="52" presetID="10" presetClass="exit" presetSubtype="0" fill="hold" nodeType="clickEffect">
                                  <p:stCondLst>
                                    <p:cond delay="0"/>
                                  </p:stCondLst>
                                  <p:childTnLst>
                                    <p:animEffect transition="out" filter="fade">
                                      <p:cBhvr>
                                        <p:cTn id="53" dur="250"/>
                                        <p:tgtEl>
                                          <p:spTgt spid="136"/>
                                        </p:tgtEl>
                                      </p:cBhvr>
                                    </p:animEffect>
                                    <p:set>
                                      <p:cBhvr>
                                        <p:cTn id="54" dur="1" fill="hold">
                                          <p:stCondLst>
                                            <p:cond delay="249"/>
                                          </p:stCondLst>
                                        </p:cTn>
                                        <p:tgtEl>
                                          <p:spTgt spid="13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表格 19"/>
          <p:cNvGraphicFramePr>
            <a:graphicFrameLocks noGrp="1"/>
          </p:cNvGraphicFramePr>
          <p:nvPr/>
        </p:nvGraphicFramePr>
        <p:xfrm>
          <a:off x="660399" y="1723796"/>
          <a:ext cx="10858501" cy="4459296"/>
        </p:xfrm>
        <a:graphic>
          <a:graphicData uri="http://schemas.openxmlformats.org/drawingml/2006/table">
            <a:tbl>
              <a:tblPr firstRow="1" firstCol="1" bandRow="1"/>
              <a:tblGrid>
                <a:gridCol w="3029521"/>
                <a:gridCol w="779640"/>
                <a:gridCol w="883882"/>
                <a:gridCol w="883882"/>
                <a:gridCol w="1320394"/>
                <a:gridCol w="1320394"/>
                <a:gridCol w="1320394"/>
                <a:gridCol w="1320394"/>
              </a:tblGrid>
              <a:tr h="296244">
                <a:tc rowSpan="2">
                  <a:txBody>
                    <a:bodyPr/>
                    <a:lstStyle/>
                    <a:p>
                      <a:pPr algn="ctr">
                        <a:lnSpc>
                          <a:spcPts val="1400"/>
                        </a:lnSpc>
                        <a:spcAft>
                          <a:spcPts val="0"/>
                        </a:spcAft>
                      </a:pPr>
                      <a:r>
                        <a:rPr lang="zh-CN" sz="1600" kern="0" dirty="0">
                          <a:effectLst/>
                          <a:latin typeface="Times New Roman" panose="02020603050405020304" charset="0"/>
                          <a:ea typeface="宋体" panose="02010600030101010101" pitchFamily="2" charset="-122"/>
                          <a:cs typeface="宋体" panose="02010600030101010101" pitchFamily="2" charset="-122"/>
                        </a:rPr>
                        <a:t>指标名称　</a:t>
                      </a:r>
                      <a:endParaRPr lang="zh-CN" sz="1800" kern="100" dirty="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400"/>
                        </a:lnSpc>
                        <a:spcAft>
                          <a:spcPts val="0"/>
                        </a:spcAft>
                      </a:pPr>
                      <a:r>
                        <a:rPr lang="zh-CN" sz="1600" kern="0">
                          <a:effectLst/>
                          <a:latin typeface="Times New Roman" panose="02020603050405020304" charset="0"/>
                          <a:ea typeface="宋体" panose="02010600030101010101" pitchFamily="2" charset="-122"/>
                          <a:cs typeface="宋体" panose="02010600030101010101" pitchFamily="2" charset="-122"/>
                        </a:rPr>
                        <a:t>代码</a:t>
                      </a:r>
                      <a:endParaRPr lang="zh-CN" sz="180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400"/>
                        </a:lnSpc>
                        <a:spcAft>
                          <a:spcPts val="0"/>
                        </a:spcAft>
                      </a:pPr>
                      <a:r>
                        <a:rPr lang="zh-CN" sz="1600" kern="0">
                          <a:effectLst/>
                          <a:latin typeface="Times New Roman" panose="02020603050405020304" charset="0"/>
                          <a:ea typeface="宋体" panose="02010600030101010101" pitchFamily="2" charset="-122"/>
                          <a:cs typeface="宋体" panose="02010600030101010101" pitchFamily="2" charset="-122"/>
                        </a:rPr>
                        <a:t>毕业生数</a:t>
                      </a:r>
                      <a:endParaRPr lang="zh-CN" sz="180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400"/>
                        </a:lnSpc>
                        <a:spcAft>
                          <a:spcPts val="0"/>
                        </a:spcAft>
                      </a:pPr>
                      <a:r>
                        <a:rPr lang="zh-CN" sz="1600" kern="0">
                          <a:effectLst/>
                          <a:latin typeface="Times New Roman" panose="02020603050405020304" charset="0"/>
                          <a:ea typeface="宋体" panose="02010600030101010101" pitchFamily="2" charset="-122"/>
                          <a:cs typeface="宋体" panose="02010600030101010101" pitchFamily="2" charset="-122"/>
                        </a:rPr>
                        <a:t>招生数</a:t>
                      </a:r>
                      <a:endParaRPr lang="zh-CN" sz="180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lnSpc>
                          <a:spcPts val="1400"/>
                        </a:lnSpc>
                        <a:spcAft>
                          <a:spcPts val="0"/>
                        </a:spcAft>
                      </a:pPr>
                      <a:r>
                        <a:rPr lang="zh-CN" sz="1600" kern="0">
                          <a:effectLst/>
                          <a:latin typeface="Times New Roman" panose="02020603050405020304" charset="0"/>
                          <a:ea typeface="宋体" panose="02010600030101010101" pitchFamily="2" charset="-122"/>
                          <a:cs typeface="宋体" panose="02010600030101010101" pitchFamily="2" charset="-122"/>
                        </a:rPr>
                        <a:t>招生中接受学前教育</a:t>
                      </a:r>
                      <a:endParaRPr lang="zh-CN" sz="180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c hMerge="1">
                  <a:tcPr/>
                </a:tc>
              </a:tr>
              <a:tr h="296244">
                <a:tc vMerge="1">
                  <a:tcPr/>
                </a:tc>
                <a:tc vMerge="1">
                  <a:tcPr/>
                </a:tc>
                <a:tc vMerge="1">
                  <a:tcPr/>
                </a:tc>
                <a:tc vMerge="1">
                  <a:tcPr/>
                </a:tc>
                <a:tc>
                  <a:txBody>
                    <a:bodyPr/>
                    <a:lstStyle/>
                    <a:p>
                      <a:pPr algn="ctr">
                        <a:lnSpc>
                          <a:spcPts val="1400"/>
                        </a:lnSpc>
                        <a:spcAft>
                          <a:spcPts val="0"/>
                        </a:spcAft>
                      </a:pPr>
                      <a:r>
                        <a:rPr lang="zh-CN" sz="1600" kern="0">
                          <a:effectLst/>
                          <a:latin typeface="Times New Roman" panose="02020603050405020304" charset="0"/>
                          <a:ea typeface="宋体" panose="02010600030101010101" pitchFamily="2" charset="-122"/>
                          <a:cs typeface="宋体" panose="02010600030101010101" pitchFamily="2" charset="-122"/>
                        </a:rPr>
                        <a:t>未接受过</a:t>
                      </a:r>
                      <a:endParaRPr lang="zh-CN" sz="180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1600" kern="0">
                          <a:effectLst/>
                          <a:latin typeface="Times New Roman" panose="02020603050405020304" charset="0"/>
                          <a:ea typeface="宋体" panose="02010600030101010101" pitchFamily="2" charset="-122"/>
                          <a:cs typeface="宋体" panose="02010600030101010101" pitchFamily="2" charset="-122"/>
                        </a:rPr>
                        <a:t>一年</a:t>
                      </a:r>
                      <a:endParaRPr lang="zh-CN" sz="180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1600" kern="0">
                          <a:effectLst/>
                          <a:latin typeface="Times New Roman" panose="02020603050405020304" charset="0"/>
                          <a:ea typeface="宋体" panose="02010600030101010101" pitchFamily="2" charset="-122"/>
                          <a:cs typeface="宋体" panose="02010600030101010101" pitchFamily="2" charset="-122"/>
                        </a:rPr>
                        <a:t>两年</a:t>
                      </a:r>
                      <a:endParaRPr lang="zh-CN" sz="180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1600" kern="0">
                          <a:effectLst/>
                          <a:latin typeface="Times New Roman" panose="02020603050405020304" charset="0"/>
                          <a:ea typeface="宋体" panose="02010600030101010101" pitchFamily="2" charset="-122"/>
                          <a:cs typeface="宋体" panose="02010600030101010101" pitchFamily="2" charset="-122"/>
                        </a:rPr>
                        <a:t>三年</a:t>
                      </a:r>
                      <a:endParaRPr lang="zh-CN" sz="180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6244">
                <a:tc>
                  <a:txBody>
                    <a:bodyPr/>
                    <a:lstStyle/>
                    <a:p>
                      <a:pPr algn="ctr">
                        <a:lnSpc>
                          <a:spcPts val="1400"/>
                        </a:lnSpc>
                        <a:spcAft>
                          <a:spcPts val="0"/>
                        </a:spcAft>
                      </a:pPr>
                      <a:r>
                        <a:rPr lang="zh-CN" sz="1600" kern="0" dirty="0">
                          <a:effectLst/>
                          <a:latin typeface="Times New Roman" panose="02020603050405020304" charset="0"/>
                          <a:ea typeface="宋体" panose="02010600030101010101" pitchFamily="2" charset="-122"/>
                          <a:cs typeface="宋体" panose="02010600030101010101" pitchFamily="2" charset="-122"/>
                        </a:rPr>
                        <a:t>甲</a:t>
                      </a:r>
                      <a:endParaRPr lang="zh-CN" sz="1800" kern="100" dirty="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1600" kern="0" dirty="0">
                          <a:effectLst/>
                          <a:latin typeface="Times New Roman" panose="02020603050405020304" charset="0"/>
                          <a:ea typeface="宋体" panose="02010600030101010101" pitchFamily="2" charset="-122"/>
                          <a:cs typeface="宋体" panose="02010600030101010101" pitchFamily="2" charset="-122"/>
                        </a:rPr>
                        <a:t>乙</a:t>
                      </a:r>
                      <a:endParaRPr lang="zh-CN" sz="180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1600" kern="0" dirty="0">
                          <a:effectLst/>
                          <a:latin typeface="宋体" panose="02010600030101010101" pitchFamily="2" charset="-122"/>
                          <a:ea typeface="宋体" panose="02010600030101010101" pitchFamily="2" charset="-122"/>
                          <a:cs typeface="宋体" panose="02010600030101010101" pitchFamily="2" charset="-122"/>
                        </a:rPr>
                        <a:t>1</a:t>
                      </a:r>
                      <a:endParaRPr lang="zh-CN" sz="180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1600" kern="0">
                          <a:effectLst/>
                          <a:latin typeface="宋体" panose="02010600030101010101" pitchFamily="2" charset="-122"/>
                          <a:ea typeface="宋体" panose="02010600030101010101" pitchFamily="2" charset="-122"/>
                          <a:cs typeface="宋体" panose="02010600030101010101" pitchFamily="2" charset="-122"/>
                        </a:rPr>
                        <a:t>2</a:t>
                      </a:r>
                      <a:endParaRPr lang="zh-CN" sz="180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1600" kern="0">
                          <a:effectLst/>
                          <a:latin typeface="宋体" panose="02010600030101010101" pitchFamily="2" charset="-122"/>
                          <a:ea typeface="宋体" panose="02010600030101010101" pitchFamily="2" charset="-122"/>
                          <a:cs typeface="宋体" panose="02010600030101010101" pitchFamily="2" charset="-122"/>
                        </a:rPr>
                        <a:t>3</a:t>
                      </a:r>
                      <a:endParaRPr lang="zh-CN" sz="180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1600" kern="0">
                          <a:effectLst/>
                          <a:latin typeface="宋体" panose="02010600030101010101" pitchFamily="2" charset="-122"/>
                          <a:ea typeface="宋体" panose="02010600030101010101" pitchFamily="2" charset="-122"/>
                          <a:cs typeface="宋体" panose="02010600030101010101" pitchFamily="2" charset="-122"/>
                        </a:rPr>
                        <a:t>4</a:t>
                      </a:r>
                      <a:endParaRPr lang="zh-CN" sz="180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1600" kern="0">
                          <a:effectLst/>
                          <a:latin typeface="宋体" panose="02010600030101010101" pitchFamily="2" charset="-122"/>
                          <a:ea typeface="宋体" panose="02010600030101010101" pitchFamily="2" charset="-122"/>
                          <a:cs typeface="宋体" panose="02010600030101010101" pitchFamily="2" charset="-122"/>
                        </a:rPr>
                        <a:t>5</a:t>
                      </a:r>
                      <a:endParaRPr lang="zh-CN" sz="180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1600" kern="0">
                          <a:effectLst/>
                          <a:latin typeface="宋体" panose="02010600030101010101" pitchFamily="2" charset="-122"/>
                          <a:ea typeface="宋体" panose="02010600030101010101" pitchFamily="2" charset="-122"/>
                          <a:cs typeface="宋体" panose="02010600030101010101" pitchFamily="2" charset="-122"/>
                        </a:rPr>
                        <a:t>6</a:t>
                      </a:r>
                      <a:endParaRPr lang="zh-CN" sz="180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6244">
                <a:tc>
                  <a:txBody>
                    <a:bodyPr/>
                    <a:lstStyle/>
                    <a:p>
                      <a:pPr algn="just">
                        <a:lnSpc>
                          <a:spcPts val="1400"/>
                        </a:lnSpc>
                        <a:spcAft>
                          <a:spcPts val="0"/>
                        </a:spcAft>
                      </a:pPr>
                      <a:r>
                        <a:rPr lang="zh-CN" sz="1600" kern="0" dirty="0">
                          <a:effectLst/>
                          <a:latin typeface="Times New Roman" panose="02020603050405020304" charset="0"/>
                          <a:ea typeface="宋体" panose="02010600030101010101" pitchFamily="2" charset="-122"/>
                          <a:cs typeface="宋体" panose="02010600030101010101" pitchFamily="2" charset="-122"/>
                        </a:rPr>
                        <a:t>总计</a:t>
                      </a:r>
                      <a:endParaRPr lang="zh-CN" sz="1800" kern="100" dirty="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1600" kern="0" dirty="0">
                          <a:effectLst/>
                          <a:latin typeface="宋体" panose="02010600030101010101" pitchFamily="2" charset="-122"/>
                          <a:ea typeface="宋体" panose="02010600030101010101" pitchFamily="2" charset="-122"/>
                          <a:cs typeface="宋体" panose="02010600030101010101" pitchFamily="2" charset="-122"/>
                        </a:rPr>
                        <a:t>01</a:t>
                      </a:r>
                      <a:endParaRPr lang="zh-CN" sz="180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1600" kern="0">
                          <a:effectLst/>
                          <a:latin typeface="宋体" panose="02010600030101010101" pitchFamily="2" charset="-122"/>
                          <a:ea typeface="宋体" panose="02010600030101010101" pitchFamily="2" charset="-122"/>
                          <a:cs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1600" kern="0" dirty="0">
                          <a:effectLst/>
                          <a:latin typeface="宋体" panose="02010600030101010101" pitchFamily="2" charset="-122"/>
                          <a:ea typeface="宋体" panose="02010600030101010101" pitchFamily="2" charset="-122"/>
                          <a:cs typeface="宋体" panose="02010600030101010101" pitchFamily="2" charset="-122"/>
                        </a:rPr>
                        <a:t> </a:t>
                      </a:r>
                      <a:endParaRPr lang="zh-CN" sz="1800" kern="100" dirty="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1600" kern="0" dirty="0">
                          <a:effectLst/>
                          <a:latin typeface="宋体" panose="02010600030101010101" pitchFamily="2" charset="-122"/>
                          <a:ea typeface="宋体" panose="02010600030101010101" pitchFamily="2" charset="-122"/>
                          <a:cs typeface="宋体" panose="02010600030101010101" pitchFamily="2" charset="-122"/>
                        </a:rPr>
                        <a:t> </a:t>
                      </a:r>
                      <a:endParaRPr lang="zh-CN" sz="1800" kern="100" dirty="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1600" kern="0">
                          <a:effectLst/>
                          <a:latin typeface="宋体" panose="02010600030101010101" pitchFamily="2" charset="-122"/>
                          <a:ea typeface="宋体" panose="02010600030101010101" pitchFamily="2" charset="-122"/>
                          <a:cs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1600" kern="0">
                          <a:effectLst/>
                          <a:latin typeface="宋体" panose="02010600030101010101" pitchFamily="2" charset="-122"/>
                          <a:ea typeface="宋体" panose="02010600030101010101" pitchFamily="2" charset="-122"/>
                          <a:cs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1600" kern="0">
                          <a:effectLst/>
                          <a:latin typeface="宋体" panose="02010600030101010101" pitchFamily="2" charset="-122"/>
                          <a:ea typeface="宋体" panose="02010600030101010101" pitchFamily="2" charset="-122"/>
                          <a:cs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r>
              <a:tr h="296244">
                <a:tc>
                  <a:txBody>
                    <a:bodyPr/>
                    <a:lstStyle/>
                    <a:p>
                      <a:pPr indent="114300" algn="just">
                        <a:lnSpc>
                          <a:spcPts val="1400"/>
                        </a:lnSpc>
                        <a:spcAft>
                          <a:spcPts val="0"/>
                        </a:spcAft>
                      </a:pPr>
                      <a:r>
                        <a:rPr lang="en-US" sz="1600" kern="0" dirty="0">
                          <a:effectLst/>
                          <a:latin typeface="宋体" panose="02010600030101010101" pitchFamily="2" charset="-122"/>
                          <a:ea typeface="宋体" panose="02010600030101010101" pitchFamily="2" charset="-122"/>
                          <a:cs typeface="宋体" panose="02010600030101010101" pitchFamily="2" charset="-122"/>
                        </a:rPr>
                        <a:t>#</a:t>
                      </a:r>
                      <a:r>
                        <a:rPr lang="zh-CN" sz="1600" kern="0" dirty="0">
                          <a:effectLst/>
                          <a:latin typeface="Times New Roman" panose="02020603050405020304" charset="0"/>
                          <a:ea typeface="宋体" panose="02010600030101010101" pitchFamily="2" charset="-122"/>
                          <a:cs typeface="宋体" panose="02010600030101010101" pitchFamily="2" charset="-122"/>
                        </a:rPr>
                        <a:t>女</a:t>
                      </a:r>
                      <a:endParaRPr lang="zh-CN" sz="1800" kern="100" dirty="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1600" kern="0" dirty="0">
                          <a:effectLst/>
                          <a:latin typeface="宋体" panose="02010600030101010101" pitchFamily="2" charset="-122"/>
                          <a:ea typeface="宋体" panose="02010600030101010101" pitchFamily="2" charset="-122"/>
                          <a:cs typeface="宋体" panose="02010600030101010101" pitchFamily="2" charset="-122"/>
                        </a:rPr>
                        <a:t>02</a:t>
                      </a:r>
                      <a:endParaRPr lang="zh-CN" sz="180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1600" kern="0" dirty="0">
                          <a:effectLst/>
                          <a:latin typeface="宋体" panose="02010600030101010101" pitchFamily="2" charset="-122"/>
                          <a:ea typeface="宋体" panose="02010600030101010101" pitchFamily="2" charset="-122"/>
                          <a:cs typeface="宋体" panose="02010600030101010101" pitchFamily="2" charset="-122"/>
                        </a:rPr>
                        <a:t> </a:t>
                      </a:r>
                      <a:endParaRPr lang="zh-CN" sz="180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1600" kern="0">
                          <a:effectLst/>
                          <a:latin typeface="宋体" panose="02010600030101010101" pitchFamily="2" charset="-122"/>
                          <a:ea typeface="宋体" panose="02010600030101010101" pitchFamily="2" charset="-122"/>
                          <a:cs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1600" kern="0" dirty="0">
                          <a:effectLst/>
                          <a:latin typeface="宋体" panose="02010600030101010101" pitchFamily="2" charset="-122"/>
                          <a:ea typeface="宋体" panose="02010600030101010101" pitchFamily="2" charset="-122"/>
                          <a:cs typeface="宋体" panose="02010600030101010101" pitchFamily="2" charset="-122"/>
                        </a:rPr>
                        <a:t> </a:t>
                      </a:r>
                      <a:endParaRPr lang="zh-CN" sz="1800" kern="100" dirty="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1600" kern="0">
                          <a:effectLst/>
                          <a:latin typeface="宋体" panose="02010600030101010101" pitchFamily="2" charset="-122"/>
                          <a:ea typeface="宋体" panose="02010600030101010101" pitchFamily="2" charset="-122"/>
                          <a:cs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1600" kern="0">
                          <a:effectLst/>
                          <a:latin typeface="宋体" panose="02010600030101010101" pitchFamily="2" charset="-122"/>
                          <a:ea typeface="宋体" panose="02010600030101010101" pitchFamily="2" charset="-122"/>
                          <a:cs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1600" kern="0">
                          <a:effectLst/>
                          <a:latin typeface="宋体" panose="02010600030101010101" pitchFamily="2" charset="-122"/>
                          <a:ea typeface="宋体" panose="02010600030101010101" pitchFamily="2" charset="-122"/>
                          <a:cs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296244">
                <a:tc>
                  <a:txBody>
                    <a:bodyPr/>
                    <a:lstStyle/>
                    <a:p>
                      <a:pPr indent="114300" algn="just">
                        <a:lnSpc>
                          <a:spcPts val="1400"/>
                        </a:lnSpc>
                        <a:spcAft>
                          <a:spcPts val="0"/>
                        </a:spcAft>
                      </a:pPr>
                      <a:r>
                        <a:rPr lang="en-US" sz="1600" kern="0" dirty="0">
                          <a:effectLst/>
                          <a:latin typeface="宋体" panose="02010600030101010101" pitchFamily="2" charset="-122"/>
                          <a:ea typeface="宋体" panose="02010600030101010101" pitchFamily="2" charset="-122"/>
                          <a:cs typeface="宋体" panose="02010600030101010101" pitchFamily="2" charset="-122"/>
                        </a:rPr>
                        <a:t>#</a:t>
                      </a:r>
                      <a:r>
                        <a:rPr lang="zh-CN" sz="1600" kern="0" dirty="0">
                          <a:effectLst/>
                          <a:latin typeface="Times New Roman" panose="02020603050405020304" charset="0"/>
                          <a:ea typeface="宋体" panose="02010600030101010101" pitchFamily="2" charset="-122"/>
                          <a:cs typeface="宋体" panose="02010600030101010101" pitchFamily="2" charset="-122"/>
                        </a:rPr>
                        <a:t>少数民族</a:t>
                      </a:r>
                      <a:endParaRPr lang="zh-CN" sz="1800" kern="100" dirty="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1600" kern="0">
                          <a:effectLst/>
                          <a:latin typeface="宋体" panose="02010600030101010101" pitchFamily="2" charset="-122"/>
                          <a:ea typeface="宋体" panose="02010600030101010101" pitchFamily="2" charset="-122"/>
                          <a:cs typeface="宋体" panose="02010600030101010101" pitchFamily="2" charset="-122"/>
                        </a:rPr>
                        <a:t>03</a:t>
                      </a:r>
                      <a:endParaRPr lang="zh-CN" sz="180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1600" kern="0" dirty="0">
                          <a:effectLst/>
                          <a:latin typeface="宋体" panose="02010600030101010101" pitchFamily="2" charset="-122"/>
                          <a:ea typeface="宋体" panose="02010600030101010101" pitchFamily="2" charset="-122"/>
                          <a:cs typeface="宋体" panose="02010600030101010101" pitchFamily="2" charset="-122"/>
                        </a:rPr>
                        <a:t> </a:t>
                      </a:r>
                      <a:endParaRPr lang="zh-CN" sz="180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1600" kern="0">
                          <a:effectLst/>
                          <a:latin typeface="宋体" panose="02010600030101010101" pitchFamily="2" charset="-122"/>
                          <a:ea typeface="宋体" panose="02010600030101010101" pitchFamily="2" charset="-122"/>
                          <a:cs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1600" kern="0" dirty="0">
                          <a:effectLst/>
                          <a:latin typeface="宋体" panose="02010600030101010101" pitchFamily="2" charset="-122"/>
                          <a:ea typeface="宋体" panose="02010600030101010101" pitchFamily="2" charset="-122"/>
                          <a:cs typeface="宋体" panose="02010600030101010101" pitchFamily="2" charset="-122"/>
                        </a:rPr>
                        <a:t> </a:t>
                      </a:r>
                      <a:endParaRPr lang="zh-CN" sz="1800" kern="100" dirty="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1600" kern="0" dirty="0">
                          <a:effectLst/>
                          <a:latin typeface="宋体" panose="02010600030101010101" pitchFamily="2" charset="-122"/>
                          <a:ea typeface="宋体" panose="02010600030101010101" pitchFamily="2" charset="-122"/>
                          <a:cs typeface="宋体" panose="02010600030101010101" pitchFamily="2" charset="-122"/>
                        </a:rPr>
                        <a:t> </a:t>
                      </a:r>
                      <a:endParaRPr lang="zh-CN" sz="1800" kern="100" dirty="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1600" kern="0">
                          <a:effectLst/>
                          <a:latin typeface="宋体" panose="02010600030101010101" pitchFamily="2" charset="-122"/>
                          <a:ea typeface="宋体" panose="02010600030101010101" pitchFamily="2" charset="-122"/>
                          <a:cs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1600" kern="0">
                          <a:effectLst/>
                          <a:latin typeface="宋体" panose="02010600030101010101" pitchFamily="2" charset="-122"/>
                          <a:ea typeface="宋体" panose="02010600030101010101" pitchFamily="2" charset="-122"/>
                          <a:cs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298850">
                <a:tc>
                  <a:txBody>
                    <a:bodyPr/>
                    <a:lstStyle/>
                    <a:p>
                      <a:pPr indent="114300" algn="just">
                        <a:lnSpc>
                          <a:spcPts val="1400"/>
                        </a:lnSpc>
                        <a:spcAft>
                          <a:spcPts val="0"/>
                        </a:spcAft>
                      </a:pPr>
                      <a:r>
                        <a:rPr lang="en-US" sz="1600" kern="0">
                          <a:effectLst/>
                          <a:latin typeface="宋体" panose="02010600030101010101" pitchFamily="2" charset="-122"/>
                          <a:ea typeface="宋体" panose="02010600030101010101" pitchFamily="2" charset="-122"/>
                          <a:cs typeface="宋体" panose="02010600030101010101" pitchFamily="2" charset="-122"/>
                        </a:rPr>
                        <a:t>#</a:t>
                      </a:r>
                      <a:r>
                        <a:rPr lang="zh-CN" sz="1600" kern="0">
                          <a:effectLst/>
                          <a:latin typeface="Times New Roman" panose="02020603050405020304" charset="0"/>
                          <a:ea typeface="宋体" panose="02010600030101010101" pitchFamily="2" charset="-122"/>
                          <a:cs typeface="宋体" panose="02010600030101010101" pitchFamily="2" charset="-122"/>
                        </a:rPr>
                        <a:t>复式班</a:t>
                      </a:r>
                      <a:endParaRPr lang="zh-CN" sz="180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1600" kern="0">
                          <a:effectLst/>
                          <a:latin typeface="宋体" panose="02010600030101010101" pitchFamily="2" charset="-122"/>
                          <a:ea typeface="宋体" panose="02010600030101010101" pitchFamily="2" charset="-122"/>
                          <a:cs typeface="宋体" panose="02010600030101010101" pitchFamily="2" charset="-122"/>
                        </a:rPr>
                        <a:t>04</a:t>
                      </a:r>
                      <a:endParaRPr lang="zh-CN" sz="180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1600" kern="0">
                          <a:effectLst/>
                          <a:latin typeface="宋体" panose="02010600030101010101" pitchFamily="2" charset="-122"/>
                          <a:ea typeface="宋体" panose="02010600030101010101" pitchFamily="2" charset="-122"/>
                          <a:cs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1600" kern="0" dirty="0">
                          <a:effectLst/>
                          <a:latin typeface="宋体" panose="02010600030101010101" pitchFamily="2" charset="-122"/>
                          <a:ea typeface="宋体" panose="02010600030101010101" pitchFamily="2" charset="-122"/>
                          <a:cs typeface="宋体" panose="02010600030101010101" pitchFamily="2" charset="-122"/>
                        </a:rPr>
                        <a:t> </a:t>
                      </a:r>
                      <a:endParaRPr lang="zh-CN" sz="1800" kern="100" dirty="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zh-CN" sz="1600" kern="100">
                          <a:effectLst/>
                          <a:latin typeface="Times New Roman" panose="02020603050405020304" charset="0"/>
                          <a:ea typeface="宋体" panose="02010600030101010101" pitchFamily="2" charset="-122"/>
                        </a:rPr>
                        <a:t>—</a:t>
                      </a:r>
                      <a:endParaRPr lang="zh-CN" sz="180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zh-CN" sz="1600" kern="0" dirty="0">
                          <a:effectLst/>
                          <a:latin typeface="Times New Roman" panose="02020603050405020304" charset="0"/>
                          <a:ea typeface="宋体" panose="02010600030101010101" pitchFamily="2" charset="-122"/>
                          <a:cs typeface="宋体" panose="02010600030101010101" pitchFamily="2" charset="-122"/>
                        </a:rPr>
                        <a:t>—</a:t>
                      </a:r>
                      <a:endParaRPr lang="zh-CN" sz="1800" kern="100" dirty="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zh-CN" sz="1600" kern="0">
                          <a:effectLst/>
                          <a:latin typeface="Times New Roman" panose="02020603050405020304" charset="0"/>
                          <a:ea typeface="宋体" panose="02010600030101010101" pitchFamily="2" charset="-122"/>
                          <a:cs typeface="宋体" panose="02010600030101010101" pitchFamily="2" charset="-122"/>
                        </a:rPr>
                        <a:t>—</a:t>
                      </a:r>
                      <a:endParaRPr lang="zh-CN" sz="180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zh-CN" sz="1600" kern="0">
                          <a:effectLst/>
                          <a:latin typeface="Times New Roman" panose="02020603050405020304" charset="0"/>
                          <a:ea typeface="宋体" panose="02010600030101010101" pitchFamily="2" charset="-122"/>
                          <a:cs typeface="宋体" panose="02010600030101010101" pitchFamily="2" charset="-122"/>
                        </a:rPr>
                        <a:t>—</a:t>
                      </a:r>
                      <a:endParaRPr lang="zh-CN" sz="180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298850">
                <a:tc>
                  <a:txBody>
                    <a:bodyPr/>
                    <a:lstStyle/>
                    <a:p>
                      <a:pPr indent="114300" algn="just">
                        <a:lnSpc>
                          <a:spcPts val="1400"/>
                        </a:lnSpc>
                        <a:spcAft>
                          <a:spcPts val="0"/>
                        </a:spcAft>
                      </a:pPr>
                      <a:r>
                        <a:rPr lang="en-US" sz="1600" kern="0" dirty="0">
                          <a:effectLst/>
                          <a:latin typeface="宋体" panose="02010600030101010101" pitchFamily="2" charset="-122"/>
                          <a:ea typeface="宋体" panose="02010600030101010101" pitchFamily="2" charset="-122"/>
                          <a:cs typeface="宋体" panose="02010600030101010101" pitchFamily="2" charset="-122"/>
                        </a:rPr>
                        <a:t>#</a:t>
                      </a:r>
                      <a:r>
                        <a:rPr lang="zh-CN" sz="1600" kern="0" dirty="0">
                          <a:effectLst/>
                          <a:latin typeface="Times New Roman" panose="02020603050405020304" charset="0"/>
                          <a:ea typeface="宋体" panose="02010600030101010101" pitchFamily="2" charset="-122"/>
                          <a:cs typeface="宋体" panose="02010600030101010101" pitchFamily="2" charset="-122"/>
                        </a:rPr>
                        <a:t>寄宿生</a:t>
                      </a:r>
                      <a:endParaRPr lang="zh-CN" sz="1800" kern="100" dirty="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1600" kern="0">
                          <a:effectLst/>
                          <a:latin typeface="宋体" panose="02010600030101010101" pitchFamily="2" charset="-122"/>
                          <a:ea typeface="宋体" panose="02010600030101010101" pitchFamily="2" charset="-122"/>
                          <a:cs typeface="宋体" panose="02010600030101010101" pitchFamily="2" charset="-122"/>
                        </a:rPr>
                        <a:t>05</a:t>
                      </a:r>
                      <a:endParaRPr lang="zh-CN" sz="180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1600" kern="100">
                          <a:effectLst/>
                          <a:latin typeface="Times New Roman" panose="02020603050405020304" charset="0"/>
                          <a:ea typeface="宋体" panose="02010600030101010101" pitchFamily="2" charset="-122"/>
                        </a:rPr>
                        <a:t>—</a:t>
                      </a:r>
                      <a:endParaRPr lang="zh-CN" sz="180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1600" kern="0">
                          <a:effectLst/>
                          <a:latin typeface="宋体" panose="02010600030101010101" pitchFamily="2" charset="-122"/>
                          <a:ea typeface="宋体" panose="02010600030101010101" pitchFamily="2" charset="-122"/>
                          <a:cs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1600" kern="100" dirty="0">
                          <a:effectLst/>
                          <a:latin typeface="宋体" panose="02010600030101010101" pitchFamily="2" charset="-122"/>
                          <a:ea typeface="宋体" panose="02010600030101010101" pitchFamily="2" charset="-122"/>
                        </a:rPr>
                        <a:t> </a:t>
                      </a:r>
                      <a:endParaRPr lang="zh-CN" sz="1800" kern="100" dirty="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1600" kern="0" dirty="0">
                          <a:effectLst/>
                          <a:latin typeface="宋体" panose="02010600030101010101" pitchFamily="2" charset="-122"/>
                          <a:ea typeface="宋体" panose="02010600030101010101" pitchFamily="2" charset="-122"/>
                          <a:cs typeface="宋体" panose="02010600030101010101" pitchFamily="2" charset="-122"/>
                        </a:rPr>
                        <a:t> </a:t>
                      </a:r>
                      <a:endParaRPr lang="zh-CN" sz="1800" kern="100" dirty="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1600" kern="0">
                          <a:effectLst/>
                          <a:latin typeface="宋体" panose="02010600030101010101" pitchFamily="2" charset="-122"/>
                          <a:ea typeface="宋体" panose="02010600030101010101" pitchFamily="2" charset="-122"/>
                          <a:cs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1600" kern="0">
                          <a:effectLst/>
                          <a:latin typeface="宋体" panose="02010600030101010101" pitchFamily="2" charset="-122"/>
                          <a:ea typeface="宋体" panose="02010600030101010101" pitchFamily="2" charset="-122"/>
                          <a:cs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296244">
                <a:tc>
                  <a:txBody>
                    <a:bodyPr/>
                    <a:lstStyle/>
                    <a:p>
                      <a:pPr indent="114300" algn="just">
                        <a:lnSpc>
                          <a:spcPts val="1400"/>
                        </a:lnSpc>
                        <a:spcAft>
                          <a:spcPts val="0"/>
                        </a:spcAft>
                      </a:pPr>
                      <a:r>
                        <a:rPr lang="en-US" sz="1600" kern="0" dirty="0">
                          <a:effectLst/>
                          <a:latin typeface="宋体" panose="02010600030101010101" pitchFamily="2" charset="-122"/>
                          <a:ea typeface="宋体" panose="02010600030101010101" pitchFamily="2" charset="-122"/>
                          <a:cs typeface="宋体" panose="02010600030101010101" pitchFamily="2" charset="-122"/>
                        </a:rPr>
                        <a:t>#</a:t>
                      </a:r>
                      <a:r>
                        <a:rPr lang="zh-CN" sz="1600" kern="0" dirty="0">
                          <a:effectLst/>
                          <a:latin typeface="Times New Roman" panose="02020603050405020304" charset="0"/>
                          <a:ea typeface="宋体" panose="02010600030101010101" pitchFamily="2" charset="-122"/>
                          <a:cs typeface="宋体" panose="02010600030101010101" pitchFamily="2" charset="-122"/>
                        </a:rPr>
                        <a:t>随迁子女</a:t>
                      </a:r>
                      <a:endParaRPr lang="zh-CN" sz="1800" kern="100" dirty="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1600" kern="0">
                          <a:effectLst/>
                          <a:latin typeface="宋体" panose="02010600030101010101" pitchFamily="2" charset="-122"/>
                          <a:ea typeface="宋体" panose="02010600030101010101" pitchFamily="2" charset="-122"/>
                          <a:cs typeface="宋体" panose="02010600030101010101" pitchFamily="2" charset="-122"/>
                        </a:rPr>
                        <a:t>06</a:t>
                      </a:r>
                      <a:endParaRPr lang="zh-CN" sz="180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1600" kern="0">
                          <a:effectLst/>
                          <a:latin typeface="宋体" panose="02010600030101010101" pitchFamily="2" charset="-122"/>
                          <a:ea typeface="宋体" panose="02010600030101010101" pitchFamily="2" charset="-122"/>
                          <a:cs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1600" kern="0">
                          <a:effectLst/>
                          <a:latin typeface="宋体" panose="02010600030101010101" pitchFamily="2" charset="-122"/>
                          <a:ea typeface="宋体" panose="02010600030101010101" pitchFamily="2" charset="-122"/>
                          <a:cs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1600" kern="0" dirty="0">
                          <a:effectLst/>
                          <a:latin typeface="宋体" panose="02010600030101010101" pitchFamily="2" charset="-122"/>
                          <a:ea typeface="宋体" panose="02010600030101010101" pitchFamily="2" charset="-122"/>
                          <a:cs typeface="宋体" panose="02010600030101010101" pitchFamily="2" charset="-122"/>
                        </a:rPr>
                        <a:t> </a:t>
                      </a:r>
                      <a:endParaRPr lang="zh-CN" sz="1800" kern="100" dirty="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1600" kern="0">
                          <a:effectLst/>
                          <a:latin typeface="宋体" panose="02010600030101010101" pitchFamily="2" charset="-122"/>
                          <a:ea typeface="宋体" panose="02010600030101010101" pitchFamily="2" charset="-122"/>
                          <a:cs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1600" kern="0" dirty="0">
                          <a:effectLst/>
                          <a:latin typeface="宋体" panose="02010600030101010101" pitchFamily="2" charset="-122"/>
                          <a:ea typeface="宋体" panose="02010600030101010101" pitchFamily="2" charset="-122"/>
                          <a:cs typeface="宋体" panose="02010600030101010101" pitchFamily="2" charset="-122"/>
                        </a:rPr>
                        <a:t> </a:t>
                      </a:r>
                      <a:endParaRPr lang="zh-CN" sz="1800" kern="100" dirty="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1600" kern="0" dirty="0">
                          <a:effectLst/>
                          <a:latin typeface="宋体" panose="02010600030101010101" pitchFamily="2" charset="-122"/>
                          <a:ea typeface="宋体" panose="02010600030101010101" pitchFamily="2" charset="-122"/>
                          <a:cs typeface="宋体" panose="02010600030101010101" pitchFamily="2" charset="-122"/>
                        </a:rPr>
                        <a:t> </a:t>
                      </a:r>
                      <a:endParaRPr lang="zh-CN" sz="1800" kern="100" dirty="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298850">
                <a:tc>
                  <a:txBody>
                    <a:bodyPr/>
                    <a:lstStyle/>
                    <a:p>
                      <a:pPr indent="228600" algn="just">
                        <a:lnSpc>
                          <a:spcPts val="1400"/>
                        </a:lnSpc>
                        <a:spcAft>
                          <a:spcPts val="0"/>
                        </a:spcAft>
                      </a:pPr>
                      <a:r>
                        <a:rPr lang="zh-CN" sz="1600" kern="0" dirty="0">
                          <a:effectLst/>
                          <a:latin typeface="Times New Roman" panose="02020603050405020304" charset="0"/>
                          <a:ea typeface="宋体" panose="02010600030101010101" pitchFamily="2" charset="-122"/>
                          <a:cs typeface="宋体" panose="02010600030101010101" pitchFamily="2" charset="-122"/>
                        </a:rPr>
                        <a:t>外省迁入</a:t>
                      </a:r>
                      <a:endParaRPr lang="zh-CN" sz="1800" kern="100" dirty="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1600" kern="0">
                          <a:effectLst/>
                          <a:latin typeface="宋体" panose="02010600030101010101" pitchFamily="2" charset="-122"/>
                          <a:ea typeface="宋体" panose="02010600030101010101" pitchFamily="2" charset="-122"/>
                          <a:cs typeface="宋体" panose="02010600030101010101" pitchFamily="2" charset="-122"/>
                        </a:rPr>
                        <a:t>07</a:t>
                      </a:r>
                      <a:endParaRPr lang="zh-CN" sz="180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1600" kern="0">
                          <a:effectLst/>
                          <a:latin typeface="宋体" panose="02010600030101010101" pitchFamily="2" charset="-122"/>
                          <a:ea typeface="宋体" panose="02010600030101010101" pitchFamily="2" charset="-122"/>
                          <a:cs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1600" kern="0">
                          <a:effectLst/>
                          <a:latin typeface="宋体" panose="02010600030101010101" pitchFamily="2" charset="-122"/>
                          <a:ea typeface="宋体" panose="02010600030101010101" pitchFamily="2" charset="-122"/>
                          <a:cs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zh-CN" sz="1600" kern="100" dirty="0">
                          <a:effectLst/>
                          <a:latin typeface="Times New Roman" panose="02020603050405020304" charset="0"/>
                          <a:ea typeface="宋体" panose="02010600030101010101" pitchFamily="2" charset="-122"/>
                        </a:rPr>
                        <a:t>—</a:t>
                      </a:r>
                      <a:endParaRPr lang="zh-CN" sz="1800" kern="100" dirty="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zh-CN" sz="1600" kern="0" dirty="0">
                          <a:effectLst/>
                          <a:latin typeface="Times New Roman" panose="02020603050405020304" charset="0"/>
                          <a:ea typeface="宋体" panose="02010600030101010101" pitchFamily="2" charset="-122"/>
                          <a:cs typeface="宋体" panose="02010600030101010101" pitchFamily="2" charset="-122"/>
                        </a:rPr>
                        <a:t>—</a:t>
                      </a:r>
                      <a:endParaRPr lang="zh-CN" sz="1800" kern="100" dirty="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zh-CN" sz="1600" kern="0" dirty="0">
                          <a:effectLst/>
                          <a:latin typeface="Times New Roman" panose="02020603050405020304" charset="0"/>
                          <a:ea typeface="宋体" panose="02010600030101010101" pitchFamily="2" charset="-122"/>
                          <a:cs typeface="宋体" panose="02010600030101010101" pitchFamily="2" charset="-122"/>
                        </a:rPr>
                        <a:t>—</a:t>
                      </a:r>
                      <a:endParaRPr lang="zh-CN" sz="1800" kern="100" dirty="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zh-CN" sz="1600" kern="0">
                          <a:effectLst/>
                          <a:latin typeface="Times New Roman" panose="02020603050405020304" charset="0"/>
                          <a:ea typeface="宋体" panose="02010600030101010101" pitchFamily="2" charset="-122"/>
                          <a:cs typeface="宋体" panose="02010600030101010101" pitchFamily="2" charset="-122"/>
                        </a:rPr>
                        <a:t>—</a:t>
                      </a:r>
                      <a:endParaRPr lang="zh-CN" sz="180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298850">
                <a:tc>
                  <a:txBody>
                    <a:bodyPr/>
                    <a:lstStyle/>
                    <a:p>
                      <a:pPr algn="l">
                        <a:lnSpc>
                          <a:spcPts val="1400"/>
                        </a:lnSpc>
                        <a:spcAft>
                          <a:spcPts val="0"/>
                        </a:spcAft>
                      </a:pPr>
                      <a:r>
                        <a:rPr lang="en-US" sz="1600" kern="0">
                          <a:effectLst/>
                          <a:latin typeface="宋体" panose="02010600030101010101" pitchFamily="2" charset="-122"/>
                          <a:ea typeface="宋体" panose="02010600030101010101" pitchFamily="2" charset="-122"/>
                          <a:cs typeface="宋体" panose="02010600030101010101" pitchFamily="2" charset="-122"/>
                        </a:rPr>
                        <a:t>    </a:t>
                      </a:r>
                      <a:r>
                        <a:rPr lang="zh-CN" sz="1600" kern="0">
                          <a:effectLst/>
                          <a:latin typeface="Times New Roman" panose="02020603050405020304" charset="0"/>
                          <a:ea typeface="宋体" panose="02010600030101010101" pitchFamily="2" charset="-122"/>
                          <a:cs typeface="宋体" panose="02010600030101010101" pitchFamily="2" charset="-122"/>
                        </a:rPr>
                        <a:t>本省外县迁入</a:t>
                      </a:r>
                      <a:endParaRPr lang="zh-CN" sz="180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1600" kern="0" dirty="0">
                          <a:effectLst/>
                          <a:latin typeface="宋体" panose="02010600030101010101" pitchFamily="2" charset="-122"/>
                          <a:ea typeface="宋体" panose="02010600030101010101" pitchFamily="2" charset="-122"/>
                          <a:cs typeface="宋体" panose="02010600030101010101" pitchFamily="2" charset="-122"/>
                        </a:rPr>
                        <a:t>08</a:t>
                      </a:r>
                      <a:endParaRPr lang="zh-CN" sz="180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1600" kern="0">
                          <a:effectLst/>
                          <a:latin typeface="宋体" panose="02010600030101010101" pitchFamily="2" charset="-122"/>
                          <a:ea typeface="宋体" panose="02010600030101010101" pitchFamily="2" charset="-122"/>
                          <a:cs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1600" kern="0" dirty="0">
                          <a:effectLst/>
                          <a:latin typeface="宋体" panose="02010600030101010101" pitchFamily="2" charset="-122"/>
                          <a:ea typeface="宋体" panose="02010600030101010101" pitchFamily="2" charset="-122"/>
                          <a:cs typeface="宋体" panose="02010600030101010101" pitchFamily="2" charset="-122"/>
                        </a:rPr>
                        <a:t> </a:t>
                      </a:r>
                      <a:endParaRPr lang="zh-CN" sz="1800" kern="100" dirty="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zh-CN" sz="1600" kern="100">
                          <a:effectLst/>
                          <a:latin typeface="Times New Roman" panose="02020603050405020304" charset="0"/>
                          <a:ea typeface="宋体" panose="02010600030101010101" pitchFamily="2" charset="-122"/>
                        </a:rPr>
                        <a:t>—</a:t>
                      </a:r>
                      <a:endParaRPr lang="zh-CN" sz="180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zh-CN" sz="1600" kern="0" dirty="0">
                          <a:effectLst/>
                          <a:latin typeface="Times New Roman" panose="02020603050405020304" charset="0"/>
                          <a:ea typeface="宋体" panose="02010600030101010101" pitchFamily="2" charset="-122"/>
                          <a:cs typeface="宋体" panose="02010600030101010101" pitchFamily="2" charset="-122"/>
                        </a:rPr>
                        <a:t>—</a:t>
                      </a:r>
                      <a:endParaRPr lang="zh-CN" sz="1800" kern="100" dirty="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zh-CN" sz="1600" kern="0" dirty="0">
                          <a:effectLst/>
                          <a:latin typeface="Times New Roman" panose="02020603050405020304" charset="0"/>
                          <a:ea typeface="宋体" panose="02010600030101010101" pitchFamily="2" charset="-122"/>
                          <a:cs typeface="宋体" panose="02010600030101010101" pitchFamily="2" charset="-122"/>
                        </a:rPr>
                        <a:t>—</a:t>
                      </a:r>
                      <a:endParaRPr lang="zh-CN" sz="1800" kern="100" dirty="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zh-CN" sz="1600" kern="0">
                          <a:effectLst/>
                          <a:latin typeface="Times New Roman" panose="02020603050405020304" charset="0"/>
                          <a:ea typeface="宋体" panose="02010600030101010101" pitchFamily="2" charset="-122"/>
                          <a:cs typeface="宋体" panose="02010600030101010101" pitchFamily="2" charset="-122"/>
                        </a:rPr>
                        <a:t>—</a:t>
                      </a:r>
                      <a:endParaRPr lang="zh-CN" sz="180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296244">
                <a:tc>
                  <a:txBody>
                    <a:bodyPr/>
                    <a:lstStyle/>
                    <a:p>
                      <a:pPr indent="114300" algn="just">
                        <a:lnSpc>
                          <a:spcPts val="1400"/>
                        </a:lnSpc>
                        <a:spcAft>
                          <a:spcPts val="0"/>
                        </a:spcAft>
                      </a:pPr>
                      <a:r>
                        <a:rPr lang="en-US" sz="1600" kern="0" dirty="0">
                          <a:effectLst/>
                          <a:latin typeface="宋体" panose="02010600030101010101" pitchFamily="2" charset="-122"/>
                          <a:ea typeface="宋体" panose="02010600030101010101" pitchFamily="2" charset="-122"/>
                          <a:cs typeface="宋体" panose="02010600030101010101" pitchFamily="2" charset="-122"/>
                        </a:rPr>
                        <a:t>#</a:t>
                      </a:r>
                      <a:r>
                        <a:rPr lang="zh-CN" sz="1600" kern="0" dirty="0">
                          <a:effectLst/>
                          <a:latin typeface="Times New Roman" panose="02020603050405020304" charset="0"/>
                          <a:ea typeface="宋体" panose="02010600030101010101" pitchFamily="2" charset="-122"/>
                          <a:cs typeface="宋体" panose="02010600030101010101" pitchFamily="2" charset="-122"/>
                        </a:rPr>
                        <a:t>进城务工人员随迁子女</a:t>
                      </a:r>
                      <a:endParaRPr lang="zh-CN" sz="1800" kern="100" dirty="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1600" kern="0">
                          <a:effectLst/>
                          <a:latin typeface="宋体" panose="02010600030101010101" pitchFamily="2" charset="-122"/>
                          <a:ea typeface="宋体" panose="02010600030101010101" pitchFamily="2" charset="-122"/>
                          <a:cs typeface="宋体" panose="02010600030101010101" pitchFamily="2" charset="-122"/>
                        </a:rPr>
                        <a:t>09</a:t>
                      </a:r>
                      <a:endParaRPr lang="zh-CN" sz="180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1600" kern="0">
                          <a:effectLst/>
                          <a:latin typeface="宋体" panose="02010600030101010101" pitchFamily="2" charset="-122"/>
                          <a:ea typeface="宋体" panose="02010600030101010101" pitchFamily="2" charset="-122"/>
                          <a:cs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1600" kern="0">
                          <a:effectLst/>
                          <a:latin typeface="宋体" panose="02010600030101010101" pitchFamily="2" charset="-122"/>
                          <a:ea typeface="宋体" panose="02010600030101010101" pitchFamily="2" charset="-122"/>
                          <a:cs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1600" kern="0">
                          <a:effectLst/>
                          <a:latin typeface="宋体" panose="02010600030101010101" pitchFamily="2" charset="-122"/>
                          <a:ea typeface="宋体" panose="02010600030101010101" pitchFamily="2" charset="-122"/>
                          <a:cs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1600" kern="0" dirty="0">
                          <a:effectLst/>
                          <a:latin typeface="宋体" panose="02010600030101010101" pitchFamily="2" charset="-122"/>
                          <a:ea typeface="宋体" panose="02010600030101010101" pitchFamily="2" charset="-122"/>
                          <a:cs typeface="宋体" panose="02010600030101010101" pitchFamily="2" charset="-122"/>
                        </a:rPr>
                        <a:t> </a:t>
                      </a:r>
                      <a:endParaRPr lang="zh-CN" sz="1800" kern="100" dirty="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1600" kern="0" dirty="0">
                          <a:effectLst/>
                          <a:latin typeface="宋体" panose="02010600030101010101" pitchFamily="2" charset="-122"/>
                          <a:ea typeface="宋体" panose="02010600030101010101" pitchFamily="2" charset="-122"/>
                          <a:cs typeface="宋体" panose="02010600030101010101" pitchFamily="2" charset="-122"/>
                        </a:rPr>
                        <a:t> </a:t>
                      </a:r>
                      <a:endParaRPr lang="zh-CN" sz="1800" kern="100" dirty="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1600" kern="0">
                          <a:effectLst/>
                          <a:latin typeface="宋体" panose="02010600030101010101" pitchFamily="2" charset="-122"/>
                          <a:ea typeface="宋体" panose="02010600030101010101" pitchFamily="2" charset="-122"/>
                          <a:cs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298850">
                <a:tc>
                  <a:txBody>
                    <a:bodyPr/>
                    <a:lstStyle/>
                    <a:p>
                      <a:pPr indent="228600" algn="just">
                        <a:lnSpc>
                          <a:spcPts val="1400"/>
                        </a:lnSpc>
                        <a:spcAft>
                          <a:spcPts val="0"/>
                        </a:spcAft>
                      </a:pPr>
                      <a:r>
                        <a:rPr lang="zh-CN" sz="1600" kern="0">
                          <a:effectLst/>
                          <a:latin typeface="Times New Roman" panose="02020603050405020304" charset="0"/>
                          <a:ea typeface="宋体" panose="02010600030101010101" pitchFamily="2" charset="-122"/>
                          <a:cs typeface="宋体" panose="02010600030101010101" pitchFamily="2" charset="-122"/>
                        </a:rPr>
                        <a:t>外省迁入</a:t>
                      </a:r>
                      <a:endParaRPr lang="zh-CN" sz="180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1600" kern="0">
                          <a:effectLst/>
                          <a:latin typeface="宋体" panose="02010600030101010101" pitchFamily="2" charset="-122"/>
                          <a:ea typeface="宋体" panose="02010600030101010101" pitchFamily="2" charset="-122"/>
                          <a:cs typeface="宋体" panose="02010600030101010101" pitchFamily="2" charset="-122"/>
                        </a:rPr>
                        <a:t>10</a:t>
                      </a:r>
                      <a:endParaRPr lang="zh-CN" sz="180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1600" kern="0">
                          <a:effectLst/>
                          <a:latin typeface="宋体" panose="02010600030101010101" pitchFamily="2" charset="-122"/>
                          <a:ea typeface="宋体" panose="02010600030101010101" pitchFamily="2" charset="-122"/>
                          <a:cs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1600" kern="0">
                          <a:effectLst/>
                          <a:latin typeface="宋体" panose="02010600030101010101" pitchFamily="2" charset="-122"/>
                          <a:ea typeface="宋体" panose="02010600030101010101" pitchFamily="2" charset="-122"/>
                          <a:cs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zh-CN" sz="1600" kern="100" dirty="0">
                          <a:effectLst/>
                          <a:latin typeface="Times New Roman" panose="02020603050405020304" charset="0"/>
                          <a:ea typeface="宋体" panose="02010600030101010101" pitchFamily="2" charset="-122"/>
                        </a:rPr>
                        <a:t>—</a:t>
                      </a:r>
                      <a:endParaRPr lang="zh-CN" sz="1800" kern="100" dirty="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zh-CN" sz="1600" kern="0">
                          <a:effectLst/>
                          <a:latin typeface="Times New Roman" panose="02020603050405020304" charset="0"/>
                          <a:ea typeface="宋体" panose="02010600030101010101" pitchFamily="2" charset="-122"/>
                          <a:cs typeface="宋体" panose="02010600030101010101" pitchFamily="2" charset="-122"/>
                        </a:rPr>
                        <a:t>—</a:t>
                      </a:r>
                      <a:endParaRPr lang="zh-CN" sz="180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zh-CN" sz="1600" kern="0" dirty="0">
                          <a:effectLst/>
                          <a:latin typeface="Times New Roman" panose="02020603050405020304" charset="0"/>
                          <a:ea typeface="宋体" panose="02010600030101010101" pitchFamily="2" charset="-122"/>
                          <a:cs typeface="宋体" panose="02010600030101010101" pitchFamily="2" charset="-122"/>
                        </a:rPr>
                        <a:t>—</a:t>
                      </a:r>
                      <a:endParaRPr lang="zh-CN" sz="1800" kern="100" dirty="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zh-CN" sz="1600" kern="0">
                          <a:effectLst/>
                          <a:latin typeface="Times New Roman" panose="02020603050405020304" charset="0"/>
                          <a:ea typeface="宋体" panose="02010600030101010101" pitchFamily="2" charset="-122"/>
                          <a:cs typeface="宋体" panose="02010600030101010101" pitchFamily="2" charset="-122"/>
                        </a:rPr>
                        <a:t>—</a:t>
                      </a:r>
                      <a:endParaRPr lang="zh-CN" sz="180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298850">
                <a:tc>
                  <a:txBody>
                    <a:bodyPr/>
                    <a:lstStyle/>
                    <a:p>
                      <a:pPr algn="l">
                        <a:lnSpc>
                          <a:spcPts val="1400"/>
                        </a:lnSpc>
                        <a:spcAft>
                          <a:spcPts val="0"/>
                        </a:spcAft>
                      </a:pPr>
                      <a:r>
                        <a:rPr lang="en-US" sz="1600" kern="0">
                          <a:effectLst/>
                          <a:latin typeface="宋体" panose="02010600030101010101" pitchFamily="2" charset="-122"/>
                          <a:ea typeface="宋体" panose="02010600030101010101" pitchFamily="2" charset="-122"/>
                          <a:cs typeface="宋体" panose="02010600030101010101" pitchFamily="2" charset="-122"/>
                        </a:rPr>
                        <a:t>    </a:t>
                      </a:r>
                      <a:r>
                        <a:rPr lang="zh-CN" sz="1600" kern="0">
                          <a:effectLst/>
                          <a:latin typeface="Times New Roman" panose="02020603050405020304" charset="0"/>
                          <a:ea typeface="宋体" panose="02010600030101010101" pitchFamily="2" charset="-122"/>
                          <a:cs typeface="宋体" panose="02010600030101010101" pitchFamily="2" charset="-122"/>
                        </a:rPr>
                        <a:t>本省外县迁入</a:t>
                      </a:r>
                      <a:endParaRPr lang="zh-CN" sz="180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1600" kern="0">
                          <a:effectLst/>
                          <a:latin typeface="宋体" panose="02010600030101010101" pitchFamily="2" charset="-122"/>
                          <a:ea typeface="宋体" panose="02010600030101010101" pitchFamily="2" charset="-122"/>
                          <a:cs typeface="宋体" panose="02010600030101010101" pitchFamily="2" charset="-122"/>
                        </a:rPr>
                        <a:t>11</a:t>
                      </a:r>
                      <a:endParaRPr lang="zh-CN" sz="180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1600" kern="0">
                          <a:effectLst/>
                          <a:latin typeface="宋体" panose="02010600030101010101" pitchFamily="2" charset="-122"/>
                          <a:ea typeface="宋体" panose="02010600030101010101" pitchFamily="2" charset="-122"/>
                          <a:cs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1600" kern="0">
                          <a:effectLst/>
                          <a:latin typeface="宋体" panose="02010600030101010101" pitchFamily="2" charset="-122"/>
                          <a:ea typeface="宋体" panose="02010600030101010101" pitchFamily="2" charset="-122"/>
                          <a:cs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zh-CN" sz="1600" kern="100">
                          <a:effectLst/>
                          <a:latin typeface="Times New Roman" panose="02020603050405020304" charset="0"/>
                          <a:ea typeface="宋体" panose="02010600030101010101" pitchFamily="2" charset="-122"/>
                        </a:rPr>
                        <a:t>—</a:t>
                      </a:r>
                      <a:endParaRPr lang="zh-CN" sz="180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zh-CN" sz="1600" kern="0">
                          <a:effectLst/>
                          <a:latin typeface="Times New Roman" panose="02020603050405020304" charset="0"/>
                          <a:ea typeface="宋体" panose="02010600030101010101" pitchFamily="2" charset="-122"/>
                          <a:cs typeface="宋体" panose="02010600030101010101" pitchFamily="2" charset="-122"/>
                        </a:rPr>
                        <a:t>—</a:t>
                      </a:r>
                      <a:endParaRPr lang="zh-CN" sz="180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zh-CN" sz="1600" kern="0" dirty="0">
                          <a:effectLst/>
                          <a:latin typeface="Times New Roman" panose="02020603050405020304" charset="0"/>
                          <a:ea typeface="宋体" panose="02010600030101010101" pitchFamily="2" charset="-122"/>
                          <a:cs typeface="宋体" panose="02010600030101010101" pitchFamily="2" charset="-122"/>
                        </a:rPr>
                        <a:t>—</a:t>
                      </a:r>
                      <a:endParaRPr lang="zh-CN" sz="1800" kern="100" dirty="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zh-CN" sz="1600" kern="0" dirty="0">
                          <a:effectLst/>
                          <a:latin typeface="Times New Roman" panose="02020603050405020304" charset="0"/>
                          <a:ea typeface="宋体" panose="02010600030101010101" pitchFamily="2" charset="-122"/>
                          <a:cs typeface="宋体" panose="02010600030101010101" pitchFamily="2" charset="-122"/>
                        </a:rPr>
                        <a:t>—</a:t>
                      </a:r>
                      <a:endParaRPr lang="zh-CN" sz="1800" kern="100" dirty="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296244">
                <a:tc>
                  <a:txBody>
                    <a:bodyPr/>
                    <a:lstStyle/>
                    <a:p>
                      <a:pPr indent="114300" algn="just">
                        <a:lnSpc>
                          <a:spcPts val="1400"/>
                        </a:lnSpc>
                        <a:spcAft>
                          <a:spcPts val="0"/>
                        </a:spcAft>
                      </a:pPr>
                      <a:r>
                        <a:rPr lang="en-US" sz="1600" kern="0" dirty="0">
                          <a:effectLst/>
                          <a:latin typeface="宋体" panose="02010600030101010101" pitchFamily="2" charset="-122"/>
                          <a:ea typeface="宋体" panose="02010600030101010101" pitchFamily="2" charset="-122"/>
                          <a:cs typeface="宋体" panose="02010600030101010101" pitchFamily="2" charset="-122"/>
                        </a:rPr>
                        <a:t>#</a:t>
                      </a:r>
                      <a:r>
                        <a:rPr lang="zh-CN" sz="1600" kern="0" dirty="0">
                          <a:effectLst/>
                          <a:latin typeface="Times New Roman" panose="02020603050405020304" charset="0"/>
                          <a:ea typeface="宋体" panose="02010600030101010101" pitchFamily="2" charset="-122"/>
                          <a:cs typeface="宋体" panose="02010600030101010101" pitchFamily="2" charset="-122"/>
                        </a:rPr>
                        <a:t>农村留守儿童</a:t>
                      </a:r>
                      <a:endParaRPr lang="zh-CN" sz="1800" kern="100" dirty="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1600" kern="0">
                          <a:effectLst/>
                          <a:latin typeface="宋体" panose="02010600030101010101" pitchFamily="2" charset="-122"/>
                          <a:ea typeface="宋体" panose="02010600030101010101" pitchFamily="2" charset="-122"/>
                          <a:cs typeface="宋体" panose="02010600030101010101" pitchFamily="2" charset="-122"/>
                        </a:rPr>
                        <a:t>12</a:t>
                      </a:r>
                      <a:endParaRPr lang="zh-CN" sz="180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1600" kern="0">
                          <a:effectLst/>
                          <a:latin typeface="宋体" panose="02010600030101010101" pitchFamily="2" charset="-122"/>
                          <a:ea typeface="宋体" panose="02010600030101010101" pitchFamily="2" charset="-122"/>
                          <a:cs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1600" kern="0">
                          <a:effectLst/>
                          <a:latin typeface="宋体" panose="02010600030101010101" pitchFamily="2" charset="-122"/>
                          <a:ea typeface="宋体" panose="02010600030101010101" pitchFamily="2" charset="-122"/>
                          <a:cs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1600" kern="0">
                          <a:effectLst/>
                          <a:latin typeface="宋体" panose="02010600030101010101" pitchFamily="2" charset="-122"/>
                          <a:ea typeface="宋体" panose="02010600030101010101" pitchFamily="2" charset="-122"/>
                          <a:cs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1600" kern="0">
                          <a:effectLst/>
                          <a:latin typeface="宋体" panose="02010600030101010101" pitchFamily="2" charset="-122"/>
                          <a:ea typeface="宋体" panose="02010600030101010101" pitchFamily="2" charset="-122"/>
                          <a:cs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1600" kern="0" dirty="0">
                          <a:effectLst/>
                          <a:latin typeface="宋体" panose="02010600030101010101" pitchFamily="2" charset="-122"/>
                          <a:ea typeface="宋体" panose="02010600030101010101" pitchFamily="2" charset="-122"/>
                          <a:cs typeface="宋体" panose="02010600030101010101" pitchFamily="2" charset="-122"/>
                        </a:rPr>
                        <a:t> </a:t>
                      </a:r>
                      <a:endParaRPr lang="zh-CN" sz="1800" kern="100" dirty="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1600" kern="0" dirty="0">
                          <a:effectLst/>
                          <a:latin typeface="宋体" panose="02010600030101010101" pitchFamily="2" charset="-122"/>
                          <a:ea typeface="宋体" panose="02010600030101010101" pitchFamily="2" charset="-122"/>
                          <a:cs typeface="宋体" panose="02010600030101010101" pitchFamily="2" charset="-122"/>
                        </a:rPr>
                        <a:t> </a:t>
                      </a:r>
                      <a:endParaRPr lang="zh-CN" sz="1800" kern="100" dirty="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
        <p:nvSpPr>
          <p:cNvPr id="13" name="í$ľîďe"/>
          <p:cNvSpPr txBox="1"/>
          <p:nvPr/>
        </p:nvSpPr>
        <p:spPr>
          <a:xfrm>
            <a:off x="2847576" y="517149"/>
            <a:ext cx="6496844" cy="506441"/>
          </a:xfrm>
          <a:prstGeom prst="rect">
            <a:avLst/>
          </a:prstGeom>
        </p:spPr>
        <p:txBody>
          <a:bodyPr>
            <a:normAutofit fontScale="97500"/>
          </a:bodyPr>
          <a:lstStyle>
            <a:lvl1pPr algn="l" defTabSz="914400" rtl="0" eaLnBrk="1" latinLnBrk="0" hangingPunct="1">
              <a:lnSpc>
                <a:spcPct val="90000"/>
              </a:lnSpc>
              <a:spcBef>
                <a:spcPct val="0"/>
              </a:spcBef>
              <a:buNone/>
              <a:defRPr sz="2400" b="1" kern="1200">
                <a:solidFill>
                  <a:schemeClr val="tx1"/>
                </a:solidFill>
                <a:latin typeface="+mj-lt"/>
                <a:ea typeface="+mj-ea"/>
                <a:cs typeface="+mj-cs"/>
              </a:defRPr>
            </a:lvl1pPr>
          </a:lstStyle>
          <a:p>
            <a:pPr algn="ctr"/>
            <a:r>
              <a:rPr lang="en-US" altLang="zh-CN" dirty="0">
                <a:latin typeface="Arial" panose="020B0604020202020204" pitchFamily="34" charset="0"/>
                <a:ea typeface="微软雅黑" panose="020B0503020204020204" pitchFamily="34" charset="-122"/>
                <a:cs typeface="+mn-ea"/>
                <a:sym typeface="Arial" panose="020B0604020202020204" pitchFamily="34" charset="0"/>
              </a:rPr>
              <a:t>《</a:t>
            </a:r>
            <a:r>
              <a:rPr lang="zh-CN" altLang="en-US" dirty="0">
                <a:latin typeface="Arial" panose="020B0604020202020204" pitchFamily="34" charset="0"/>
                <a:ea typeface="微软雅黑" panose="020B0503020204020204" pitchFamily="34" charset="-122"/>
                <a:cs typeface="+mn-ea"/>
                <a:sym typeface="Arial" panose="020B0604020202020204" pitchFamily="34" charset="0"/>
              </a:rPr>
              <a:t>教育事业综合统计调查制度</a:t>
            </a:r>
            <a:r>
              <a:rPr lang="en-US" altLang="zh-CN" dirty="0">
                <a:latin typeface="Arial" panose="020B0604020202020204" pitchFamily="34" charset="0"/>
                <a:ea typeface="微软雅黑" panose="020B0503020204020204" pitchFamily="34" charset="-122"/>
                <a:cs typeface="+mn-ea"/>
                <a:sym typeface="Arial" panose="020B0604020202020204" pitchFamily="34" charset="0"/>
              </a:rPr>
              <a:t>》</a:t>
            </a:r>
            <a:r>
              <a:rPr lang="zh-CN" altLang="en-US" dirty="0">
                <a:latin typeface="Arial" panose="020B0604020202020204" pitchFamily="34" charset="0"/>
                <a:ea typeface="微软雅黑" panose="020B0503020204020204" pitchFamily="34" charset="-122"/>
                <a:cs typeface="+mn-ea"/>
                <a:sym typeface="Arial" panose="020B0604020202020204" pitchFamily="34" charset="0"/>
              </a:rPr>
              <a:t>表例说明</a:t>
            </a:r>
            <a:r>
              <a:rPr lang="en-US" altLang="zh-CN" dirty="0">
                <a:latin typeface="Arial" panose="020B0604020202020204" pitchFamily="34" charset="0"/>
                <a:ea typeface="微软雅黑" panose="020B0503020204020204" pitchFamily="34" charset="-122"/>
                <a:cs typeface="+mn-ea"/>
                <a:sym typeface="Arial" panose="020B0604020202020204" pitchFamily="34" charset="0"/>
              </a:rPr>
              <a:t>-1</a:t>
            </a:r>
            <a:endParaRPr lang="zh-CN" altLang="en-US" dirty="0"/>
          </a:p>
        </p:txBody>
      </p:sp>
      <p:grpSp>
        <p:nvGrpSpPr>
          <p:cNvPr id="14" name="组合 13"/>
          <p:cNvGrpSpPr/>
          <p:nvPr/>
        </p:nvGrpSpPr>
        <p:grpSpPr>
          <a:xfrm>
            <a:off x="5797552" y="3514217"/>
            <a:ext cx="5734049" cy="878453"/>
            <a:chOff x="660401" y="1231791"/>
            <a:chExt cx="10858500" cy="907867"/>
          </a:xfrm>
        </p:grpSpPr>
        <p:grpSp>
          <p:nvGrpSpPr>
            <p:cNvPr id="15" name="组合 14"/>
            <p:cNvGrpSpPr/>
            <p:nvPr/>
          </p:nvGrpSpPr>
          <p:grpSpPr>
            <a:xfrm>
              <a:off x="660401" y="1634371"/>
              <a:ext cx="10858500" cy="505287"/>
              <a:chOff x="660401" y="686019"/>
              <a:chExt cx="10858500" cy="864246"/>
            </a:xfrm>
          </p:grpSpPr>
          <p:sp>
            <p:nvSpPr>
              <p:cNvPr id="17" name="矩形 16"/>
              <p:cNvSpPr/>
              <p:nvPr/>
            </p:nvSpPr>
            <p:spPr>
              <a:xfrm>
                <a:off x="660401" y="687131"/>
                <a:ext cx="9108878" cy="863134"/>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18" name="矩形 17"/>
              <p:cNvSpPr/>
              <p:nvPr/>
            </p:nvSpPr>
            <p:spPr>
              <a:xfrm>
                <a:off x="666751" y="686019"/>
                <a:ext cx="10852150" cy="782866"/>
              </a:xfrm>
              <a:prstGeom prst="rect">
                <a:avLst/>
              </a:prstGeom>
            </p:spPr>
            <p:txBody>
              <a:bodyPr wrap="square">
                <a:spAutoFit/>
              </a:bodyPr>
              <a:lstStyle/>
              <a:p>
                <a:pPr>
                  <a:lnSpc>
                    <a:spcPct val="150000"/>
                  </a:lnSpc>
                </a:pPr>
                <a:r>
                  <a:rPr lang="zh-CN" altLang="en-US" b="1" dirty="0">
                    <a:solidFill>
                      <a:schemeClr val="accent5">
                        <a:lumMod val="20000"/>
                        <a:lumOff val="80000"/>
                      </a:schemeClr>
                    </a:solidFill>
                    <a:latin typeface="黑体" panose="02010609060101010101" charset="-122"/>
                    <a:ea typeface="黑体" panose="02010609060101010101" charset="-122"/>
                  </a:rPr>
                  <a:t>“</a:t>
                </a:r>
                <a:r>
                  <a:rPr lang="en-US" altLang="zh-CN" b="1" dirty="0">
                    <a:solidFill>
                      <a:schemeClr val="accent5">
                        <a:lumMod val="20000"/>
                        <a:lumOff val="80000"/>
                      </a:schemeClr>
                    </a:solidFill>
                    <a:latin typeface="黑体" panose="02010609060101010101" charset="-122"/>
                    <a:ea typeface="黑体" panose="02010609060101010101" charset="-122"/>
                  </a:rPr>
                  <a:t>—”</a:t>
                </a:r>
                <a:r>
                  <a:rPr lang="zh-CN" altLang="en-US" b="1" dirty="0">
                    <a:solidFill>
                      <a:schemeClr val="accent5">
                        <a:lumMod val="20000"/>
                        <a:lumOff val="80000"/>
                      </a:schemeClr>
                    </a:solidFill>
                    <a:latin typeface="黑体" panose="02010609060101010101" charset="-122"/>
                    <a:ea typeface="黑体" panose="02010609060101010101" charset="-122"/>
                  </a:rPr>
                  <a:t>表示无需填报改项数据</a:t>
                </a:r>
                <a:endParaRPr lang="zh-CN" altLang="zh-CN" b="1" dirty="0">
                  <a:solidFill>
                    <a:schemeClr val="accent5">
                      <a:lumMod val="20000"/>
                      <a:lumOff val="80000"/>
                    </a:schemeClr>
                  </a:solidFill>
                  <a:latin typeface="黑体" panose="02010609060101010101" charset="-122"/>
                  <a:ea typeface="黑体" panose="02010609060101010101" charset="-122"/>
                </a:endParaRPr>
              </a:p>
            </p:txBody>
          </p:sp>
        </p:grpSp>
        <p:sp>
          <p:nvSpPr>
            <p:cNvPr id="16" name="矩形 15"/>
            <p:cNvSpPr/>
            <p:nvPr/>
          </p:nvSpPr>
          <p:spPr>
            <a:xfrm>
              <a:off x="4527784" y="1231791"/>
              <a:ext cx="1044865" cy="200416"/>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矩形 18"/>
          <p:cNvSpPr/>
          <p:nvPr/>
        </p:nvSpPr>
        <p:spPr>
          <a:xfrm>
            <a:off x="570506" y="1300283"/>
            <a:ext cx="3057247" cy="338554"/>
          </a:xfrm>
          <a:prstGeom prst="rect">
            <a:avLst/>
          </a:prstGeom>
        </p:spPr>
        <p:txBody>
          <a:bodyPr wrap="none">
            <a:spAutoFit/>
          </a:bodyPr>
          <a:lstStyle/>
          <a:p>
            <a:r>
              <a:rPr lang="zh-CN" altLang="en-US" sz="1600" b="1" dirty="0">
                <a:solidFill>
                  <a:srgbClr val="304371"/>
                </a:solidFill>
                <a:cs typeface="+mn-ea"/>
                <a:sym typeface="+mn-lt"/>
              </a:rPr>
              <a:t>例：</a:t>
            </a:r>
            <a:r>
              <a:rPr lang="x-none" altLang="zh-CN" sz="1600" b="1" dirty="0">
                <a:solidFill>
                  <a:srgbClr val="304371"/>
                </a:solidFill>
                <a:cs typeface="+mn-ea"/>
                <a:sym typeface="+mn-lt"/>
              </a:rPr>
              <a:t>（十</a:t>
            </a:r>
            <a:r>
              <a:rPr lang="zh-CN" altLang="zh-CN" sz="1600" b="1" dirty="0">
                <a:solidFill>
                  <a:srgbClr val="304371"/>
                </a:solidFill>
                <a:cs typeface="+mn-ea"/>
                <a:sym typeface="+mn-lt"/>
              </a:rPr>
              <a:t>二</a:t>
            </a:r>
            <a:r>
              <a:rPr lang="x-none" altLang="zh-CN" sz="1600" b="1" dirty="0">
                <a:solidFill>
                  <a:srgbClr val="304371"/>
                </a:solidFill>
                <a:cs typeface="+mn-ea"/>
                <a:sym typeface="+mn-lt"/>
              </a:rPr>
              <a:t>）小学分类型学生数</a:t>
            </a:r>
            <a:endParaRPr lang="zh-CN" altLang="zh-CN" sz="1600" b="1" dirty="0">
              <a:solidFill>
                <a:srgbClr val="304371"/>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461565" y="1130300"/>
            <a:ext cx="3672800" cy="338554"/>
          </a:xfrm>
          <a:prstGeom prst="rect">
            <a:avLst/>
          </a:prstGeom>
        </p:spPr>
        <p:txBody>
          <a:bodyPr wrap="none">
            <a:spAutoFit/>
          </a:bodyPr>
          <a:lstStyle/>
          <a:p>
            <a:pPr algn="ctr"/>
            <a:r>
              <a:rPr lang="zh-CN" altLang="en-US" sz="1600" b="1" dirty="0">
                <a:solidFill>
                  <a:srgbClr val="304371"/>
                </a:solidFill>
                <a:cs typeface="+mn-ea"/>
                <a:sym typeface="+mn-lt"/>
              </a:rPr>
              <a:t>例：（七十九）成人中、小学基本情况</a:t>
            </a:r>
            <a:endParaRPr lang="zh-CN" altLang="en-US" sz="1600" b="1" dirty="0">
              <a:solidFill>
                <a:srgbClr val="304371"/>
              </a:solidFill>
              <a:cs typeface="+mn-ea"/>
              <a:sym typeface="+mn-lt"/>
            </a:endParaRPr>
          </a:p>
        </p:txBody>
      </p:sp>
      <p:sp>
        <p:nvSpPr>
          <p:cNvPr id="13" name="í$ľîďe"/>
          <p:cNvSpPr txBox="1"/>
          <p:nvPr/>
        </p:nvSpPr>
        <p:spPr>
          <a:xfrm>
            <a:off x="2847576" y="517149"/>
            <a:ext cx="6496844" cy="506441"/>
          </a:xfrm>
          <a:prstGeom prst="rect">
            <a:avLst/>
          </a:prstGeom>
        </p:spPr>
        <p:txBody>
          <a:bodyPr>
            <a:normAutofit fontScale="97500"/>
          </a:bodyPr>
          <a:lstStyle>
            <a:lvl1pPr algn="l" defTabSz="914400" rtl="0" eaLnBrk="1" latinLnBrk="0" hangingPunct="1">
              <a:lnSpc>
                <a:spcPct val="90000"/>
              </a:lnSpc>
              <a:spcBef>
                <a:spcPct val="0"/>
              </a:spcBef>
              <a:buNone/>
              <a:defRPr sz="2400" b="1" kern="1200">
                <a:solidFill>
                  <a:schemeClr val="tx1"/>
                </a:solidFill>
                <a:latin typeface="+mj-lt"/>
                <a:ea typeface="+mj-ea"/>
                <a:cs typeface="+mj-cs"/>
              </a:defRPr>
            </a:lvl1pPr>
          </a:lstStyle>
          <a:p>
            <a:pPr algn="ctr"/>
            <a:r>
              <a:rPr lang="en-US" altLang="zh-CN" dirty="0">
                <a:latin typeface="Arial" panose="020B0604020202020204" pitchFamily="34" charset="0"/>
                <a:ea typeface="微软雅黑" panose="020B0503020204020204" pitchFamily="34" charset="-122"/>
                <a:cs typeface="+mn-ea"/>
                <a:sym typeface="Arial" panose="020B0604020202020204" pitchFamily="34" charset="0"/>
              </a:rPr>
              <a:t>《</a:t>
            </a:r>
            <a:r>
              <a:rPr lang="zh-CN" altLang="en-US" dirty="0">
                <a:latin typeface="Arial" panose="020B0604020202020204" pitchFamily="34" charset="0"/>
                <a:ea typeface="微软雅黑" panose="020B0503020204020204" pitchFamily="34" charset="-122"/>
                <a:cs typeface="+mn-ea"/>
                <a:sym typeface="Arial" panose="020B0604020202020204" pitchFamily="34" charset="0"/>
              </a:rPr>
              <a:t>教育事业综合统计调查制度</a:t>
            </a:r>
            <a:r>
              <a:rPr lang="en-US" altLang="zh-CN" dirty="0">
                <a:latin typeface="Arial" panose="020B0604020202020204" pitchFamily="34" charset="0"/>
                <a:ea typeface="微软雅黑" panose="020B0503020204020204" pitchFamily="34" charset="-122"/>
                <a:cs typeface="+mn-ea"/>
                <a:sym typeface="Arial" panose="020B0604020202020204" pitchFamily="34" charset="0"/>
              </a:rPr>
              <a:t>》</a:t>
            </a:r>
            <a:r>
              <a:rPr lang="zh-CN" altLang="en-US" dirty="0">
                <a:latin typeface="Arial" panose="020B0604020202020204" pitchFamily="34" charset="0"/>
                <a:ea typeface="微软雅黑" panose="020B0503020204020204" pitchFamily="34" charset="-122"/>
                <a:cs typeface="+mn-ea"/>
                <a:sym typeface="Arial" panose="020B0604020202020204" pitchFamily="34" charset="0"/>
              </a:rPr>
              <a:t>表例说明</a:t>
            </a:r>
            <a:r>
              <a:rPr lang="en-US" altLang="zh-CN" dirty="0">
                <a:latin typeface="Arial" panose="020B0604020202020204" pitchFamily="34" charset="0"/>
                <a:ea typeface="微软雅黑" panose="020B0503020204020204" pitchFamily="34" charset="-122"/>
                <a:cs typeface="+mn-ea"/>
                <a:sym typeface="Arial" panose="020B0604020202020204" pitchFamily="34" charset="0"/>
              </a:rPr>
              <a:t>-2</a:t>
            </a:r>
            <a:endParaRPr lang="zh-CN" altLang="en-US" dirty="0"/>
          </a:p>
        </p:txBody>
      </p:sp>
      <p:graphicFrame>
        <p:nvGraphicFramePr>
          <p:cNvPr id="2" name="表格 1"/>
          <p:cNvGraphicFramePr>
            <a:graphicFrameLocks noGrp="1"/>
          </p:cNvGraphicFramePr>
          <p:nvPr/>
        </p:nvGraphicFramePr>
        <p:xfrm>
          <a:off x="666749" y="1575564"/>
          <a:ext cx="10858502" cy="1463040"/>
        </p:xfrm>
        <a:graphic>
          <a:graphicData uri="http://schemas.openxmlformats.org/drawingml/2006/table">
            <a:tbl>
              <a:tblPr firstRow="1" firstCol="1" bandRow="1"/>
              <a:tblGrid>
                <a:gridCol w="1639961"/>
                <a:gridCol w="649468"/>
                <a:gridCol w="1429265"/>
                <a:gridCol w="1429265"/>
                <a:gridCol w="1429265"/>
                <a:gridCol w="1429265"/>
                <a:gridCol w="1429265"/>
                <a:gridCol w="1422748"/>
              </a:tblGrid>
              <a:tr h="207891">
                <a:tc rowSpan="2">
                  <a:txBody>
                    <a:bodyPr/>
                    <a:lstStyle/>
                    <a:p>
                      <a:pPr algn="ctr">
                        <a:spcAft>
                          <a:spcPts val="0"/>
                        </a:spcAft>
                      </a:pPr>
                      <a:r>
                        <a:rPr lang="zh-CN" sz="1600" kern="0" dirty="0">
                          <a:effectLst/>
                          <a:latin typeface="Times New Roman" panose="02020603050405020304" charset="0"/>
                          <a:ea typeface="宋体" panose="02010600030101010101" pitchFamily="2" charset="-122"/>
                          <a:cs typeface="宋体" panose="02010600030101010101" pitchFamily="2" charset="-122"/>
                        </a:rPr>
                        <a:t>指标名称</a:t>
                      </a:r>
                      <a:endParaRPr lang="zh-CN" sz="1800" kern="100" dirty="0">
                        <a:effectLst/>
                        <a:latin typeface="Times New Roman" panose="02020603050405020304" charset="0"/>
                        <a:ea typeface="宋体" panose="02010600030101010101" pitchFamily="2" charset="-122"/>
                      </a:endParaRPr>
                    </a:p>
                  </a:txBody>
                  <a:tcPr marL="18538" marR="1853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1600" kern="100" dirty="0">
                          <a:effectLst/>
                          <a:latin typeface="Times New Roman" panose="02020603050405020304" charset="0"/>
                          <a:ea typeface="宋体" panose="02010600030101010101" pitchFamily="2" charset="-122"/>
                        </a:rPr>
                        <a:t>代码</a:t>
                      </a:r>
                      <a:endParaRPr lang="zh-CN" sz="1800" kern="100" dirty="0">
                        <a:effectLst/>
                        <a:latin typeface="Times New Roman" panose="02020603050405020304" charset="0"/>
                        <a:ea typeface="宋体" panose="02010600030101010101" pitchFamily="2" charset="-122"/>
                      </a:endParaRPr>
                    </a:p>
                  </a:txBody>
                  <a:tcPr marL="18538" marR="185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1600" kern="100" dirty="0">
                          <a:effectLst/>
                          <a:latin typeface="Times New Roman" panose="02020603050405020304" charset="0"/>
                          <a:ea typeface="宋体" panose="02010600030101010101" pitchFamily="2" charset="-122"/>
                        </a:rPr>
                        <a:t>班数（个）</a:t>
                      </a:r>
                      <a:endParaRPr lang="zh-CN" sz="1800" kern="100" dirty="0">
                        <a:effectLst/>
                        <a:latin typeface="Times New Roman" panose="02020603050405020304" charset="0"/>
                        <a:ea typeface="宋体" panose="02010600030101010101" pitchFamily="2" charset="-122"/>
                      </a:endParaRPr>
                    </a:p>
                  </a:txBody>
                  <a:tcPr marL="18538" marR="185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1600" kern="100">
                          <a:effectLst/>
                          <a:latin typeface="Times New Roman" panose="02020603050405020304" charset="0"/>
                          <a:ea typeface="宋体" panose="02010600030101010101" pitchFamily="2" charset="-122"/>
                        </a:rPr>
                        <a:t>离校人数</a:t>
                      </a:r>
                      <a:endParaRPr lang="zh-CN" sz="1800" kern="100">
                        <a:effectLst/>
                        <a:latin typeface="Times New Roman" panose="02020603050405020304" charset="0"/>
                        <a:ea typeface="宋体" panose="02010600030101010101" pitchFamily="2" charset="-122"/>
                      </a:endParaRPr>
                    </a:p>
                  </a:txBody>
                  <a:tcPr marL="18538" marR="185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1600" kern="100">
                          <a:effectLst/>
                          <a:latin typeface="Times New Roman" panose="02020603050405020304" charset="0"/>
                          <a:ea typeface="宋体" panose="02010600030101010101" pitchFamily="2" charset="-122"/>
                        </a:rPr>
                        <a:t>入校人数</a:t>
                      </a:r>
                      <a:endParaRPr lang="zh-CN" sz="1800" kern="100">
                        <a:effectLst/>
                        <a:latin typeface="Times New Roman" panose="02020603050405020304" charset="0"/>
                        <a:ea typeface="宋体" panose="02010600030101010101" pitchFamily="2" charset="-122"/>
                      </a:endParaRPr>
                    </a:p>
                  </a:txBody>
                  <a:tcPr marL="18538" marR="185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1600" kern="100">
                          <a:effectLst/>
                          <a:latin typeface="Times New Roman" panose="02020603050405020304" charset="0"/>
                          <a:ea typeface="宋体" panose="02010600030101010101" pitchFamily="2" charset="-122"/>
                        </a:rPr>
                        <a:t>在校生数</a:t>
                      </a:r>
                      <a:endParaRPr lang="zh-CN" sz="1800" kern="100">
                        <a:effectLst/>
                        <a:latin typeface="Times New Roman" panose="02020603050405020304" charset="0"/>
                        <a:ea typeface="宋体" panose="02010600030101010101" pitchFamily="2" charset="-122"/>
                      </a:endParaRPr>
                    </a:p>
                  </a:txBody>
                  <a:tcPr marL="18538" marR="185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1600" kern="100">
                          <a:effectLst/>
                          <a:latin typeface="Times New Roman" panose="02020603050405020304" charset="0"/>
                          <a:ea typeface="宋体" panose="02010600030101010101" pitchFamily="2" charset="-122"/>
                        </a:rPr>
                        <a:t>教职工数</a:t>
                      </a:r>
                      <a:endParaRPr lang="zh-CN" sz="1800" kern="100">
                        <a:effectLst/>
                        <a:latin typeface="Times New Roman" panose="02020603050405020304" charset="0"/>
                        <a:ea typeface="宋体" panose="02010600030101010101" pitchFamily="2" charset="-122"/>
                      </a:endParaRPr>
                    </a:p>
                  </a:txBody>
                  <a:tcPr marL="18538" marR="1853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18538" marR="18538"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2970">
                <a:tc vMerge="1">
                  <a:tcPr/>
                </a:tc>
                <a:tc vMerge="1">
                  <a:tcPr/>
                </a:tc>
                <a:tc vMerge="1">
                  <a:tcPr/>
                </a:tc>
                <a:tc vMerge="1">
                  <a:tcPr/>
                </a:tc>
                <a:tc vMerge="1">
                  <a:tcPr/>
                </a:tc>
                <a:tc vMerge="1">
                  <a:tcPr/>
                </a:tc>
                <a:tc vMerge="1">
                  <a:tcPr/>
                </a:tc>
                <a:tc>
                  <a:txBody>
                    <a:bodyPr/>
                    <a:lstStyle/>
                    <a:p>
                      <a:pPr algn="ctr">
                        <a:spcAft>
                          <a:spcPts val="0"/>
                        </a:spcAft>
                      </a:pPr>
                      <a:r>
                        <a:rPr lang="zh-CN" sz="1600" kern="100">
                          <a:effectLst/>
                          <a:latin typeface="Times New Roman" panose="02020603050405020304" charset="0"/>
                          <a:ea typeface="宋体" panose="02010600030101010101" pitchFamily="2" charset="-122"/>
                        </a:rPr>
                        <a:t>专任教师数</a:t>
                      </a:r>
                      <a:endParaRPr lang="zh-CN" sz="1800" kern="100">
                        <a:effectLst/>
                        <a:latin typeface="Times New Roman" panose="02020603050405020304" charset="0"/>
                        <a:ea typeface="宋体" panose="02010600030101010101" pitchFamily="2" charset="-122"/>
                      </a:endParaRPr>
                    </a:p>
                  </a:txBody>
                  <a:tcPr marL="18538" marR="18538"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031">
                <a:tc>
                  <a:txBody>
                    <a:bodyPr/>
                    <a:lstStyle/>
                    <a:p>
                      <a:pPr algn="ctr">
                        <a:spcAft>
                          <a:spcPts val="0"/>
                        </a:spcAft>
                      </a:pPr>
                      <a:r>
                        <a:rPr lang="zh-CN" sz="1600" kern="100">
                          <a:effectLst/>
                          <a:latin typeface="Times New Roman" panose="02020603050405020304" charset="0"/>
                          <a:ea typeface="宋体" panose="02010600030101010101" pitchFamily="2" charset="-122"/>
                        </a:rPr>
                        <a:t>甲</a:t>
                      </a:r>
                      <a:endParaRPr lang="zh-CN" sz="1800" kern="100">
                        <a:effectLst/>
                        <a:latin typeface="Times New Roman" panose="02020603050405020304" charset="0"/>
                        <a:ea typeface="宋体" panose="02010600030101010101" pitchFamily="2" charset="-122"/>
                      </a:endParaRPr>
                    </a:p>
                  </a:txBody>
                  <a:tcPr marL="18538" marR="1853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dirty="0">
                          <a:effectLst/>
                          <a:latin typeface="Times New Roman" panose="02020603050405020304" charset="0"/>
                          <a:ea typeface="宋体" panose="02010600030101010101" pitchFamily="2" charset="-122"/>
                        </a:rPr>
                        <a:t>乙</a:t>
                      </a:r>
                      <a:endParaRPr lang="zh-CN" sz="1800" kern="100" dirty="0">
                        <a:effectLst/>
                        <a:latin typeface="Times New Roman" panose="02020603050405020304" charset="0"/>
                        <a:ea typeface="宋体" panose="02010600030101010101" pitchFamily="2" charset="-122"/>
                      </a:endParaRPr>
                    </a:p>
                  </a:txBody>
                  <a:tcPr marL="18538" marR="185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dirty="0">
                          <a:effectLst/>
                          <a:latin typeface="宋体" panose="02010600030101010101" pitchFamily="2" charset="-122"/>
                          <a:ea typeface="宋体" panose="02010600030101010101" pitchFamily="2" charset="-122"/>
                        </a:rPr>
                        <a:t>1</a:t>
                      </a:r>
                      <a:endParaRPr lang="zh-CN" sz="1800" kern="100" dirty="0">
                        <a:effectLst/>
                        <a:latin typeface="Times New Roman" panose="02020603050405020304" charset="0"/>
                        <a:ea typeface="宋体" panose="02010600030101010101" pitchFamily="2" charset="-122"/>
                      </a:endParaRPr>
                    </a:p>
                  </a:txBody>
                  <a:tcPr marL="18538" marR="185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rPr>
                        <a:t>2</a:t>
                      </a:r>
                      <a:endParaRPr lang="zh-CN" sz="1800" kern="100">
                        <a:effectLst/>
                        <a:latin typeface="Times New Roman" panose="02020603050405020304" charset="0"/>
                        <a:ea typeface="宋体" panose="02010600030101010101" pitchFamily="2" charset="-122"/>
                      </a:endParaRPr>
                    </a:p>
                  </a:txBody>
                  <a:tcPr marL="18538" marR="185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rPr>
                        <a:t>3</a:t>
                      </a:r>
                      <a:endParaRPr lang="zh-CN" sz="1800" kern="100">
                        <a:effectLst/>
                        <a:latin typeface="Times New Roman" panose="02020603050405020304" charset="0"/>
                        <a:ea typeface="宋体" panose="02010600030101010101" pitchFamily="2" charset="-122"/>
                      </a:endParaRPr>
                    </a:p>
                  </a:txBody>
                  <a:tcPr marL="18538" marR="185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rPr>
                        <a:t>4</a:t>
                      </a:r>
                      <a:endParaRPr lang="zh-CN" sz="1800" kern="100">
                        <a:effectLst/>
                        <a:latin typeface="Times New Roman" panose="02020603050405020304" charset="0"/>
                        <a:ea typeface="宋体" panose="02010600030101010101" pitchFamily="2" charset="-122"/>
                      </a:endParaRPr>
                    </a:p>
                  </a:txBody>
                  <a:tcPr marL="18538" marR="185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rPr>
                        <a:t>5</a:t>
                      </a:r>
                      <a:endParaRPr lang="zh-CN" sz="1800" kern="100">
                        <a:effectLst/>
                        <a:latin typeface="Times New Roman" panose="02020603050405020304" charset="0"/>
                        <a:ea typeface="宋体" panose="02010600030101010101" pitchFamily="2" charset="-122"/>
                      </a:endParaRPr>
                    </a:p>
                  </a:txBody>
                  <a:tcPr marL="18538" marR="185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rPr>
                        <a:t>6</a:t>
                      </a:r>
                      <a:endParaRPr lang="zh-CN" sz="1800" kern="100">
                        <a:effectLst/>
                        <a:latin typeface="Times New Roman" panose="02020603050405020304" charset="0"/>
                        <a:ea typeface="宋体" panose="02010600030101010101" pitchFamily="2" charset="-122"/>
                      </a:endParaRPr>
                    </a:p>
                  </a:txBody>
                  <a:tcPr marL="18538" marR="18538"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031">
                <a:tc>
                  <a:txBody>
                    <a:bodyPr/>
                    <a:lstStyle/>
                    <a:p>
                      <a:pPr algn="just">
                        <a:spcAft>
                          <a:spcPts val="0"/>
                        </a:spcAft>
                      </a:pPr>
                      <a:r>
                        <a:rPr lang="zh-CN" sz="1600" kern="100" dirty="0">
                          <a:effectLst/>
                          <a:latin typeface="Times New Roman" panose="02020603050405020304" charset="0"/>
                          <a:ea typeface="宋体" panose="02010600030101010101" pitchFamily="2" charset="-122"/>
                        </a:rPr>
                        <a:t>总计</a:t>
                      </a:r>
                      <a:endParaRPr lang="zh-CN" sz="1800" kern="100" dirty="0">
                        <a:effectLst/>
                        <a:latin typeface="Times New Roman" panose="02020603050405020304" charset="0"/>
                        <a:ea typeface="宋体" panose="02010600030101010101" pitchFamily="2" charset="-122"/>
                      </a:endParaRPr>
                    </a:p>
                  </a:txBody>
                  <a:tcPr marL="18538" marR="1853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dirty="0">
                          <a:effectLst/>
                          <a:latin typeface="宋体" panose="02010600030101010101" pitchFamily="2" charset="-122"/>
                          <a:ea typeface="宋体" panose="02010600030101010101" pitchFamily="2" charset="-122"/>
                        </a:rPr>
                        <a:t>01</a:t>
                      </a:r>
                      <a:endParaRPr lang="zh-CN" sz="1800" kern="100" dirty="0">
                        <a:effectLst/>
                        <a:latin typeface="Times New Roman" panose="02020603050405020304" charset="0"/>
                        <a:ea typeface="宋体" panose="02010600030101010101" pitchFamily="2" charset="-122"/>
                      </a:endParaRPr>
                    </a:p>
                  </a:txBody>
                  <a:tcPr marL="18538" marR="185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dirty="0">
                          <a:effectLst/>
                          <a:latin typeface="宋体" panose="02010600030101010101" pitchFamily="2" charset="-122"/>
                          <a:ea typeface="宋体" panose="02010600030101010101" pitchFamily="2" charset="-122"/>
                        </a:rPr>
                        <a:t> </a:t>
                      </a:r>
                      <a:endParaRPr lang="zh-CN" sz="1800" kern="100" dirty="0">
                        <a:effectLst/>
                        <a:latin typeface="Times New Roman" panose="02020603050405020304" charset="0"/>
                        <a:ea typeface="宋体" panose="02010600030101010101" pitchFamily="2" charset="-122"/>
                      </a:endParaRPr>
                    </a:p>
                  </a:txBody>
                  <a:tcPr marL="18538" marR="1853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600" kern="100" dirty="0">
                          <a:effectLst/>
                          <a:latin typeface="宋体" panose="02010600030101010101" pitchFamily="2" charset="-122"/>
                          <a:ea typeface="宋体" panose="02010600030101010101" pitchFamily="2" charset="-122"/>
                        </a:rPr>
                        <a:t> </a:t>
                      </a:r>
                      <a:endParaRPr lang="zh-CN" sz="1800" kern="100" dirty="0">
                        <a:effectLst/>
                        <a:latin typeface="Times New Roman" panose="02020603050405020304" charset="0"/>
                        <a:ea typeface="宋体" panose="02010600030101010101" pitchFamily="2" charset="-122"/>
                      </a:endParaRPr>
                    </a:p>
                  </a:txBody>
                  <a:tcPr marL="18538" marR="1853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600" kern="100" dirty="0">
                          <a:effectLst/>
                          <a:latin typeface="宋体" panose="02010600030101010101" pitchFamily="2" charset="-122"/>
                          <a:ea typeface="宋体" panose="02010600030101010101" pitchFamily="2" charset="-122"/>
                        </a:rPr>
                        <a:t> </a:t>
                      </a:r>
                      <a:endParaRPr lang="zh-CN" sz="1800" kern="100" dirty="0">
                        <a:effectLst/>
                        <a:latin typeface="Times New Roman" panose="02020603050405020304" charset="0"/>
                        <a:ea typeface="宋体" panose="02010600030101010101" pitchFamily="2" charset="-122"/>
                      </a:endParaRPr>
                    </a:p>
                  </a:txBody>
                  <a:tcPr marL="18538" marR="1853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18538" marR="18538"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18538" marR="18538"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18538" marR="18538" marT="0" marB="0">
                    <a:lnL>
                      <a:noFill/>
                    </a:lnL>
                    <a:lnR>
                      <a:noFill/>
                    </a:lnR>
                    <a:lnT w="12700" cap="flat" cmpd="sng" algn="ctr">
                      <a:solidFill>
                        <a:srgbClr val="000000"/>
                      </a:solidFill>
                      <a:prstDash val="solid"/>
                      <a:round/>
                      <a:headEnd type="none" w="med" len="med"/>
                      <a:tailEnd type="none" w="med" len="med"/>
                    </a:lnT>
                    <a:lnB>
                      <a:noFill/>
                    </a:lnB>
                  </a:tcPr>
                </a:tc>
              </a:tr>
              <a:tr h="141031">
                <a:tc>
                  <a:txBody>
                    <a:bodyPr/>
                    <a:lstStyle/>
                    <a:p>
                      <a:pPr indent="114300" algn="just">
                        <a:spcAft>
                          <a:spcPts val="0"/>
                        </a:spcAft>
                      </a:pPr>
                      <a:r>
                        <a:rPr lang="en-US" sz="1600" kern="100" dirty="0">
                          <a:effectLst/>
                          <a:latin typeface="宋体" panose="02010600030101010101" pitchFamily="2" charset="-122"/>
                          <a:ea typeface="宋体" panose="02010600030101010101" pitchFamily="2" charset="-122"/>
                        </a:rPr>
                        <a:t>#</a:t>
                      </a:r>
                      <a:r>
                        <a:rPr lang="zh-CN" sz="1600" kern="100" dirty="0">
                          <a:effectLst/>
                          <a:latin typeface="Times New Roman" panose="02020603050405020304" charset="0"/>
                          <a:ea typeface="宋体" panose="02010600030101010101" pitchFamily="2" charset="-122"/>
                        </a:rPr>
                        <a:t>女</a:t>
                      </a:r>
                      <a:endParaRPr lang="zh-CN" sz="1800" kern="100" dirty="0">
                        <a:effectLst/>
                        <a:latin typeface="Times New Roman" panose="02020603050405020304" charset="0"/>
                        <a:ea typeface="宋体" panose="02010600030101010101" pitchFamily="2" charset="-122"/>
                      </a:endParaRPr>
                    </a:p>
                  </a:txBody>
                  <a:tcPr marL="18538" marR="1853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rPr>
                        <a:t>02</a:t>
                      </a:r>
                      <a:endParaRPr lang="zh-CN" sz="1800" kern="100">
                        <a:effectLst/>
                        <a:latin typeface="Times New Roman" panose="02020603050405020304" charset="0"/>
                        <a:ea typeface="宋体" panose="02010600030101010101" pitchFamily="2" charset="-122"/>
                      </a:endParaRPr>
                    </a:p>
                  </a:txBody>
                  <a:tcPr marL="18538" marR="185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dirty="0">
                          <a:effectLst/>
                          <a:latin typeface="宋体" panose="02010600030101010101" pitchFamily="2" charset="-122"/>
                          <a:ea typeface="宋体" panose="02010600030101010101" pitchFamily="2" charset="-122"/>
                        </a:rPr>
                        <a:t> </a:t>
                      </a:r>
                      <a:endParaRPr lang="zh-CN" sz="1800" kern="100" dirty="0">
                        <a:effectLst/>
                        <a:latin typeface="Times New Roman" panose="02020603050405020304" charset="0"/>
                        <a:ea typeface="宋体" panose="02010600030101010101" pitchFamily="2" charset="-122"/>
                      </a:endParaRPr>
                    </a:p>
                  </a:txBody>
                  <a:tcPr marL="18538" marR="1853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18538" marR="18538" marT="0" marB="0" anchor="ctr">
                    <a:lnL>
                      <a:noFill/>
                    </a:lnL>
                    <a:lnR>
                      <a:noFill/>
                    </a:lnR>
                    <a:lnT>
                      <a:noFill/>
                    </a:lnT>
                    <a:lnB>
                      <a:noFill/>
                    </a:lnB>
                  </a:tcPr>
                </a:tc>
                <a:tc>
                  <a:txBody>
                    <a:bodyPr/>
                    <a:lstStyle/>
                    <a:p>
                      <a:pPr algn="ctr">
                        <a:spcAft>
                          <a:spcPts val="0"/>
                        </a:spcAft>
                      </a:pPr>
                      <a:r>
                        <a:rPr lang="en-US" sz="1600" kern="100" dirty="0">
                          <a:effectLst/>
                          <a:latin typeface="宋体" panose="02010600030101010101" pitchFamily="2" charset="-122"/>
                          <a:ea typeface="宋体" panose="02010600030101010101" pitchFamily="2" charset="-122"/>
                        </a:rPr>
                        <a:t> </a:t>
                      </a:r>
                      <a:endParaRPr lang="zh-CN" sz="1800" kern="100" dirty="0">
                        <a:effectLst/>
                        <a:latin typeface="Times New Roman" panose="02020603050405020304" charset="0"/>
                        <a:ea typeface="宋体" panose="02010600030101010101" pitchFamily="2" charset="-122"/>
                      </a:endParaRPr>
                    </a:p>
                  </a:txBody>
                  <a:tcPr marL="18538" marR="18538" marT="0" marB="0" anchor="ctr">
                    <a:lnL>
                      <a:noFill/>
                    </a:lnL>
                    <a:lnR>
                      <a:noFill/>
                    </a:lnR>
                    <a:lnT>
                      <a:noFill/>
                    </a:lnT>
                    <a:lnB>
                      <a:noFill/>
                    </a:lnB>
                  </a:tcPr>
                </a:tc>
                <a:tc>
                  <a:txBody>
                    <a:bodyPr/>
                    <a:lstStyle/>
                    <a:p>
                      <a:pPr algn="ctr">
                        <a:spcAft>
                          <a:spcPts val="0"/>
                        </a:spcAft>
                      </a:pPr>
                      <a:r>
                        <a:rPr lang="en-US" sz="1600" kern="100" dirty="0">
                          <a:effectLst/>
                          <a:latin typeface="宋体" panose="02010600030101010101" pitchFamily="2" charset="-122"/>
                          <a:ea typeface="宋体" panose="02010600030101010101" pitchFamily="2" charset="-122"/>
                        </a:rPr>
                        <a:t> </a:t>
                      </a:r>
                      <a:endParaRPr lang="zh-CN" sz="1800" kern="100" dirty="0">
                        <a:effectLst/>
                        <a:latin typeface="Times New Roman" panose="02020603050405020304" charset="0"/>
                        <a:ea typeface="宋体" panose="02010600030101010101" pitchFamily="2" charset="-122"/>
                      </a:endParaRPr>
                    </a:p>
                  </a:txBody>
                  <a:tcPr marL="18538" marR="18538" marT="0" marB="0">
                    <a:lnL>
                      <a:noFill/>
                    </a:lnL>
                    <a:lnR>
                      <a:noFill/>
                    </a:lnR>
                    <a:lnT>
                      <a:noFill/>
                    </a:lnT>
                    <a:lnB>
                      <a:noFill/>
                    </a:lnB>
                  </a:tcPr>
                </a:tc>
                <a:tc>
                  <a:txBody>
                    <a:bodyPr/>
                    <a:lstStyle/>
                    <a:p>
                      <a:pPr algn="ctr">
                        <a:spcAft>
                          <a:spcPts val="0"/>
                        </a:spcAft>
                      </a:pPr>
                      <a:r>
                        <a:rPr lang="en-US" sz="1600" kern="100" dirty="0">
                          <a:effectLst/>
                          <a:latin typeface="宋体" panose="02010600030101010101" pitchFamily="2" charset="-122"/>
                          <a:ea typeface="宋体" panose="02010600030101010101" pitchFamily="2" charset="-122"/>
                        </a:rPr>
                        <a:t> </a:t>
                      </a:r>
                      <a:endParaRPr lang="zh-CN" sz="1800" kern="100" dirty="0">
                        <a:effectLst/>
                        <a:latin typeface="Times New Roman" panose="02020603050405020304" charset="0"/>
                        <a:ea typeface="宋体" panose="02010600030101010101" pitchFamily="2" charset="-122"/>
                      </a:endParaRPr>
                    </a:p>
                  </a:txBody>
                  <a:tcPr marL="18538" marR="18538" marT="0" marB="0">
                    <a:lnL>
                      <a:noFill/>
                    </a:lnL>
                    <a:lnR>
                      <a:noFill/>
                    </a:lnR>
                    <a:lnT>
                      <a:noFill/>
                    </a:lnT>
                    <a:lnB>
                      <a:noFill/>
                    </a:lnB>
                  </a:tcPr>
                </a:tc>
                <a:tc>
                  <a:txBody>
                    <a:bodyPr/>
                    <a:lstStyle/>
                    <a:p>
                      <a:pPr algn="ctr">
                        <a:spcAft>
                          <a:spcPts val="0"/>
                        </a:spcAft>
                      </a:pPr>
                      <a:r>
                        <a:rPr lang="en-US" sz="1600" kern="100" dirty="0">
                          <a:effectLst/>
                          <a:latin typeface="宋体" panose="02010600030101010101" pitchFamily="2" charset="-122"/>
                          <a:ea typeface="宋体" panose="02010600030101010101" pitchFamily="2" charset="-122"/>
                        </a:rPr>
                        <a:t> </a:t>
                      </a:r>
                      <a:endParaRPr lang="zh-CN" sz="1800" kern="100" dirty="0">
                        <a:effectLst/>
                        <a:latin typeface="Times New Roman" panose="02020603050405020304" charset="0"/>
                        <a:ea typeface="宋体" panose="02010600030101010101" pitchFamily="2" charset="-122"/>
                      </a:endParaRPr>
                    </a:p>
                  </a:txBody>
                  <a:tcPr marL="18538" marR="18538" marT="0" marB="0">
                    <a:lnL>
                      <a:noFill/>
                    </a:lnL>
                    <a:lnR>
                      <a:noFill/>
                    </a:lnR>
                    <a:lnT>
                      <a:noFill/>
                    </a:lnT>
                    <a:lnB>
                      <a:noFill/>
                    </a:lnB>
                  </a:tcPr>
                </a:tc>
              </a:tr>
              <a:tr h="141031">
                <a:tc>
                  <a:txBody>
                    <a:bodyPr/>
                    <a:lstStyle/>
                    <a:p>
                      <a:pPr indent="114300" algn="just">
                        <a:spcAft>
                          <a:spcPts val="0"/>
                        </a:spcAft>
                      </a:pPr>
                      <a:r>
                        <a:rPr lang="en-US" sz="1600" kern="100" dirty="0">
                          <a:effectLst/>
                          <a:latin typeface="宋体" panose="02010600030101010101" pitchFamily="2" charset="-122"/>
                          <a:ea typeface="宋体" panose="02010600030101010101" pitchFamily="2" charset="-122"/>
                        </a:rPr>
                        <a:t>#</a:t>
                      </a:r>
                      <a:r>
                        <a:rPr lang="zh-CN" sz="1600" kern="100" dirty="0">
                          <a:effectLst/>
                          <a:latin typeface="Times New Roman" panose="02020603050405020304" charset="0"/>
                          <a:ea typeface="宋体" panose="02010600030101010101" pitchFamily="2" charset="-122"/>
                        </a:rPr>
                        <a:t>少数民族</a:t>
                      </a:r>
                      <a:endParaRPr lang="zh-CN" sz="1800" kern="100" dirty="0">
                        <a:effectLst/>
                        <a:latin typeface="Times New Roman" panose="02020603050405020304" charset="0"/>
                        <a:ea typeface="宋体" panose="02010600030101010101" pitchFamily="2" charset="-122"/>
                      </a:endParaRPr>
                    </a:p>
                  </a:txBody>
                  <a:tcPr marL="18538" marR="1853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rPr>
                        <a:t>03</a:t>
                      </a:r>
                      <a:endParaRPr lang="zh-CN" sz="1800" kern="100">
                        <a:effectLst/>
                        <a:latin typeface="Times New Roman" panose="02020603050405020304" charset="0"/>
                        <a:ea typeface="宋体" panose="02010600030101010101" pitchFamily="2" charset="-122"/>
                      </a:endParaRPr>
                    </a:p>
                  </a:txBody>
                  <a:tcPr marL="18538" marR="185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dirty="0">
                          <a:effectLst/>
                          <a:latin typeface="宋体" panose="02010600030101010101" pitchFamily="2" charset="-122"/>
                          <a:ea typeface="宋体" panose="02010600030101010101" pitchFamily="2" charset="-122"/>
                        </a:rPr>
                        <a:t> </a:t>
                      </a:r>
                      <a:endParaRPr lang="zh-CN" sz="1800" kern="100" dirty="0">
                        <a:effectLst/>
                        <a:latin typeface="Times New Roman" panose="02020603050405020304" charset="0"/>
                        <a:ea typeface="宋体" panose="02010600030101010101" pitchFamily="2" charset="-122"/>
                      </a:endParaRPr>
                    </a:p>
                  </a:txBody>
                  <a:tcPr marL="18538" marR="18538"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dirty="0">
                          <a:effectLst/>
                          <a:latin typeface="宋体" panose="02010600030101010101" pitchFamily="2" charset="-122"/>
                          <a:ea typeface="宋体" panose="02010600030101010101" pitchFamily="2" charset="-122"/>
                        </a:rPr>
                        <a:t> </a:t>
                      </a:r>
                      <a:endParaRPr lang="zh-CN" sz="1800" kern="100" dirty="0">
                        <a:effectLst/>
                        <a:latin typeface="Times New Roman" panose="02020603050405020304" charset="0"/>
                        <a:ea typeface="宋体" panose="02010600030101010101" pitchFamily="2" charset="-122"/>
                      </a:endParaRPr>
                    </a:p>
                  </a:txBody>
                  <a:tcPr marL="18538" marR="1853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dirty="0">
                          <a:effectLst/>
                          <a:latin typeface="宋体" panose="02010600030101010101" pitchFamily="2" charset="-122"/>
                          <a:ea typeface="宋体" panose="02010600030101010101" pitchFamily="2" charset="-122"/>
                        </a:rPr>
                        <a:t> </a:t>
                      </a:r>
                      <a:endParaRPr lang="zh-CN" sz="1800" kern="100" dirty="0">
                        <a:effectLst/>
                        <a:latin typeface="Times New Roman" panose="02020603050405020304" charset="0"/>
                        <a:ea typeface="宋体" panose="02010600030101010101" pitchFamily="2" charset="-122"/>
                      </a:endParaRPr>
                    </a:p>
                  </a:txBody>
                  <a:tcPr marL="18538" marR="1853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dirty="0">
                          <a:effectLst/>
                          <a:latin typeface="宋体" panose="02010600030101010101" pitchFamily="2" charset="-122"/>
                          <a:ea typeface="宋体" panose="02010600030101010101" pitchFamily="2" charset="-122"/>
                        </a:rPr>
                        <a:t> </a:t>
                      </a:r>
                      <a:endParaRPr lang="zh-CN" sz="1800" kern="100" dirty="0">
                        <a:effectLst/>
                        <a:latin typeface="Times New Roman" panose="02020603050405020304" charset="0"/>
                        <a:ea typeface="宋体" panose="02010600030101010101" pitchFamily="2" charset="-122"/>
                      </a:endParaRPr>
                    </a:p>
                  </a:txBody>
                  <a:tcPr marL="18538" marR="18538"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dirty="0">
                          <a:effectLst/>
                          <a:latin typeface="宋体" panose="02010600030101010101" pitchFamily="2" charset="-122"/>
                          <a:ea typeface="宋体" panose="02010600030101010101" pitchFamily="2" charset="-122"/>
                        </a:rPr>
                        <a:t> </a:t>
                      </a:r>
                      <a:endParaRPr lang="zh-CN" sz="1800" kern="100" dirty="0">
                        <a:effectLst/>
                        <a:latin typeface="Times New Roman" panose="02020603050405020304" charset="0"/>
                        <a:ea typeface="宋体" panose="02010600030101010101" pitchFamily="2" charset="-122"/>
                      </a:endParaRPr>
                    </a:p>
                  </a:txBody>
                  <a:tcPr marL="18538" marR="18538"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dirty="0">
                          <a:effectLst/>
                          <a:latin typeface="宋体" panose="02010600030101010101" pitchFamily="2" charset="-122"/>
                          <a:ea typeface="宋体" panose="02010600030101010101" pitchFamily="2" charset="-122"/>
                        </a:rPr>
                        <a:t> </a:t>
                      </a:r>
                      <a:endParaRPr lang="zh-CN" sz="1800" kern="100" dirty="0">
                        <a:effectLst/>
                        <a:latin typeface="Times New Roman" panose="02020603050405020304" charset="0"/>
                        <a:ea typeface="宋体" panose="02010600030101010101" pitchFamily="2" charset="-122"/>
                      </a:endParaRPr>
                    </a:p>
                  </a:txBody>
                  <a:tcPr marL="18538" marR="18538" marT="0" marB="0">
                    <a:lnL>
                      <a:noFill/>
                    </a:lnL>
                    <a:lnR>
                      <a:noFill/>
                    </a:lnR>
                    <a:lnT>
                      <a:noFill/>
                    </a:lnT>
                    <a:lnB w="12700" cap="flat" cmpd="sng" algn="ctr">
                      <a:solidFill>
                        <a:srgbClr val="000000"/>
                      </a:solidFill>
                      <a:prstDash val="solid"/>
                      <a:round/>
                      <a:headEnd type="none" w="med" len="med"/>
                      <a:tailEnd type="none" w="med" len="med"/>
                    </a:lnB>
                  </a:tcPr>
                </a:tc>
              </a:tr>
            </a:tbl>
          </a:graphicData>
        </a:graphic>
      </p:graphicFrame>
      <p:grpSp>
        <p:nvGrpSpPr>
          <p:cNvPr id="21" name="组合 20"/>
          <p:cNvGrpSpPr/>
          <p:nvPr/>
        </p:nvGrpSpPr>
        <p:grpSpPr>
          <a:xfrm>
            <a:off x="666749" y="2775544"/>
            <a:ext cx="5734049" cy="865455"/>
            <a:chOff x="660401" y="1245224"/>
            <a:chExt cx="10858500" cy="894434"/>
          </a:xfrm>
        </p:grpSpPr>
        <p:grpSp>
          <p:nvGrpSpPr>
            <p:cNvPr id="22" name="组合 21"/>
            <p:cNvGrpSpPr/>
            <p:nvPr/>
          </p:nvGrpSpPr>
          <p:grpSpPr>
            <a:xfrm>
              <a:off x="660401" y="1634371"/>
              <a:ext cx="10858500" cy="505287"/>
              <a:chOff x="660401" y="686019"/>
              <a:chExt cx="10858500" cy="864246"/>
            </a:xfrm>
          </p:grpSpPr>
          <p:sp>
            <p:nvSpPr>
              <p:cNvPr id="24" name="矩形 23"/>
              <p:cNvSpPr/>
              <p:nvPr/>
            </p:nvSpPr>
            <p:spPr>
              <a:xfrm>
                <a:off x="660401" y="687131"/>
                <a:ext cx="9108878" cy="863134"/>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25" name="矩形 24"/>
              <p:cNvSpPr/>
              <p:nvPr/>
            </p:nvSpPr>
            <p:spPr>
              <a:xfrm>
                <a:off x="666751" y="686019"/>
                <a:ext cx="10852150" cy="782866"/>
              </a:xfrm>
              <a:prstGeom prst="rect">
                <a:avLst/>
              </a:prstGeom>
            </p:spPr>
            <p:txBody>
              <a:bodyPr wrap="square">
                <a:spAutoFit/>
              </a:bodyPr>
              <a:lstStyle/>
              <a:p>
                <a:pPr>
                  <a:lnSpc>
                    <a:spcPct val="150000"/>
                  </a:lnSpc>
                </a:pPr>
                <a:r>
                  <a:rPr lang="zh-CN" altLang="en-US" b="1" dirty="0">
                    <a:solidFill>
                      <a:schemeClr val="accent5">
                        <a:lumMod val="20000"/>
                        <a:lumOff val="80000"/>
                      </a:schemeClr>
                    </a:solidFill>
                    <a:latin typeface="黑体" panose="02010609060101010101" charset="-122"/>
                    <a:ea typeface="黑体" panose="02010609060101010101" charset="-122"/>
                  </a:rPr>
                  <a:t>“</a:t>
                </a:r>
                <a:r>
                  <a:rPr lang="en-US" altLang="zh-CN" b="1" dirty="0">
                    <a:solidFill>
                      <a:schemeClr val="accent5">
                        <a:lumMod val="20000"/>
                        <a:lumOff val="80000"/>
                      </a:schemeClr>
                    </a:solidFill>
                    <a:latin typeface="黑体" panose="02010609060101010101" charset="-122"/>
                    <a:ea typeface="黑体" panose="02010609060101010101" charset="-122"/>
                  </a:rPr>
                  <a:t>#”</a:t>
                </a:r>
                <a:r>
                  <a:rPr lang="zh-CN" altLang="en-US" b="1" dirty="0">
                    <a:solidFill>
                      <a:schemeClr val="accent5">
                        <a:lumMod val="20000"/>
                        <a:lumOff val="80000"/>
                      </a:schemeClr>
                    </a:solidFill>
                    <a:latin typeface="黑体" panose="02010609060101010101" charset="-122"/>
                    <a:ea typeface="黑体" panose="02010609060101010101" charset="-122"/>
                  </a:rPr>
                  <a:t>表示该指标其中的主要项</a:t>
                </a:r>
                <a:endParaRPr lang="zh-CN" altLang="zh-CN" b="1" dirty="0">
                  <a:solidFill>
                    <a:schemeClr val="accent5">
                      <a:lumMod val="20000"/>
                      <a:lumOff val="80000"/>
                    </a:schemeClr>
                  </a:solidFill>
                  <a:latin typeface="黑体" panose="02010609060101010101" charset="-122"/>
                  <a:ea typeface="黑体" panose="02010609060101010101" charset="-122"/>
                </a:endParaRPr>
              </a:p>
            </p:txBody>
          </p:sp>
        </p:grpSp>
        <p:sp>
          <p:nvSpPr>
            <p:cNvPr id="23" name="矩形 22"/>
            <p:cNvSpPr/>
            <p:nvPr/>
          </p:nvSpPr>
          <p:spPr>
            <a:xfrm>
              <a:off x="674907" y="1245224"/>
              <a:ext cx="2252654" cy="271867"/>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328472" y="1130300"/>
            <a:ext cx="3467617" cy="338554"/>
          </a:xfrm>
          <a:prstGeom prst="rect">
            <a:avLst/>
          </a:prstGeom>
        </p:spPr>
        <p:txBody>
          <a:bodyPr wrap="none">
            <a:spAutoFit/>
          </a:bodyPr>
          <a:lstStyle/>
          <a:p>
            <a:pPr algn="ctr"/>
            <a:r>
              <a:rPr lang="zh-CN" altLang="en-US" sz="1600" b="1" dirty="0">
                <a:solidFill>
                  <a:srgbClr val="304371"/>
                </a:solidFill>
                <a:cs typeface="+mn-ea"/>
                <a:sym typeface="+mn-lt"/>
              </a:rPr>
              <a:t>例：（六十五）研究生指导教师情况</a:t>
            </a:r>
            <a:endParaRPr lang="zh-CN" altLang="en-US" sz="1600" b="1" dirty="0">
              <a:solidFill>
                <a:srgbClr val="304371"/>
              </a:solidFill>
              <a:cs typeface="+mn-ea"/>
              <a:sym typeface="+mn-lt"/>
            </a:endParaRPr>
          </a:p>
        </p:txBody>
      </p:sp>
      <p:graphicFrame>
        <p:nvGraphicFramePr>
          <p:cNvPr id="12" name="表格 11"/>
          <p:cNvGraphicFramePr>
            <a:graphicFrameLocks noGrp="1"/>
          </p:cNvGraphicFramePr>
          <p:nvPr/>
        </p:nvGraphicFramePr>
        <p:xfrm>
          <a:off x="666752" y="1758245"/>
          <a:ext cx="10858504" cy="3413760"/>
        </p:xfrm>
        <a:graphic>
          <a:graphicData uri="http://schemas.openxmlformats.org/drawingml/2006/table">
            <a:tbl>
              <a:tblPr/>
              <a:tblGrid>
                <a:gridCol w="2015121"/>
                <a:gridCol w="2015121"/>
                <a:gridCol w="1358389"/>
                <a:gridCol w="567671"/>
                <a:gridCol w="1257300"/>
                <a:gridCol w="927100"/>
                <a:gridCol w="1524000"/>
                <a:gridCol w="1193802"/>
              </a:tblGrid>
              <a:tr h="397795">
                <a:tc gridSpan="2">
                  <a:txBody>
                    <a:bodyPr/>
                    <a:lstStyle/>
                    <a:p>
                      <a:pPr algn="ctr">
                        <a:spcAft>
                          <a:spcPts val="0"/>
                        </a:spcAft>
                      </a:pPr>
                      <a:r>
                        <a:rPr lang="zh-CN" sz="1600" kern="100" dirty="0">
                          <a:effectLst/>
                          <a:latin typeface="Times New Roman" panose="02020603050405020304" charset="0"/>
                          <a:ea typeface="宋体" panose="02010600030101010101" pitchFamily="2" charset="-122"/>
                          <a:cs typeface="宋体" panose="02010600030101010101" pitchFamily="2" charset="-122"/>
                        </a:rPr>
                        <a:t>指标名称</a:t>
                      </a:r>
                      <a:endParaRPr lang="zh-CN" sz="1800" kern="100" dirty="0">
                        <a:effectLst/>
                        <a:latin typeface="Times New Roman" panose="02020603050405020304" charset="0"/>
                        <a:ea typeface="宋体" panose="02010600030101010101" pitchFamily="2" charset="-122"/>
                      </a:endParaRPr>
                    </a:p>
                  </a:txBody>
                  <a:tcPr marL="68565" marR="68565"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a:txBody>
                    <a:bodyPr/>
                    <a:lstStyle/>
                    <a:p>
                      <a:pPr algn="ctr">
                        <a:spcAft>
                          <a:spcPts val="0"/>
                        </a:spcAft>
                      </a:pPr>
                      <a:r>
                        <a:rPr lang="zh-CN" sz="1600" kern="100">
                          <a:effectLst/>
                          <a:latin typeface="Times New Roman" panose="02020603050405020304" charset="0"/>
                          <a:ea typeface="宋体" panose="02010600030101010101" pitchFamily="2" charset="-122"/>
                          <a:cs typeface="宋体" panose="02010600030101010101" pitchFamily="2" charset="-122"/>
                        </a:rPr>
                        <a:t>代码</a:t>
                      </a:r>
                      <a:endParaRPr lang="zh-CN" sz="18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a:effectLst/>
                          <a:latin typeface="Times New Roman" panose="02020603050405020304" charset="0"/>
                          <a:ea typeface="宋体" panose="02010600030101010101" pitchFamily="2" charset="-122"/>
                          <a:cs typeface="宋体" panose="02010600030101010101" pitchFamily="2" charset="-122"/>
                        </a:rPr>
                        <a:t>合计</a:t>
                      </a:r>
                      <a:endParaRPr lang="zh-CN" sz="18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cs typeface="宋体" panose="02010600030101010101" pitchFamily="2" charset="-122"/>
                        </a:rPr>
                        <a:t>#</a:t>
                      </a:r>
                      <a:r>
                        <a:rPr lang="zh-CN" sz="1600" kern="100">
                          <a:effectLst/>
                          <a:latin typeface="Times New Roman" panose="02020603050405020304" charset="0"/>
                          <a:ea typeface="宋体" panose="02010600030101010101" pitchFamily="2" charset="-122"/>
                          <a:cs typeface="宋体" panose="02010600030101010101" pitchFamily="2" charset="-122"/>
                        </a:rPr>
                        <a:t>人事关系在本校</a:t>
                      </a:r>
                      <a:endParaRPr lang="zh-CN" sz="18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dirty="0">
                          <a:effectLst/>
                          <a:latin typeface="宋体" panose="02010600030101010101" pitchFamily="2" charset="-122"/>
                          <a:ea typeface="宋体" panose="02010600030101010101" pitchFamily="2" charset="-122"/>
                          <a:cs typeface="宋体" panose="02010600030101010101" pitchFamily="2" charset="-122"/>
                        </a:rPr>
                        <a:t>29</a:t>
                      </a:r>
                      <a:r>
                        <a:rPr lang="zh-CN" sz="1600" kern="100" dirty="0">
                          <a:effectLst/>
                          <a:latin typeface="Times New Roman" panose="02020603050405020304" charset="0"/>
                          <a:ea typeface="宋体" panose="02010600030101010101" pitchFamily="2" charset="-122"/>
                          <a:cs typeface="宋体" panose="02010600030101010101" pitchFamily="2" charset="-122"/>
                        </a:rPr>
                        <a:t>岁以下</a:t>
                      </a:r>
                      <a:endParaRPr lang="zh-CN" sz="1800" kern="100" dirty="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dirty="0">
                          <a:effectLst/>
                          <a:latin typeface="宋体" panose="02010600030101010101" pitchFamily="2" charset="-122"/>
                          <a:ea typeface="宋体" panose="02010600030101010101" pitchFamily="2" charset="-122"/>
                          <a:cs typeface="宋体" panose="02010600030101010101" pitchFamily="2" charset="-122"/>
                        </a:rPr>
                        <a:t>30-34</a:t>
                      </a:r>
                      <a:r>
                        <a:rPr lang="zh-CN" sz="1600" kern="100" dirty="0">
                          <a:effectLst/>
                          <a:latin typeface="Times New Roman" panose="02020603050405020304" charset="0"/>
                          <a:ea typeface="宋体" panose="02010600030101010101" pitchFamily="2" charset="-122"/>
                          <a:cs typeface="宋体" panose="02010600030101010101" pitchFamily="2" charset="-122"/>
                        </a:rPr>
                        <a:t>岁</a:t>
                      </a:r>
                      <a:endParaRPr lang="zh-CN" sz="1800" kern="100" dirty="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cs typeface="宋体" panose="02010600030101010101" pitchFamily="2" charset="-122"/>
                        </a:rPr>
                        <a:t>35-39</a:t>
                      </a:r>
                      <a:r>
                        <a:rPr lang="zh-CN" sz="1600" kern="100">
                          <a:effectLst/>
                          <a:latin typeface="Times New Roman" panose="02020603050405020304" charset="0"/>
                          <a:ea typeface="宋体" panose="02010600030101010101" pitchFamily="2" charset="-122"/>
                          <a:cs typeface="宋体" panose="02010600030101010101" pitchFamily="2" charset="-122"/>
                        </a:rPr>
                        <a:t>岁</a:t>
                      </a:r>
                      <a:endParaRPr lang="zh-CN" sz="18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8898">
                <a:tc gridSpan="2">
                  <a:txBody>
                    <a:bodyPr/>
                    <a:lstStyle/>
                    <a:p>
                      <a:pPr algn="ctr">
                        <a:spcAft>
                          <a:spcPts val="0"/>
                        </a:spcAft>
                      </a:pPr>
                      <a:r>
                        <a:rPr lang="zh-CN" sz="1600" kern="100">
                          <a:effectLst/>
                          <a:latin typeface="Times New Roman" panose="02020603050405020304" charset="0"/>
                          <a:ea typeface="宋体" panose="02010600030101010101" pitchFamily="2" charset="-122"/>
                          <a:cs typeface="宋体" panose="02010600030101010101" pitchFamily="2" charset="-122"/>
                        </a:rPr>
                        <a:t>甲</a:t>
                      </a:r>
                      <a:endParaRPr lang="zh-CN" sz="1800" kern="100">
                        <a:effectLst/>
                        <a:latin typeface="Times New Roman" panose="02020603050405020304" charset="0"/>
                        <a:ea typeface="宋体" panose="02010600030101010101" pitchFamily="2" charset="-122"/>
                      </a:endParaRPr>
                    </a:p>
                  </a:txBody>
                  <a:tcPr marL="68565" marR="68565"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a:txBody>
                    <a:bodyPr/>
                    <a:lstStyle/>
                    <a:p>
                      <a:pPr algn="ctr">
                        <a:spcAft>
                          <a:spcPts val="0"/>
                        </a:spcAft>
                      </a:pPr>
                      <a:r>
                        <a:rPr lang="zh-CN" sz="1600" kern="100">
                          <a:effectLst/>
                          <a:latin typeface="Times New Roman" panose="02020603050405020304" charset="0"/>
                          <a:ea typeface="宋体" panose="02010600030101010101" pitchFamily="2" charset="-122"/>
                          <a:cs typeface="宋体" panose="02010600030101010101" pitchFamily="2" charset="-122"/>
                        </a:rPr>
                        <a:t>乙</a:t>
                      </a:r>
                      <a:endParaRPr lang="zh-CN" sz="18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cs typeface="宋体" panose="02010600030101010101" pitchFamily="2" charset="-122"/>
                        </a:rPr>
                        <a:t>1</a:t>
                      </a:r>
                      <a:endParaRPr lang="zh-CN" sz="18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cs typeface="宋体" panose="02010600030101010101" pitchFamily="2" charset="-122"/>
                        </a:rPr>
                        <a:t>2</a:t>
                      </a:r>
                      <a:endParaRPr lang="zh-CN" sz="18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cs typeface="宋体" panose="02010600030101010101" pitchFamily="2" charset="-122"/>
                        </a:rPr>
                        <a:t>3</a:t>
                      </a:r>
                      <a:endParaRPr lang="zh-CN" sz="18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cs typeface="宋体" panose="02010600030101010101" pitchFamily="2" charset="-122"/>
                        </a:rPr>
                        <a:t>4</a:t>
                      </a:r>
                      <a:endParaRPr lang="zh-CN" sz="18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cs typeface="宋体" panose="02010600030101010101" pitchFamily="2" charset="-122"/>
                        </a:rPr>
                        <a:t>5</a:t>
                      </a:r>
                      <a:endParaRPr lang="zh-CN" sz="18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8898">
                <a:tc gridSpan="2">
                  <a:txBody>
                    <a:bodyPr/>
                    <a:lstStyle/>
                    <a:p>
                      <a:pPr algn="ctr">
                        <a:spcAft>
                          <a:spcPts val="0"/>
                        </a:spcAft>
                      </a:pPr>
                      <a:r>
                        <a:rPr lang="zh-CN" sz="1600" kern="100">
                          <a:effectLst/>
                          <a:latin typeface="Times New Roman" panose="02020603050405020304" charset="0"/>
                          <a:ea typeface="宋体" panose="02010600030101010101" pitchFamily="2" charset="-122"/>
                          <a:cs typeface="宋体" panose="02010600030101010101" pitchFamily="2" charset="-122"/>
                        </a:rPr>
                        <a:t>总计</a:t>
                      </a:r>
                      <a:endParaRPr lang="zh-CN" sz="1800" kern="100">
                        <a:effectLst/>
                        <a:latin typeface="Times New Roman" panose="02020603050405020304" charset="0"/>
                        <a:ea typeface="宋体" panose="02010600030101010101" pitchFamily="2" charset="-122"/>
                      </a:endParaRPr>
                    </a:p>
                  </a:txBody>
                  <a:tcPr marL="68565" marR="68565"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a:txBody>
                    <a:bodyPr/>
                    <a:lstStyle/>
                    <a:p>
                      <a:pPr algn="ctr">
                        <a:spcAft>
                          <a:spcPts val="0"/>
                        </a:spcAft>
                      </a:pPr>
                      <a:r>
                        <a:rPr lang="en-US" sz="1600" kern="100">
                          <a:effectLst/>
                          <a:latin typeface="宋体" panose="02010600030101010101" pitchFamily="2" charset="-122"/>
                          <a:ea typeface="宋体" panose="02010600030101010101" pitchFamily="2" charset="-122"/>
                          <a:cs typeface="宋体" panose="02010600030101010101" pitchFamily="2" charset="-122"/>
                        </a:rPr>
                        <a:t>01</a:t>
                      </a:r>
                      <a:endParaRPr lang="zh-CN" sz="18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68565" marR="6856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68565" marR="6856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68565" marR="6856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68565" marR="68565" marT="0" marB="0" anchor="ctr">
                    <a:lnL>
                      <a:noFill/>
                    </a:lnL>
                    <a:lnR>
                      <a:noFill/>
                    </a:lnR>
                    <a:lnT w="12700" cap="flat" cmpd="sng" algn="ctr">
                      <a:solidFill>
                        <a:srgbClr val="000000"/>
                      </a:solidFill>
                      <a:prstDash val="solid"/>
                      <a:round/>
                      <a:headEnd type="none" w="med" len="med"/>
                      <a:tailEnd type="none" w="med" len="med"/>
                    </a:lnT>
                    <a:lnB>
                      <a:noFill/>
                    </a:lnB>
                  </a:tcPr>
                </a:tc>
              </a:tr>
              <a:tr h="198898">
                <a:tc gridSpan="2">
                  <a:txBody>
                    <a:bodyPr/>
                    <a:lstStyle/>
                    <a:p>
                      <a:pPr indent="114300" algn="ctr">
                        <a:spcAft>
                          <a:spcPts val="0"/>
                        </a:spcAft>
                      </a:pPr>
                      <a:r>
                        <a:rPr lang="en-US" sz="1600" kern="100" dirty="0">
                          <a:effectLst/>
                          <a:latin typeface="宋体" panose="02010600030101010101" pitchFamily="2" charset="-122"/>
                          <a:ea typeface="宋体" panose="02010600030101010101" pitchFamily="2" charset="-122"/>
                          <a:cs typeface="宋体" panose="02010600030101010101" pitchFamily="2" charset="-122"/>
                        </a:rPr>
                        <a:t>#</a:t>
                      </a:r>
                      <a:r>
                        <a:rPr lang="zh-CN" sz="1600" kern="100" dirty="0">
                          <a:effectLst/>
                          <a:latin typeface="Times New Roman" panose="02020603050405020304" charset="0"/>
                          <a:ea typeface="宋体" panose="02010600030101010101" pitchFamily="2" charset="-122"/>
                          <a:cs typeface="宋体" panose="02010600030101010101" pitchFamily="2" charset="-122"/>
                        </a:rPr>
                        <a:t>女</a:t>
                      </a:r>
                      <a:endParaRPr lang="zh-CN" sz="1800" kern="100" dirty="0">
                        <a:effectLst/>
                        <a:latin typeface="Times New Roman" panose="02020603050405020304" charset="0"/>
                        <a:ea typeface="宋体" panose="02010600030101010101" pitchFamily="2" charset="-122"/>
                      </a:endParaRPr>
                    </a:p>
                  </a:txBody>
                  <a:tcPr marL="68565" marR="68565"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a:txBody>
                    <a:bodyPr/>
                    <a:lstStyle/>
                    <a:p>
                      <a:pPr algn="ctr">
                        <a:spcAft>
                          <a:spcPts val="0"/>
                        </a:spcAft>
                      </a:pPr>
                      <a:r>
                        <a:rPr lang="en-US" sz="1600" kern="100">
                          <a:effectLst/>
                          <a:latin typeface="宋体" panose="02010600030101010101" pitchFamily="2" charset="-122"/>
                          <a:ea typeface="宋体" panose="02010600030101010101" pitchFamily="2" charset="-122"/>
                          <a:cs typeface="宋体" panose="02010600030101010101" pitchFamily="2" charset="-122"/>
                        </a:rPr>
                        <a:t>02</a:t>
                      </a:r>
                      <a:endParaRPr lang="zh-CN" sz="18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zh-CN" sz="1600" kern="100">
                          <a:effectLst/>
                          <a:latin typeface="Times New Roman" panose="02020603050405020304" charset="0"/>
                          <a:ea typeface="宋体" panose="02010600030101010101" pitchFamily="2" charset="-122"/>
                        </a:rPr>
                        <a:t>—</a:t>
                      </a:r>
                      <a:endParaRPr lang="zh-CN" sz="18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r>
              <a:tr h="198898">
                <a:tc rowSpan="3">
                  <a:txBody>
                    <a:bodyPr/>
                    <a:lstStyle/>
                    <a:p>
                      <a:pPr algn="ctr">
                        <a:spcAft>
                          <a:spcPts val="0"/>
                        </a:spcAft>
                      </a:pPr>
                      <a:r>
                        <a:rPr lang="zh-CN" sz="1600" kern="100">
                          <a:effectLst/>
                          <a:latin typeface="Times New Roman" panose="02020603050405020304" charset="0"/>
                          <a:ea typeface="宋体" panose="02010600030101010101" pitchFamily="2" charset="-122"/>
                          <a:cs typeface="宋体" panose="02010600030101010101" pitchFamily="2" charset="-122"/>
                        </a:rPr>
                        <a:t>按专业技术职务分</a:t>
                      </a:r>
                      <a:endParaRPr lang="zh-CN" sz="1800" kern="100">
                        <a:effectLst/>
                        <a:latin typeface="Times New Roman" panose="02020603050405020304" charset="0"/>
                        <a:ea typeface="宋体" panose="02010600030101010101" pitchFamily="2" charset="-122"/>
                      </a:endParaRPr>
                    </a:p>
                  </a:txBody>
                  <a:tcPr marL="68565" marR="68565"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14300" algn="ctr">
                        <a:spcAft>
                          <a:spcPts val="0"/>
                        </a:spcAft>
                      </a:pPr>
                      <a:r>
                        <a:rPr lang="zh-CN" sz="1600" kern="100">
                          <a:effectLst/>
                          <a:latin typeface="Times New Roman" panose="02020603050405020304" charset="0"/>
                          <a:ea typeface="宋体" panose="02010600030101010101" pitchFamily="2" charset="-122"/>
                          <a:cs typeface="宋体" panose="02010600030101010101" pitchFamily="2" charset="-122"/>
                        </a:rPr>
                        <a:t>正高级</a:t>
                      </a:r>
                      <a:endParaRPr lang="zh-CN" sz="18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cs typeface="宋体" panose="02010600030101010101" pitchFamily="2" charset="-122"/>
                        </a:rPr>
                        <a:t>03</a:t>
                      </a:r>
                      <a:endParaRPr lang="zh-CN" sz="18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r>
              <a:tr h="198898">
                <a:tc vMerge="1">
                  <a:tcPr/>
                </a:tc>
                <a:tc>
                  <a:txBody>
                    <a:bodyPr/>
                    <a:lstStyle/>
                    <a:p>
                      <a:pPr indent="114300" algn="ctr">
                        <a:spcAft>
                          <a:spcPts val="0"/>
                        </a:spcAft>
                      </a:pPr>
                      <a:r>
                        <a:rPr lang="zh-CN" sz="1600" kern="100">
                          <a:effectLst/>
                          <a:latin typeface="Times New Roman" panose="02020603050405020304" charset="0"/>
                          <a:ea typeface="宋体" panose="02010600030101010101" pitchFamily="2" charset="-122"/>
                          <a:cs typeface="宋体" panose="02010600030101010101" pitchFamily="2" charset="-122"/>
                        </a:rPr>
                        <a:t>副高级</a:t>
                      </a:r>
                      <a:endParaRPr lang="zh-CN" sz="18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cs typeface="宋体" panose="02010600030101010101" pitchFamily="2" charset="-122"/>
                        </a:rPr>
                        <a:t>04</a:t>
                      </a:r>
                      <a:endParaRPr lang="zh-CN" sz="18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r>
              <a:tr h="198898">
                <a:tc vMerge="1">
                  <a:tcPr/>
                </a:tc>
                <a:tc>
                  <a:txBody>
                    <a:bodyPr/>
                    <a:lstStyle/>
                    <a:p>
                      <a:pPr indent="114300" algn="ctr">
                        <a:spcAft>
                          <a:spcPts val="0"/>
                        </a:spcAft>
                      </a:pPr>
                      <a:r>
                        <a:rPr lang="zh-CN" sz="1600" kern="100">
                          <a:effectLst/>
                          <a:latin typeface="Times New Roman" panose="02020603050405020304" charset="0"/>
                          <a:ea typeface="宋体" panose="02010600030101010101" pitchFamily="2" charset="-122"/>
                          <a:cs typeface="宋体" panose="02010600030101010101" pitchFamily="2" charset="-122"/>
                        </a:rPr>
                        <a:t>中级</a:t>
                      </a:r>
                      <a:endParaRPr lang="zh-CN" sz="18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cs typeface="宋体" panose="02010600030101010101" pitchFamily="2" charset="-122"/>
                        </a:rPr>
                        <a:t>05</a:t>
                      </a:r>
                      <a:endParaRPr lang="zh-CN" sz="18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1600" kern="100" dirty="0">
                          <a:effectLst/>
                          <a:latin typeface="宋体" panose="02010600030101010101" pitchFamily="2" charset="-122"/>
                          <a:ea typeface="宋体" panose="02010600030101010101" pitchFamily="2" charset="-122"/>
                        </a:rPr>
                        <a:t> </a:t>
                      </a:r>
                      <a:endParaRPr lang="zh-CN" sz="1800" kern="100" dirty="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r>
              <a:tr h="198898">
                <a:tc rowSpan="6">
                  <a:txBody>
                    <a:bodyPr/>
                    <a:lstStyle/>
                    <a:p>
                      <a:pPr algn="ctr">
                        <a:spcAft>
                          <a:spcPts val="0"/>
                        </a:spcAft>
                      </a:pPr>
                      <a:r>
                        <a:rPr lang="zh-CN" sz="1600" kern="100">
                          <a:effectLst/>
                          <a:latin typeface="Times New Roman" panose="02020603050405020304" charset="0"/>
                          <a:ea typeface="宋体" panose="02010600030101010101" pitchFamily="2" charset="-122"/>
                          <a:cs typeface="宋体" panose="02010600030101010101" pitchFamily="2" charset="-122"/>
                        </a:rPr>
                        <a:t>按指导关系分</a:t>
                      </a:r>
                      <a:endParaRPr lang="zh-CN" sz="1800" kern="100">
                        <a:effectLst/>
                        <a:latin typeface="Times New Roman" panose="02020603050405020304" charset="0"/>
                        <a:ea typeface="宋体" panose="02010600030101010101" pitchFamily="2" charset="-122"/>
                      </a:endParaRPr>
                    </a:p>
                  </a:txBody>
                  <a:tcPr marL="68565" marR="68565"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14300" algn="ctr">
                        <a:spcAft>
                          <a:spcPts val="0"/>
                        </a:spcAft>
                      </a:pPr>
                      <a:r>
                        <a:rPr lang="zh-CN" sz="1600" kern="100">
                          <a:effectLst/>
                          <a:latin typeface="Times New Roman" panose="02020603050405020304" charset="0"/>
                          <a:ea typeface="宋体" panose="02010600030101010101" pitchFamily="2" charset="-122"/>
                          <a:cs typeface="宋体" panose="02010600030101010101" pitchFamily="2" charset="-122"/>
                        </a:rPr>
                        <a:t>博士导师</a:t>
                      </a:r>
                      <a:endParaRPr lang="zh-CN" sz="18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cs typeface="宋体" panose="02010600030101010101" pitchFamily="2" charset="-122"/>
                        </a:rPr>
                        <a:t>06</a:t>
                      </a:r>
                      <a:endParaRPr lang="zh-CN" sz="18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dirty="0">
                          <a:effectLst/>
                          <a:latin typeface="宋体" panose="02010600030101010101" pitchFamily="2" charset="-122"/>
                          <a:ea typeface="宋体" panose="02010600030101010101" pitchFamily="2" charset="-122"/>
                        </a:rPr>
                        <a:t>&amp;</a:t>
                      </a:r>
                      <a:endParaRPr lang="zh-CN" sz="1800" kern="100" dirty="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rPr>
                        <a:t>&amp;</a:t>
                      </a:r>
                      <a:endParaRPr lang="zh-CN" sz="18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rPr>
                        <a:t>&amp;</a:t>
                      </a:r>
                      <a:endParaRPr lang="zh-CN" sz="18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rPr>
                        <a:t>&amp;</a:t>
                      </a:r>
                      <a:endParaRPr lang="zh-CN" sz="18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rPr>
                        <a:t>&amp;</a:t>
                      </a:r>
                      <a:endParaRPr lang="zh-CN" sz="18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r>
              <a:tr h="198898">
                <a:tc vMerge="1">
                  <a:tcPr/>
                </a:tc>
                <a:tc>
                  <a:txBody>
                    <a:bodyPr/>
                    <a:lstStyle/>
                    <a:p>
                      <a:pPr indent="228600" algn="ctr">
                        <a:spcAft>
                          <a:spcPts val="0"/>
                        </a:spcAft>
                      </a:pPr>
                      <a:r>
                        <a:rPr lang="en-US" sz="1600" kern="100">
                          <a:effectLst/>
                          <a:latin typeface="宋体" panose="02010600030101010101" pitchFamily="2" charset="-122"/>
                          <a:ea typeface="宋体" panose="02010600030101010101" pitchFamily="2" charset="-122"/>
                          <a:cs typeface="宋体" panose="02010600030101010101" pitchFamily="2" charset="-122"/>
                        </a:rPr>
                        <a:t>#</a:t>
                      </a:r>
                      <a:r>
                        <a:rPr lang="zh-CN" sz="1600" kern="100">
                          <a:effectLst/>
                          <a:latin typeface="Times New Roman" panose="02020603050405020304" charset="0"/>
                          <a:ea typeface="宋体" panose="02010600030101010101" pitchFamily="2" charset="-122"/>
                          <a:cs typeface="宋体" panose="02010600030101010101" pitchFamily="2" charset="-122"/>
                        </a:rPr>
                        <a:t>女</a:t>
                      </a:r>
                      <a:endParaRPr lang="zh-CN" sz="18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cs typeface="宋体" panose="02010600030101010101" pitchFamily="2" charset="-122"/>
                        </a:rPr>
                        <a:t>07</a:t>
                      </a:r>
                      <a:endParaRPr lang="zh-CN" sz="18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rPr>
                        <a:t>&amp;</a:t>
                      </a:r>
                      <a:endParaRPr lang="zh-CN" sz="18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zh-CN" sz="1600" kern="100">
                          <a:effectLst/>
                          <a:latin typeface="Times New Roman" panose="02020603050405020304" charset="0"/>
                          <a:ea typeface="宋体" panose="02010600030101010101" pitchFamily="2" charset="-122"/>
                        </a:rPr>
                        <a:t>—</a:t>
                      </a:r>
                      <a:endParaRPr lang="zh-CN" sz="18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rPr>
                        <a:t>&amp;</a:t>
                      </a:r>
                      <a:endParaRPr lang="zh-CN" sz="18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rPr>
                        <a:t>&amp;</a:t>
                      </a:r>
                      <a:endParaRPr lang="zh-CN" sz="18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rPr>
                        <a:t>&amp;</a:t>
                      </a:r>
                      <a:endParaRPr lang="zh-CN" sz="18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r>
              <a:tr h="198898">
                <a:tc vMerge="1">
                  <a:tcPr/>
                </a:tc>
                <a:tc>
                  <a:txBody>
                    <a:bodyPr/>
                    <a:lstStyle/>
                    <a:p>
                      <a:pPr indent="114300" algn="ctr">
                        <a:spcAft>
                          <a:spcPts val="0"/>
                        </a:spcAft>
                      </a:pPr>
                      <a:r>
                        <a:rPr lang="zh-CN" sz="1600" kern="100">
                          <a:effectLst/>
                          <a:latin typeface="Times New Roman" panose="02020603050405020304" charset="0"/>
                          <a:ea typeface="宋体" panose="02010600030101010101" pitchFamily="2" charset="-122"/>
                          <a:cs typeface="宋体" panose="02010600030101010101" pitchFamily="2" charset="-122"/>
                        </a:rPr>
                        <a:t>硕士导师</a:t>
                      </a:r>
                      <a:endParaRPr lang="zh-CN" sz="18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cs typeface="宋体" panose="02010600030101010101" pitchFamily="2" charset="-122"/>
                        </a:rPr>
                        <a:t>08</a:t>
                      </a:r>
                      <a:endParaRPr lang="zh-CN" sz="18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r>
              <a:tr h="198898">
                <a:tc vMerge="1">
                  <a:tcPr/>
                </a:tc>
                <a:tc>
                  <a:txBody>
                    <a:bodyPr/>
                    <a:lstStyle/>
                    <a:p>
                      <a:pPr indent="228600" algn="ctr">
                        <a:spcAft>
                          <a:spcPts val="0"/>
                        </a:spcAft>
                      </a:pPr>
                      <a:r>
                        <a:rPr lang="en-US" sz="1600" kern="100">
                          <a:effectLst/>
                          <a:latin typeface="宋体" panose="02010600030101010101" pitchFamily="2" charset="-122"/>
                          <a:ea typeface="宋体" panose="02010600030101010101" pitchFamily="2" charset="-122"/>
                          <a:cs typeface="宋体" panose="02010600030101010101" pitchFamily="2" charset="-122"/>
                        </a:rPr>
                        <a:t>#</a:t>
                      </a:r>
                      <a:r>
                        <a:rPr lang="zh-CN" sz="1600" kern="100">
                          <a:effectLst/>
                          <a:latin typeface="Times New Roman" panose="02020603050405020304" charset="0"/>
                          <a:ea typeface="宋体" panose="02010600030101010101" pitchFamily="2" charset="-122"/>
                          <a:cs typeface="宋体" panose="02010600030101010101" pitchFamily="2" charset="-122"/>
                        </a:rPr>
                        <a:t>女</a:t>
                      </a:r>
                      <a:endParaRPr lang="zh-CN" sz="18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cs typeface="宋体" panose="02010600030101010101" pitchFamily="2" charset="-122"/>
                        </a:rPr>
                        <a:t>09</a:t>
                      </a:r>
                      <a:endParaRPr lang="zh-CN" sz="18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zh-CN" sz="1600" kern="100">
                          <a:effectLst/>
                          <a:latin typeface="Times New Roman" panose="02020603050405020304" charset="0"/>
                          <a:ea typeface="宋体" panose="02010600030101010101" pitchFamily="2" charset="-122"/>
                        </a:rPr>
                        <a:t>—</a:t>
                      </a:r>
                      <a:endParaRPr lang="zh-CN" sz="18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rPr>
                        <a:t> </a:t>
                      </a:r>
                      <a:endParaRPr lang="zh-CN" sz="18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r>
              <a:tr h="198898">
                <a:tc vMerge="1">
                  <a:tcPr/>
                </a:tc>
                <a:tc>
                  <a:txBody>
                    <a:bodyPr/>
                    <a:lstStyle/>
                    <a:p>
                      <a:pPr indent="114300" algn="ctr">
                        <a:spcAft>
                          <a:spcPts val="0"/>
                        </a:spcAft>
                      </a:pPr>
                      <a:r>
                        <a:rPr lang="zh-CN" sz="1600" kern="100">
                          <a:effectLst/>
                          <a:latin typeface="Times New Roman" panose="02020603050405020304" charset="0"/>
                          <a:ea typeface="宋体" panose="02010600030101010101" pitchFamily="2" charset="-122"/>
                          <a:cs typeface="宋体" panose="02010600030101010101" pitchFamily="2" charset="-122"/>
                        </a:rPr>
                        <a:t>博士、硕士导师</a:t>
                      </a:r>
                      <a:endParaRPr lang="zh-CN" sz="18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rPr>
                        <a:t>10</a:t>
                      </a:r>
                      <a:endParaRPr lang="zh-CN" sz="18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rPr>
                        <a:t>&amp;</a:t>
                      </a:r>
                      <a:endParaRPr lang="zh-CN" sz="18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rPr>
                        <a:t>&amp;</a:t>
                      </a:r>
                      <a:endParaRPr lang="zh-CN" sz="18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rPr>
                        <a:t>&amp;</a:t>
                      </a:r>
                      <a:endParaRPr lang="zh-CN" sz="18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rPr>
                        <a:t>&amp;</a:t>
                      </a:r>
                      <a:endParaRPr lang="zh-CN" sz="18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rPr>
                        <a:t>&amp;</a:t>
                      </a:r>
                      <a:endParaRPr lang="zh-CN" sz="18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r>
              <a:tr h="198898">
                <a:tc vMerge="1">
                  <a:tcPr/>
                </a:tc>
                <a:tc>
                  <a:txBody>
                    <a:bodyPr/>
                    <a:lstStyle/>
                    <a:p>
                      <a:pPr indent="228600" algn="ctr">
                        <a:spcAft>
                          <a:spcPts val="0"/>
                        </a:spcAft>
                      </a:pPr>
                      <a:r>
                        <a:rPr lang="en-US" sz="1600" kern="100" dirty="0">
                          <a:effectLst/>
                          <a:latin typeface="宋体" panose="02010600030101010101" pitchFamily="2" charset="-122"/>
                          <a:ea typeface="宋体" panose="02010600030101010101" pitchFamily="2" charset="-122"/>
                          <a:cs typeface="宋体" panose="02010600030101010101" pitchFamily="2" charset="-122"/>
                        </a:rPr>
                        <a:t>#</a:t>
                      </a:r>
                      <a:r>
                        <a:rPr lang="zh-CN" sz="1600" kern="100" dirty="0">
                          <a:effectLst/>
                          <a:latin typeface="Times New Roman" panose="02020603050405020304" charset="0"/>
                          <a:ea typeface="宋体" panose="02010600030101010101" pitchFamily="2" charset="-122"/>
                          <a:cs typeface="宋体" panose="02010600030101010101" pitchFamily="2" charset="-122"/>
                        </a:rPr>
                        <a:t>女</a:t>
                      </a:r>
                      <a:endParaRPr lang="zh-CN" sz="1800" kern="100" dirty="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dirty="0">
                          <a:effectLst/>
                          <a:latin typeface="宋体" panose="02010600030101010101" pitchFamily="2" charset="-122"/>
                          <a:ea typeface="宋体" panose="02010600030101010101" pitchFamily="2" charset="-122"/>
                          <a:cs typeface="宋体" panose="02010600030101010101" pitchFamily="2" charset="-122"/>
                        </a:rPr>
                        <a:t>11</a:t>
                      </a:r>
                      <a:endParaRPr lang="zh-CN" sz="1800" kern="100" dirty="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rPr>
                        <a:t>&amp;</a:t>
                      </a:r>
                      <a:endParaRPr lang="zh-CN" sz="18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kern="100" dirty="0">
                          <a:effectLst/>
                          <a:latin typeface="Times New Roman" panose="02020603050405020304" charset="0"/>
                          <a:ea typeface="宋体" panose="02010600030101010101" pitchFamily="2" charset="-122"/>
                        </a:rPr>
                        <a:t>—</a:t>
                      </a:r>
                      <a:endParaRPr lang="zh-CN" sz="1800" kern="100" dirty="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rPr>
                        <a:t>&amp;</a:t>
                      </a:r>
                      <a:endParaRPr lang="zh-CN" sz="18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effectLst/>
                          <a:latin typeface="宋体" panose="02010600030101010101" pitchFamily="2" charset="-122"/>
                          <a:ea typeface="宋体" panose="02010600030101010101" pitchFamily="2" charset="-122"/>
                        </a:rPr>
                        <a:t>&amp;</a:t>
                      </a:r>
                      <a:endParaRPr lang="zh-CN" sz="18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dirty="0">
                          <a:effectLst/>
                          <a:latin typeface="宋体" panose="02010600030101010101" pitchFamily="2" charset="-122"/>
                          <a:ea typeface="宋体" panose="02010600030101010101" pitchFamily="2" charset="-122"/>
                        </a:rPr>
                        <a:t>&amp;</a:t>
                      </a:r>
                      <a:endParaRPr lang="zh-CN" sz="1800" kern="100" dirty="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
        <p:nvSpPr>
          <p:cNvPr id="13" name="í$ľîďe"/>
          <p:cNvSpPr txBox="1"/>
          <p:nvPr/>
        </p:nvSpPr>
        <p:spPr>
          <a:xfrm>
            <a:off x="2847576" y="517149"/>
            <a:ext cx="6496844" cy="506441"/>
          </a:xfrm>
          <a:prstGeom prst="rect">
            <a:avLst/>
          </a:prstGeom>
        </p:spPr>
        <p:txBody>
          <a:bodyPr>
            <a:normAutofit fontScale="97500"/>
          </a:bodyPr>
          <a:lstStyle>
            <a:lvl1pPr algn="l" defTabSz="914400" rtl="0" eaLnBrk="1" latinLnBrk="0" hangingPunct="1">
              <a:lnSpc>
                <a:spcPct val="90000"/>
              </a:lnSpc>
              <a:spcBef>
                <a:spcPct val="0"/>
              </a:spcBef>
              <a:buNone/>
              <a:defRPr sz="2400" b="1" kern="1200">
                <a:solidFill>
                  <a:schemeClr val="tx1"/>
                </a:solidFill>
                <a:latin typeface="+mj-lt"/>
                <a:ea typeface="+mj-ea"/>
                <a:cs typeface="+mj-cs"/>
              </a:defRPr>
            </a:lvl1pPr>
          </a:lstStyle>
          <a:p>
            <a:pPr algn="ctr"/>
            <a:r>
              <a:rPr lang="en-US" altLang="zh-CN" dirty="0">
                <a:latin typeface="Arial" panose="020B0604020202020204" pitchFamily="34" charset="0"/>
                <a:ea typeface="微软雅黑" panose="020B0503020204020204" pitchFamily="34" charset="-122"/>
                <a:cs typeface="+mn-ea"/>
                <a:sym typeface="Arial" panose="020B0604020202020204" pitchFamily="34" charset="0"/>
              </a:rPr>
              <a:t>《</a:t>
            </a:r>
            <a:r>
              <a:rPr lang="zh-CN" altLang="en-US" dirty="0">
                <a:latin typeface="Arial" panose="020B0604020202020204" pitchFamily="34" charset="0"/>
                <a:ea typeface="微软雅黑" panose="020B0503020204020204" pitchFamily="34" charset="-122"/>
                <a:cs typeface="+mn-ea"/>
                <a:sym typeface="Arial" panose="020B0604020202020204" pitchFamily="34" charset="0"/>
              </a:rPr>
              <a:t>教育事业综合统计调查制度</a:t>
            </a:r>
            <a:r>
              <a:rPr lang="en-US" altLang="zh-CN" dirty="0">
                <a:latin typeface="Arial" panose="020B0604020202020204" pitchFamily="34" charset="0"/>
                <a:ea typeface="微软雅黑" panose="020B0503020204020204" pitchFamily="34" charset="-122"/>
                <a:cs typeface="+mn-ea"/>
                <a:sym typeface="Arial" panose="020B0604020202020204" pitchFamily="34" charset="0"/>
              </a:rPr>
              <a:t>》</a:t>
            </a:r>
            <a:r>
              <a:rPr lang="zh-CN" altLang="en-US" dirty="0">
                <a:latin typeface="Arial" panose="020B0604020202020204" pitchFamily="34" charset="0"/>
                <a:ea typeface="微软雅黑" panose="020B0503020204020204" pitchFamily="34" charset="-122"/>
                <a:cs typeface="+mn-ea"/>
                <a:sym typeface="Arial" panose="020B0604020202020204" pitchFamily="34" charset="0"/>
              </a:rPr>
              <a:t>表例说明</a:t>
            </a:r>
            <a:r>
              <a:rPr lang="en-US" altLang="zh-CN" dirty="0">
                <a:latin typeface="Arial" panose="020B0604020202020204" pitchFamily="34" charset="0"/>
                <a:ea typeface="微软雅黑" panose="020B0503020204020204" pitchFamily="34" charset="-122"/>
                <a:cs typeface="+mn-ea"/>
                <a:sym typeface="Arial" panose="020B0604020202020204" pitchFamily="34" charset="0"/>
              </a:rPr>
              <a:t>-3</a:t>
            </a:r>
            <a:endParaRPr lang="zh-CN" altLang="en-US" dirty="0"/>
          </a:p>
        </p:txBody>
      </p:sp>
      <p:grpSp>
        <p:nvGrpSpPr>
          <p:cNvPr id="14" name="组合 13"/>
          <p:cNvGrpSpPr/>
          <p:nvPr/>
        </p:nvGrpSpPr>
        <p:grpSpPr>
          <a:xfrm>
            <a:off x="6011007" y="3728649"/>
            <a:ext cx="5734049" cy="878453"/>
            <a:chOff x="660401" y="1231791"/>
            <a:chExt cx="10858500" cy="907867"/>
          </a:xfrm>
        </p:grpSpPr>
        <p:grpSp>
          <p:nvGrpSpPr>
            <p:cNvPr id="15" name="组合 14"/>
            <p:cNvGrpSpPr/>
            <p:nvPr/>
          </p:nvGrpSpPr>
          <p:grpSpPr>
            <a:xfrm>
              <a:off x="660401" y="1634371"/>
              <a:ext cx="10858500" cy="505287"/>
              <a:chOff x="660401" y="686019"/>
              <a:chExt cx="10858500" cy="864246"/>
            </a:xfrm>
          </p:grpSpPr>
          <p:sp>
            <p:nvSpPr>
              <p:cNvPr id="17" name="矩形 16"/>
              <p:cNvSpPr/>
              <p:nvPr/>
            </p:nvSpPr>
            <p:spPr>
              <a:xfrm>
                <a:off x="660401" y="687131"/>
                <a:ext cx="9108878" cy="863134"/>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18" name="矩形 17"/>
              <p:cNvSpPr/>
              <p:nvPr/>
            </p:nvSpPr>
            <p:spPr>
              <a:xfrm>
                <a:off x="666751" y="686019"/>
                <a:ext cx="10852150" cy="782866"/>
              </a:xfrm>
              <a:prstGeom prst="rect">
                <a:avLst/>
              </a:prstGeom>
            </p:spPr>
            <p:txBody>
              <a:bodyPr wrap="square">
                <a:spAutoFit/>
              </a:bodyPr>
              <a:lstStyle/>
              <a:p>
                <a:pPr>
                  <a:lnSpc>
                    <a:spcPct val="150000"/>
                  </a:lnSpc>
                </a:pPr>
                <a:r>
                  <a:rPr lang="zh-CN" altLang="en-US" b="1" dirty="0">
                    <a:solidFill>
                      <a:schemeClr val="accent5">
                        <a:lumMod val="20000"/>
                        <a:lumOff val="80000"/>
                      </a:schemeClr>
                    </a:solidFill>
                    <a:latin typeface="黑体" panose="02010609060101010101" charset="-122"/>
                    <a:ea typeface="黑体" panose="02010609060101010101" charset="-122"/>
                  </a:rPr>
                  <a:t>“</a:t>
                </a:r>
                <a:r>
                  <a:rPr lang="en-US" altLang="zh-CN" b="1" dirty="0">
                    <a:solidFill>
                      <a:schemeClr val="accent5">
                        <a:lumMod val="20000"/>
                        <a:lumOff val="80000"/>
                      </a:schemeClr>
                    </a:solidFill>
                    <a:latin typeface="黑体" panose="02010609060101010101" charset="-122"/>
                    <a:ea typeface="黑体" panose="02010609060101010101" charset="-122"/>
                  </a:rPr>
                  <a:t>&amp;”</a:t>
                </a:r>
                <a:r>
                  <a:rPr lang="zh-CN" altLang="en-US" b="1" dirty="0">
                    <a:solidFill>
                      <a:schemeClr val="accent5">
                        <a:lumMod val="20000"/>
                        <a:lumOff val="80000"/>
                      </a:schemeClr>
                    </a:solidFill>
                    <a:latin typeface="黑体" panose="02010609060101010101" charset="-122"/>
                    <a:ea typeface="黑体" panose="02010609060101010101" charset="-122"/>
                  </a:rPr>
                  <a:t>表示通过统计台账或信息系统自动导入</a:t>
                </a:r>
                <a:endParaRPr lang="zh-CN" altLang="zh-CN" b="1" dirty="0">
                  <a:solidFill>
                    <a:schemeClr val="accent5">
                      <a:lumMod val="20000"/>
                      <a:lumOff val="80000"/>
                    </a:schemeClr>
                  </a:solidFill>
                  <a:latin typeface="黑体" panose="02010609060101010101" charset="-122"/>
                  <a:ea typeface="黑体" panose="02010609060101010101" charset="-122"/>
                </a:endParaRPr>
              </a:p>
            </p:txBody>
          </p:sp>
        </p:grpSp>
        <p:sp>
          <p:nvSpPr>
            <p:cNvPr id="16" name="矩形 15"/>
            <p:cNvSpPr/>
            <p:nvPr/>
          </p:nvSpPr>
          <p:spPr>
            <a:xfrm>
              <a:off x="4527784" y="1231791"/>
              <a:ext cx="1044865" cy="271867"/>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1455860" y="128989"/>
          <a:ext cx="9280279" cy="6729011"/>
        </p:xfrm>
        <a:graphic>
          <a:graphicData uri="http://schemas.openxmlformats.org/drawingml/2006/table">
            <a:tbl>
              <a:tblPr>
                <a:tableStyleId>{8EC20E35-A176-4012-BC5E-935CFFF8708E}</a:tableStyleId>
              </a:tblPr>
              <a:tblGrid>
                <a:gridCol w="6434335"/>
                <a:gridCol w="494946"/>
                <a:gridCol w="494946"/>
                <a:gridCol w="494946"/>
                <a:gridCol w="494946"/>
                <a:gridCol w="866160"/>
              </a:tblGrid>
              <a:tr h="188159">
                <a:tc>
                  <a:txBody>
                    <a:bodyPr/>
                    <a:lstStyle/>
                    <a:p>
                      <a:pPr algn="just" fontAlgn="ctr"/>
                      <a:r>
                        <a:rPr lang="zh-CN" altLang="en-US" sz="1000" u="sng" strike="noStrike" dirty="0">
                          <a:effectLst/>
                          <a:hlinkClick r:id="rId1" action="ppaction://hlinkfile"/>
                        </a:rPr>
                        <a:t>总 说 明</a:t>
                      </a:r>
                      <a:endParaRPr lang="zh-CN" altLang="en-US" sz="1000" b="0" i="0" u="sng" strike="noStrike" dirty="0">
                        <a:solidFill>
                          <a:srgbClr val="0000FF"/>
                        </a:solidFill>
                        <a:effectLst/>
                        <a:latin typeface="宋体" panose="02010600030101010101" pitchFamily="2" charset="-122"/>
                        <a:ea typeface="宋体" panose="02010600030101010101" pitchFamily="2" charset="-122"/>
                      </a:endParaRPr>
                    </a:p>
                  </a:txBody>
                  <a:tcPr marL="6493" marR="6493" marT="6493" marB="0" anchor="ctr">
                    <a:noFill/>
                  </a:tcPr>
                </a:tc>
                <a:tc>
                  <a:txBody>
                    <a:bodyPr/>
                    <a:lstStyle/>
                    <a:p>
                      <a:pPr algn="l" fontAlgn="b"/>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r>
              <a:tr h="188169">
                <a:tc>
                  <a:txBody>
                    <a:bodyPr/>
                    <a:lstStyle/>
                    <a:p>
                      <a:pPr algn="just" fontAlgn="ctr"/>
                      <a:r>
                        <a:rPr lang="zh-CN" altLang="en-US" sz="1200" b="1" u="none" strike="noStrike" dirty="0">
                          <a:solidFill>
                            <a:srgbClr val="C00000"/>
                          </a:solidFill>
                          <a:effectLst/>
                        </a:rPr>
                        <a:t>    一、学校基本情况</a:t>
                      </a:r>
                      <a:endParaRPr lang="zh-CN" altLang="en-US" sz="1200" b="1" i="0" u="none" strike="noStrike" dirty="0">
                        <a:solidFill>
                          <a:srgbClr val="C00000"/>
                        </a:solidFill>
                        <a:effectLst/>
                        <a:latin typeface="黑体" panose="02010609060101010101" charset="-122"/>
                        <a:ea typeface="黑体" panose="02010609060101010101" charset="-122"/>
                      </a:endParaRPr>
                    </a:p>
                  </a:txBody>
                  <a:tcPr marL="6493" marR="6493" marT="6493" marB="0" anchor="ctr">
                    <a:noFill/>
                  </a:tcPr>
                </a:tc>
                <a:tc>
                  <a:txBody>
                    <a:bodyPr/>
                    <a:lstStyle/>
                    <a:p>
                      <a:pPr algn="ctr" fontAlgn="b"/>
                      <a:endParaRPr lang="zh-CN" altLang="en-US" sz="1100" b="1" i="0" u="none" strike="noStrike" dirty="0">
                        <a:solidFill>
                          <a:srgbClr val="304371"/>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ctr" fontAlgn="b"/>
                      <a:r>
                        <a:rPr lang="zh-CN" altLang="en-US" sz="1100" b="1" u="none" strike="noStrike" dirty="0">
                          <a:solidFill>
                            <a:srgbClr val="304371"/>
                          </a:solidFill>
                          <a:effectLst/>
                        </a:rPr>
                        <a:t>类型</a:t>
                      </a:r>
                      <a:endParaRPr lang="zh-CN" altLang="en-US" sz="1100" b="1" i="0" u="none" strike="noStrike" dirty="0">
                        <a:solidFill>
                          <a:srgbClr val="304371"/>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ctr" fontAlgn="b"/>
                      <a:r>
                        <a:rPr lang="zh-CN" altLang="en-US" sz="1100" b="1" u="none" strike="noStrike" dirty="0">
                          <a:solidFill>
                            <a:srgbClr val="304371"/>
                          </a:solidFill>
                          <a:effectLst/>
                        </a:rPr>
                        <a:t>层次</a:t>
                      </a:r>
                      <a:endParaRPr lang="zh-CN" altLang="en-US" sz="1100" b="1" i="0" u="none" strike="noStrike" dirty="0">
                        <a:solidFill>
                          <a:srgbClr val="304371"/>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ctr" fontAlgn="b"/>
                      <a:r>
                        <a:rPr lang="zh-CN" altLang="en-US" sz="1100" b="1" u="none" strike="noStrike" dirty="0">
                          <a:solidFill>
                            <a:srgbClr val="304371"/>
                          </a:solidFill>
                          <a:effectLst/>
                        </a:rPr>
                        <a:t>序号</a:t>
                      </a:r>
                      <a:endParaRPr lang="zh-CN" altLang="en-US" sz="1100" b="1" i="0" u="none" strike="noStrike" dirty="0">
                        <a:solidFill>
                          <a:srgbClr val="304371"/>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ctr" fontAlgn="b"/>
                      <a:r>
                        <a:rPr lang="zh-CN" altLang="en-US" sz="1100" b="1" u="none" strike="noStrike" dirty="0">
                          <a:solidFill>
                            <a:srgbClr val="304371"/>
                          </a:solidFill>
                          <a:effectLst/>
                        </a:rPr>
                        <a:t>表号</a:t>
                      </a:r>
                      <a:endParaRPr lang="zh-CN" altLang="en-US" sz="1100" b="1" i="0" u="none" strike="noStrike" dirty="0">
                        <a:solidFill>
                          <a:srgbClr val="304371"/>
                        </a:solidFill>
                        <a:effectLst/>
                        <a:latin typeface="宋体" panose="02010600030101010101" pitchFamily="2" charset="-122"/>
                        <a:ea typeface="宋体" panose="02010600030101010101" pitchFamily="2" charset="-122"/>
                      </a:endParaRPr>
                    </a:p>
                  </a:txBody>
                  <a:tcPr marL="6493" marR="6493" marT="6493" marB="0" anchor="b">
                    <a:noFill/>
                  </a:tcPr>
                </a:tc>
              </a:tr>
              <a:tr h="157883">
                <a:tc>
                  <a:txBody>
                    <a:bodyPr/>
                    <a:lstStyle/>
                    <a:p>
                      <a:pPr marL="0" algn="just" defTabSz="914400" rtl="0" eaLnBrk="1" fontAlgn="ctr" latinLnBrk="0" hangingPunct="1"/>
                      <a:r>
                        <a:rPr lang="zh-CN" altLang="en-US" sz="1000" u="none" strike="noStrike" kern="1200" dirty="0">
                          <a:solidFill>
                            <a:schemeClr val="tx1"/>
                          </a:solidFill>
                          <a:effectLst/>
                          <a:latin typeface="+mn-lt"/>
                          <a:ea typeface="+mn-ea"/>
                          <a:cs typeface="+mn-cs"/>
                          <a:hlinkClick r:id="rId2" action="ppaction://hlinkfile"/>
                        </a:rPr>
                        <a:t>（一）学校基本情况</a:t>
                      </a:r>
                      <a:endParaRPr lang="zh-CN" altLang="en-US" sz="1000" u="none" strike="noStrike" kern="1200" dirty="0">
                        <a:solidFill>
                          <a:schemeClr val="tx1"/>
                        </a:solidFill>
                        <a:effectLst/>
                        <a:latin typeface="+mn-lt"/>
                        <a:ea typeface="+mn-ea"/>
                        <a:cs typeface="+mn-cs"/>
                      </a:endParaRPr>
                    </a:p>
                  </a:txBody>
                  <a:tcPr marL="6493" marR="6493" marT="6493" marB="0" anchor="ctr">
                    <a:noFill/>
                  </a:tcPr>
                </a:tc>
                <a:tc>
                  <a:txBody>
                    <a:bodyPr/>
                    <a:lstStyle/>
                    <a:p>
                      <a:pPr algn="l" fontAlgn="b"/>
                      <a:r>
                        <a:rPr lang="zh-CN" altLang="en-US" sz="1000" u="none" strike="noStrike">
                          <a:effectLst/>
                        </a:rPr>
                        <a:t>教基</a:t>
                      </a:r>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r" fontAlgn="b"/>
                      <a:r>
                        <a:rPr lang="en-US" altLang="zh-CN" sz="1000" u="none" strike="noStrike">
                          <a:effectLst/>
                        </a:rPr>
                        <a:t>1</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r" fontAlgn="b"/>
                      <a:r>
                        <a:rPr lang="en-US" altLang="zh-CN" sz="1000" u="none" strike="noStrike">
                          <a:effectLst/>
                        </a:rPr>
                        <a:t>0</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en-US" altLang="zh-CN" sz="1000" u="none" strike="noStrike">
                          <a:effectLst/>
                        </a:rPr>
                        <a:t>01</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zh-CN" altLang="en-US" sz="1000" u="none" strike="noStrike" dirty="0">
                          <a:effectLst/>
                        </a:rPr>
                        <a:t>教基</a:t>
                      </a:r>
                      <a:r>
                        <a:rPr lang="en-US" altLang="zh-CN" sz="1000" u="none" strike="noStrike" dirty="0">
                          <a:effectLst/>
                        </a:rPr>
                        <a:t>1001</a:t>
                      </a:r>
                      <a:endParaRPr lang="en-US" altLang="zh-CN" sz="1000" b="0" i="0" u="none" strike="noStrike" dirty="0">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r>
              <a:tr h="198118">
                <a:tc>
                  <a:txBody>
                    <a:bodyPr/>
                    <a:lstStyle/>
                    <a:p>
                      <a:pPr marL="0" algn="just" defTabSz="914400" rtl="0" eaLnBrk="1" fontAlgn="ctr" latinLnBrk="0" hangingPunct="1"/>
                      <a:r>
                        <a:rPr lang="zh-CN" altLang="en-US" sz="1000" u="none" strike="noStrike" kern="1200" dirty="0">
                          <a:solidFill>
                            <a:schemeClr val="tx1"/>
                          </a:solidFill>
                          <a:effectLst/>
                          <a:latin typeface="+mn-lt"/>
                          <a:ea typeface="+mn-ea"/>
                          <a:cs typeface="+mn-cs"/>
                          <a:hlinkClick r:id="rId3" action="ppaction://hlinkfile"/>
                        </a:rPr>
                        <a:t>（二）基础教育学校基本情况</a:t>
                      </a:r>
                      <a:endParaRPr lang="zh-CN" altLang="en-US" sz="1000" u="none" strike="noStrike" kern="1200" dirty="0">
                        <a:solidFill>
                          <a:schemeClr val="tx1"/>
                        </a:solidFill>
                        <a:effectLst/>
                        <a:latin typeface="+mn-lt"/>
                        <a:ea typeface="+mn-ea"/>
                        <a:cs typeface="+mn-cs"/>
                      </a:endParaRPr>
                    </a:p>
                  </a:txBody>
                  <a:tcPr marL="6493" marR="6493" marT="6493" marB="0" anchor="ctr">
                    <a:noFill/>
                  </a:tcPr>
                </a:tc>
                <a:tc>
                  <a:txBody>
                    <a:bodyPr/>
                    <a:lstStyle/>
                    <a:p>
                      <a:pPr algn="l" fontAlgn="b"/>
                      <a:r>
                        <a:rPr lang="zh-CN" altLang="en-US" sz="1000" u="none" strike="noStrike">
                          <a:effectLst/>
                        </a:rPr>
                        <a:t>教基</a:t>
                      </a:r>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r" fontAlgn="b"/>
                      <a:r>
                        <a:rPr lang="en-US" altLang="zh-CN" sz="1000" u="none" strike="noStrike">
                          <a:effectLst/>
                        </a:rPr>
                        <a:t>1</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r" fontAlgn="b"/>
                      <a:r>
                        <a:rPr lang="en-US" altLang="zh-CN" sz="1000" u="none" strike="noStrike">
                          <a:effectLst/>
                        </a:rPr>
                        <a:t>1</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en-US" altLang="zh-CN" sz="1000" u="none" strike="noStrike">
                          <a:effectLst/>
                        </a:rPr>
                        <a:t>02</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zh-CN" altLang="en-US" sz="1000" u="none" strike="noStrike">
                          <a:effectLst/>
                        </a:rPr>
                        <a:t>教基</a:t>
                      </a:r>
                      <a:r>
                        <a:rPr lang="en-US" altLang="zh-CN" sz="1000" u="none" strike="noStrike">
                          <a:effectLst/>
                        </a:rPr>
                        <a:t>1102</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r>
              <a:tr h="157883">
                <a:tc>
                  <a:txBody>
                    <a:bodyPr/>
                    <a:lstStyle/>
                    <a:p>
                      <a:pPr marL="0" algn="just" defTabSz="914400" rtl="0" eaLnBrk="1" fontAlgn="ctr" latinLnBrk="0" hangingPunct="1"/>
                      <a:r>
                        <a:rPr lang="en-US" altLang="zh-CN" sz="1000" u="none" strike="noStrike" kern="1200" dirty="0">
                          <a:solidFill>
                            <a:schemeClr val="dk1"/>
                          </a:solidFill>
                          <a:effectLst/>
                          <a:latin typeface="+mn-lt"/>
                          <a:ea typeface="+mn-ea"/>
                          <a:cs typeface="+mn-cs"/>
                        </a:rPr>
                        <a:t>…</a:t>
                      </a:r>
                      <a:endParaRPr lang="en-US" altLang="zh-CN" sz="1000" u="none" strike="noStrike" kern="1200" dirty="0">
                        <a:solidFill>
                          <a:schemeClr val="dk1"/>
                        </a:solidFill>
                        <a:effectLst/>
                        <a:latin typeface="+mn-lt"/>
                        <a:ea typeface="+mn-ea"/>
                        <a:cs typeface="+mn-cs"/>
                      </a:endParaRPr>
                    </a:p>
                  </a:txBody>
                  <a:tcPr marL="6493" marR="6493" marT="6493" marB="0" anchor="ctr">
                    <a:noFill/>
                  </a:tcPr>
                </a:tc>
                <a:tc>
                  <a:txBody>
                    <a:bodyPr/>
                    <a:lstStyle/>
                    <a:p>
                      <a:pPr marL="0" algn="just" defTabSz="914400" rtl="0" eaLnBrk="1" fontAlgn="ctr" latinLnBrk="0" hangingPunct="1"/>
                      <a:r>
                        <a:rPr lang="en-US" altLang="zh-CN" sz="1000" u="none" strike="noStrike" kern="1200" dirty="0">
                          <a:solidFill>
                            <a:schemeClr val="dk1"/>
                          </a:solidFill>
                          <a:effectLst/>
                          <a:latin typeface="+mn-lt"/>
                          <a:ea typeface="+mn-ea"/>
                          <a:cs typeface="+mn-cs"/>
                        </a:rPr>
                        <a:t>…</a:t>
                      </a:r>
                      <a:endParaRPr lang="en-US" altLang="zh-CN" sz="1000" u="none" strike="noStrike" kern="1200" dirty="0">
                        <a:solidFill>
                          <a:schemeClr val="dk1"/>
                        </a:solidFill>
                        <a:effectLst/>
                        <a:latin typeface="+mn-lt"/>
                        <a:ea typeface="+mn-ea"/>
                        <a:cs typeface="+mn-cs"/>
                      </a:endParaRPr>
                    </a:p>
                  </a:txBody>
                  <a:tcPr marL="6493" marR="6493" marT="6493" marB="0" anchor="b">
                    <a:noFill/>
                  </a:tcPr>
                </a:tc>
                <a:tc>
                  <a:txBody>
                    <a:bodyPr/>
                    <a:lstStyle/>
                    <a:p>
                      <a:pPr marL="0" marR="0" lvl="0" indent="0" algn="just" defTabSz="914400" rtl="0" eaLnBrk="1" fontAlgn="ctr" latinLnBrk="0" hangingPunct="1">
                        <a:lnSpc>
                          <a:spcPct val="100000"/>
                        </a:lnSpc>
                        <a:spcBef>
                          <a:spcPts val="0"/>
                        </a:spcBef>
                        <a:spcAft>
                          <a:spcPts val="0"/>
                        </a:spcAft>
                        <a:buClrTx/>
                        <a:buSzTx/>
                        <a:buFontTx/>
                        <a:buNone/>
                        <a:defRPr/>
                      </a:pPr>
                      <a:r>
                        <a:rPr kumimoji="0" lang="en-US" altLang="zh-CN" sz="10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rPr>
                        <a:t>…</a:t>
                      </a:r>
                      <a:endParaRPr kumimoji="0" lang="en-US" altLang="zh-CN" sz="1000" b="0" i="0" u="none" strike="noStrike" kern="1200" cap="none" spc="0" normalizeH="0" baseline="0" noProof="0" dirty="0">
                        <a:ln>
                          <a:noFill/>
                        </a:ln>
                        <a:solidFill>
                          <a:srgbClr val="000000"/>
                        </a:solidFill>
                        <a:effectLst/>
                        <a:uLnTx/>
                        <a:uFillTx/>
                        <a:latin typeface="Arial" panose="020B0604020202020204"/>
                        <a:ea typeface="微软雅黑" panose="020B0503020204020204" pitchFamily="34" charset="-122"/>
                        <a:cs typeface="+mn-cs"/>
                      </a:endParaRPr>
                    </a:p>
                  </a:txBody>
                  <a:tcPr marL="6493" marR="6493" marT="6493" marB="0" anchor="b">
                    <a:noFill/>
                  </a:tcPr>
                </a:tc>
                <a:tc>
                  <a:txBody>
                    <a:bodyPr/>
                    <a:lstStyle/>
                    <a:p>
                      <a:pPr marL="0" marR="0" lvl="0" indent="0" algn="just" defTabSz="914400" rtl="0" eaLnBrk="1" fontAlgn="ctr" latinLnBrk="0" hangingPunct="1">
                        <a:lnSpc>
                          <a:spcPct val="100000"/>
                        </a:lnSpc>
                        <a:spcBef>
                          <a:spcPts val="0"/>
                        </a:spcBef>
                        <a:spcAft>
                          <a:spcPts val="0"/>
                        </a:spcAft>
                        <a:buClrTx/>
                        <a:buSzTx/>
                        <a:buFontTx/>
                        <a:buNone/>
                        <a:defRPr/>
                      </a:pPr>
                      <a:r>
                        <a:rPr kumimoji="0" lang="en-US" altLang="zh-CN" sz="10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rPr>
                        <a:t>…</a:t>
                      </a:r>
                      <a:endParaRPr kumimoji="0" lang="en-US" altLang="zh-CN" sz="1000" b="0" i="0" u="none" strike="noStrike" kern="1200" cap="none" spc="0" normalizeH="0" baseline="0" noProof="0" dirty="0">
                        <a:ln>
                          <a:noFill/>
                        </a:ln>
                        <a:solidFill>
                          <a:srgbClr val="000000"/>
                        </a:solidFill>
                        <a:effectLst/>
                        <a:uLnTx/>
                        <a:uFillTx/>
                        <a:latin typeface="Arial" panose="020B0604020202020204"/>
                        <a:ea typeface="微软雅黑" panose="020B0503020204020204" pitchFamily="34" charset="-122"/>
                        <a:cs typeface="+mn-cs"/>
                      </a:endParaRPr>
                    </a:p>
                  </a:txBody>
                  <a:tcPr marL="6493" marR="6493" marT="6493" marB="0" anchor="b">
                    <a:noFill/>
                  </a:tcPr>
                </a:tc>
                <a:tc>
                  <a:txBody>
                    <a:bodyPr/>
                    <a:lstStyle/>
                    <a:p>
                      <a:pPr marL="0" marR="0" lvl="0" indent="0" algn="just" defTabSz="914400" rtl="0" eaLnBrk="1" fontAlgn="ctr" latinLnBrk="0" hangingPunct="1">
                        <a:lnSpc>
                          <a:spcPct val="100000"/>
                        </a:lnSpc>
                        <a:spcBef>
                          <a:spcPts val="0"/>
                        </a:spcBef>
                        <a:spcAft>
                          <a:spcPts val="0"/>
                        </a:spcAft>
                        <a:buClrTx/>
                        <a:buSzTx/>
                        <a:buFontTx/>
                        <a:buNone/>
                        <a:defRPr/>
                      </a:pPr>
                      <a:r>
                        <a:rPr kumimoji="0" lang="en-US" altLang="zh-CN" sz="10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rPr>
                        <a:t>…</a:t>
                      </a:r>
                      <a:endParaRPr kumimoji="0" lang="en-US" altLang="zh-CN" sz="1000" b="0" i="0" u="none" strike="noStrike" kern="1200" cap="none" spc="0" normalizeH="0" baseline="0" noProof="0" dirty="0">
                        <a:ln>
                          <a:noFill/>
                        </a:ln>
                        <a:solidFill>
                          <a:srgbClr val="000000"/>
                        </a:solidFill>
                        <a:effectLst/>
                        <a:uLnTx/>
                        <a:uFillTx/>
                        <a:latin typeface="Arial" panose="020B0604020202020204"/>
                        <a:ea typeface="微软雅黑" panose="020B0503020204020204" pitchFamily="34" charset="-122"/>
                        <a:cs typeface="+mn-cs"/>
                      </a:endParaRPr>
                    </a:p>
                  </a:txBody>
                  <a:tcPr marL="6493" marR="6493" marT="6493" marB="0" anchor="b">
                    <a:noFill/>
                  </a:tcPr>
                </a:tc>
                <a:tc>
                  <a:txBody>
                    <a:bodyPr/>
                    <a:lstStyle/>
                    <a:p>
                      <a:pPr marL="0" marR="0" lvl="0" indent="0" algn="just" defTabSz="914400" rtl="0" eaLnBrk="1" fontAlgn="ctr" latinLnBrk="0" hangingPunct="1">
                        <a:lnSpc>
                          <a:spcPct val="100000"/>
                        </a:lnSpc>
                        <a:spcBef>
                          <a:spcPts val="0"/>
                        </a:spcBef>
                        <a:spcAft>
                          <a:spcPts val="0"/>
                        </a:spcAft>
                        <a:buClrTx/>
                        <a:buSzTx/>
                        <a:buFontTx/>
                        <a:buNone/>
                        <a:defRPr/>
                      </a:pPr>
                      <a:r>
                        <a:rPr kumimoji="0" lang="en-US" altLang="zh-CN" sz="1000" b="0" i="0" u="none" strike="noStrike" kern="1200" cap="none" spc="0" normalizeH="0" baseline="0" noProof="0" dirty="0">
                          <a:ln>
                            <a:noFill/>
                          </a:ln>
                          <a:solidFill>
                            <a:srgbClr val="000000"/>
                          </a:solidFill>
                          <a:effectLst/>
                          <a:uLnTx/>
                          <a:uFillTx/>
                          <a:latin typeface="Arial" panose="020B0604020202020204"/>
                          <a:ea typeface="微软雅黑" panose="020B0503020204020204" pitchFamily="34" charset="-122"/>
                          <a:cs typeface="+mn-cs"/>
                        </a:rPr>
                        <a:t>…</a:t>
                      </a:r>
                      <a:endParaRPr kumimoji="0" lang="en-US" altLang="zh-CN" sz="1000" b="0" i="0" u="none" strike="noStrike" kern="1200" cap="none" spc="0" normalizeH="0" baseline="0" noProof="0" dirty="0">
                        <a:ln>
                          <a:noFill/>
                        </a:ln>
                        <a:solidFill>
                          <a:srgbClr val="000000"/>
                        </a:solidFill>
                        <a:effectLst/>
                        <a:uLnTx/>
                        <a:uFillTx/>
                        <a:latin typeface="Arial" panose="020B0604020202020204"/>
                        <a:ea typeface="微软雅黑" panose="020B0503020204020204" pitchFamily="34" charset="-122"/>
                        <a:cs typeface="+mn-cs"/>
                      </a:endParaRPr>
                    </a:p>
                  </a:txBody>
                  <a:tcPr marL="6493" marR="6493" marT="6493" marB="0" anchor="b">
                    <a:noFill/>
                  </a:tcPr>
                </a:tc>
              </a:tr>
              <a:tr h="188169">
                <a:tc>
                  <a:txBody>
                    <a:bodyPr/>
                    <a:lstStyle/>
                    <a:p>
                      <a:pPr marL="0" algn="just" defTabSz="914400" rtl="0" eaLnBrk="1" fontAlgn="ctr" latinLnBrk="0" hangingPunct="1"/>
                      <a:r>
                        <a:rPr lang="zh-CN" altLang="en-US" sz="1200" b="1" u="none" strike="noStrike" kern="1200" dirty="0">
                          <a:solidFill>
                            <a:srgbClr val="C00000"/>
                          </a:solidFill>
                          <a:effectLst/>
                          <a:latin typeface="+mn-lt"/>
                          <a:ea typeface="+mn-ea"/>
                          <a:cs typeface="+mn-cs"/>
                        </a:rPr>
                        <a:t>    二、班额班数情况</a:t>
                      </a:r>
                      <a:endParaRPr lang="zh-CN" altLang="en-US" sz="1200" b="1" u="none" strike="noStrike" kern="1200" dirty="0">
                        <a:solidFill>
                          <a:srgbClr val="C00000"/>
                        </a:solidFill>
                        <a:effectLst/>
                        <a:latin typeface="+mn-lt"/>
                        <a:ea typeface="+mn-ea"/>
                        <a:cs typeface="+mn-cs"/>
                      </a:endParaRPr>
                    </a:p>
                  </a:txBody>
                  <a:tcPr marL="6493" marR="6493" marT="6493" marB="0" anchor="ctr">
                    <a:noFill/>
                  </a:tcPr>
                </a:tc>
                <a:tc>
                  <a:txBody>
                    <a:bodyPr/>
                    <a:lstStyle/>
                    <a:p>
                      <a:pPr algn="l" fontAlgn="b"/>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r>
              <a:tr h="157883">
                <a:tc>
                  <a:txBody>
                    <a:bodyPr/>
                    <a:lstStyle/>
                    <a:p>
                      <a:pPr algn="just" fontAlgn="ctr"/>
                      <a:r>
                        <a:rPr lang="zh-CN" altLang="en-US" sz="1000" u="none" strike="noStrike">
                          <a:solidFill>
                            <a:schemeClr val="tx1"/>
                          </a:solidFill>
                          <a:effectLst/>
                          <a:hlinkClick r:id="rId4" action="ppaction://hlinkfile"/>
                        </a:rPr>
                        <a:t>（五）学前教育班额班数情况</a:t>
                      </a:r>
                      <a:endParaRPr lang="zh-CN" altLang="en-US" sz="1000" b="0" i="0" u="none" strike="noStrike">
                        <a:solidFill>
                          <a:schemeClr val="tx1"/>
                        </a:solidFill>
                        <a:effectLst/>
                        <a:latin typeface="宋体" panose="02010600030101010101" pitchFamily="2" charset="-122"/>
                        <a:ea typeface="宋体" panose="02010600030101010101" pitchFamily="2" charset="-122"/>
                      </a:endParaRPr>
                    </a:p>
                  </a:txBody>
                  <a:tcPr marL="6493" marR="6493" marT="6493" marB="0" anchor="ctr">
                    <a:noFill/>
                  </a:tcPr>
                </a:tc>
                <a:tc>
                  <a:txBody>
                    <a:bodyPr/>
                    <a:lstStyle/>
                    <a:p>
                      <a:pPr algn="l" fontAlgn="b"/>
                      <a:r>
                        <a:rPr lang="zh-CN" altLang="en-US" sz="1000" u="none" strike="noStrike">
                          <a:effectLst/>
                        </a:rPr>
                        <a:t>教基</a:t>
                      </a:r>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r" fontAlgn="b"/>
                      <a:r>
                        <a:rPr lang="en-US" altLang="zh-CN" sz="1000" u="none" strike="noStrike">
                          <a:effectLst/>
                        </a:rPr>
                        <a:t>2</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r" fontAlgn="b"/>
                      <a:r>
                        <a:rPr lang="en-US" altLang="zh-CN" sz="1000" u="none" strike="noStrike">
                          <a:effectLst/>
                        </a:rPr>
                        <a:t>1</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en-US" altLang="zh-CN" sz="1000" u="none" strike="noStrike">
                          <a:effectLst/>
                        </a:rPr>
                        <a:t>05</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zh-CN" altLang="en-US" sz="1000" u="none" strike="noStrike">
                          <a:effectLst/>
                        </a:rPr>
                        <a:t>教基</a:t>
                      </a:r>
                      <a:r>
                        <a:rPr lang="en-US" altLang="zh-CN" sz="1000" u="none" strike="noStrike">
                          <a:effectLst/>
                        </a:rPr>
                        <a:t>2105</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r>
              <a:tr h="157883">
                <a:tc>
                  <a:txBody>
                    <a:bodyPr/>
                    <a:lstStyle/>
                    <a:p>
                      <a:pPr algn="just" fontAlgn="ctr"/>
                      <a:r>
                        <a:rPr lang="zh-CN" altLang="en-US" sz="1000" u="none" strike="noStrike" dirty="0">
                          <a:solidFill>
                            <a:schemeClr val="tx1"/>
                          </a:solidFill>
                          <a:effectLst/>
                          <a:hlinkClick r:id="rId5" action="ppaction://hlinkfile"/>
                        </a:rPr>
                        <a:t>（六）小学班额班数情况</a:t>
                      </a:r>
                      <a:endParaRPr lang="zh-CN" altLang="en-US" sz="1000" b="0" i="0" u="none" strike="noStrike" dirty="0">
                        <a:solidFill>
                          <a:schemeClr val="tx1"/>
                        </a:solidFill>
                        <a:effectLst/>
                        <a:latin typeface="宋体" panose="02010600030101010101" pitchFamily="2" charset="-122"/>
                        <a:ea typeface="宋体" panose="02010600030101010101" pitchFamily="2" charset="-122"/>
                      </a:endParaRPr>
                    </a:p>
                  </a:txBody>
                  <a:tcPr marL="6493" marR="6493" marT="6493" marB="0" anchor="ctr">
                    <a:noFill/>
                  </a:tcPr>
                </a:tc>
                <a:tc>
                  <a:txBody>
                    <a:bodyPr/>
                    <a:lstStyle/>
                    <a:p>
                      <a:pPr algn="l" fontAlgn="b"/>
                      <a:r>
                        <a:rPr lang="zh-CN" altLang="en-US" sz="1000" u="none" strike="noStrike">
                          <a:effectLst/>
                        </a:rPr>
                        <a:t>教基</a:t>
                      </a:r>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r" fontAlgn="b"/>
                      <a:r>
                        <a:rPr lang="en-US" altLang="zh-CN" sz="1000" u="none" strike="noStrike">
                          <a:effectLst/>
                        </a:rPr>
                        <a:t>2</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r" fontAlgn="b"/>
                      <a:r>
                        <a:rPr lang="en-US" altLang="zh-CN" sz="1000" u="none" strike="noStrike">
                          <a:effectLst/>
                        </a:rPr>
                        <a:t>1</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en-US" altLang="zh-CN" sz="1000" u="none" strike="noStrike">
                          <a:effectLst/>
                        </a:rPr>
                        <a:t>06</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zh-CN" altLang="en-US" sz="1000" u="none" strike="noStrike" dirty="0">
                          <a:effectLst/>
                        </a:rPr>
                        <a:t>教基</a:t>
                      </a:r>
                      <a:r>
                        <a:rPr lang="en-US" altLang="zh-CN" sz="1000" u="none" strike="noStrike" dirty="0">
                          <a:effectLst/>
                        </a:rPr>
                        <a:t>2106</a:t>
                      </a:r>
                      <a:endParaRPr lang="en-US" altLang="zh-CN" sz="1000" b="0" i="0" u="none" strike="noStrike" dirty="0">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r>
              <a:tr h="157883">
                <a:tc>
                  <a:txBody>
                    <a:bodyPr/>
                    <a:lstStyle/>
                    <a:p>
                      <a:pPr marL="0" algn="just" defTabSz="914400" rtl="0" eaLnBrk="1" fontAlgn="ctr" latinLnBrk="0" hangingPunct="1"/>
                      <a:r>
                        <a:rPr lang="en-US" altLang="zh-CN" sz="1000" u="none" strike="noStrike" kern="1200" dirty="0">
                          <a:solidFill>
                            <a:schemeClr val="dk1"/>
                          </a:solidFill>
                          <a:effectLst/>
                          <a:latin typeface="+mn-lt"/>
                          <a:ea typeface="+mn-ea"/>
                          <a:cs typeface="+mn-cs"/>
                        </a:rPr>
                        <a:t>…</a:t>
                      </a:r>
                      <a:endParaRPr lang="en-US" altLang="zh-CN" sz="1000" u="none" strike="noStrike" kern="1200" dirty="0">
                        <a:solidFill>
                          <a:schemeClr val="dk1"/>
                        </a:solidFill>
                        <a:effectLst/>
                        <a:latin typeface="+mn-lt"/>
                        <a:ea typeface="+mn-ea"/>
                        <a:cs typeface="+mn-cs"/>
                      </a:endParaRPr>
                    </a:p>
                  </a:txBody>
                  <a:tcPr marL="6493" marR="6493" marT="6493" marB="0" anchor="ctr">
                    <a:noFill/>
                  </a:tcPr>
                </a:tc>
                <a:tc>
                  <a:txBody>
                    <a:bodyPr/>
                    <a:lstStyle/>
                    <a:p>
                      <a:pPr algn="l" fontAlgn="b"/>
                      <a:r>
                        <a:rPr lang="en-US" altLang="zh-CN" sz="1000" u="none" strike="noStrike">
                          <a:effectLst/>
                        </a:rPr>
                        <a:t>…</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en-US" altLang="zh-CN" sz="1000" u="none" strike="noStrike">
                          <a:effectLst/>
                        </a:rPr>
                        <a:t>…</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en-US" altLang="zh-CN" sz="1000" u="none" strike="noStrike">
                          <a:effectLst/>
                        </a:rPr>
                        <a:t>…</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en-US" altLang="zh-CN" sz="1000" u="none" strike="noStrike">
                          <a:effectLst/>
                        </a:rPr>
                        <a:t>…</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en-US" altLang="zh-CN" sz="1000" u="none" strike="noStrike" dirty="0">
                          <a:effectLst/>
                        </a:rPr>
                        <a:t>…</a:t>
                      </a:r>
                      <a:endParaRPr lang="en-US" altLang="zh-CN" sz="1000" b="0" i="0" u="none" strike="noStrike" dirty="0">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r>
              <a:tr h="157883">
                <a:tc>
                  <a:txBody>
                    <a:bodyPr/>
                    <a:lstStyle/>
                    <a:p>
                      <a:pPr marL="0" algn="just" defTabSz="914400" rtl="0" eaLnBrk="1" fontAlgn="ctr" latinLnBrk="0" hangingPunct="1"/>
                      <a:r>
                        <a:rPr lang="zh-CN" altLang="en-US" sz="1000" u="none" strike="noStrike" kern="1200" dirty="0">
                          <a:solidFill>
                            <a:schemeClr val="tx1"/>
                          </a:solidFill>
                          <a:effectLst/>
                          <a:latin typeface="+mn-lt"/>
                          <a:ea typeface="+mn-ea"/>
                          <a:cs typeface="+mn-cs"/>
                        </a:rPr>
                        <a:t>    三、学生情况</a:t>
                      </a:r>
                      <a:endParaRPr lang="zh-CN" altLang="en-US" sz="1000" u="none" strike="noStrike" kern="1200" dirty="0">
                        <a:solidFill>
                          <a:schemeClr val="tx1"/>
                        </a:solidFill>
                        <a:effectLst/>
                        <a:latin typeface="+mn-lt"/>
                        <a:ea typeface="+mn-ea"/>
                        <a:cs typeface="+mn-cs"/>
                      </a:endParaRPr>
                    </a:p>
                  </a:txBody>
                  <a:tcPr marL="6493" marR="6493" marT="6493" marB="0" anchor="ctr">
                    <a:noFill/>
                  </a:tcPr>
                </a:tc>
                <a:tc>
                  <a:txBody>
                    <a:bodyPr/>
                    <a:lstStyle/>
                    <a:p>
                      <a:pPr algn="l" fontAlgn="b"/>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r>
              <a:tr h="157883">
                <a:tc>
                  <a:txBody>
                    <a:bodyPr/>
                    <a:lstStyle/>
                    <a:p>
                      <a:pPr marL="0" algn="just" defTabSz="914400" rtl="0" eaLnBrk="1" fontAlgn="ctr" latinLnBrk="0" hangingPunct="1"/>
                      <a:r>
                        <a:rPr lang="zh-CN" altLang="en-US" sz="1000" u="none" strike="noStrike" kern="1200">
                          <a:solidFill>
                            <a:schemeClr val="tx1"/>
                          </a:solidFill>
                          <a:effectLst/>
                          <a:latin typeface="+mn-lt"/>
                          <a:ea typeface="+mn-ea"/>
                          <a:cs typeface="+mn-cs"/>
                          <a:hlinkClick r:id="rId6" action="ppaction://hlinkfile"/>
                        </a:rPr>
                        <a:t>（十一）学前教育分年龄幼儿数</a:t>
                      </a:r>
                      <a:endParaRPr lang="zh-CN" altLang="en-US" sz="1000" u="none" strike="noStrike" kern="1200">
                        <a:solidFill>
                          <a:schemeClr val="tx1"/>
                        </a:solidFill>
                        <a:effectLst/>
                        <a:latin typeface="+mn-lt"/>
                        <a:ea typeface="+mn-ea"/>
                        <a:cs typeface="+mn-cs"/>
                      </a:endParaRPr>
                    </a:p>
                  </a:txBody>
                  <a:tcPr marL="6493" marR="6493" marT="6493" marB="0" anchor="ctr">
                    <a:noFill/>
                  </a:tcPr>
                </a:tc>
                <a:tc>
                  <a:txBody>
                    <a:bodyPr/>
                    <a:lstStyle/>
                    <a:p>
                      <a:pPr algn="l" fontAlgn="b"/>
                      <a:r>
                        <a:rPr lang="zh-CN" altLang="en-US" sz="1000" u="none" strike="noStrike">
                          <a:effectLst/>
                        </a:rPr>
                        <a:t>教基</a:t>
                      </a:r>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r" fontAlgn="b"/>
                      <a:r>
                        <a:rPr lang="en-US" altLang="zh-CN" sz="1000" u="none" strike="noStrike">
                          <a:effectLst/>
                        </a:rPr>
                        <a:t>3</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r" fontAlgn="b"/>
                      <a:r>
                        <a:rPr lang="en-US" altLang="zh-CN" sz="1000" u="none" strike="noStrike">
                          <a:effectLst/>
                        </a:rPr>
                        <a:t>1</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en-US" altLang="zh-CN" sz="1000" u="none" strike="noStrike">
                          <a:effectLst/>
                        </a:rPr>
                        <a:t>11</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zh-CN" altLang="en-US" sz="1000" u="none" strike="noStrike" dirty="0">
                          <a:effectLst/>
                        </a:rPr>
                        <a:t>教基</a:t>
                      </a:r>
                      <a:r>
                        <a:rPr lang="en-US" altLang="zh-CN" sz="1000" u="none" strike="noStrike" dirty="0">
                          <a:effectLst/>
                        </a:rPr>
                        <a:t>3111</a:t>
                      </a:r>
                      <a:endParaRPr lang="en-US" altLang="zh-CN" sz="1000" b="0" i="0" u="none" strike="noStrike" dirty="0">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r>
              <a:tr h="157883">
                <a:tc>
                  <a:txBody>
                    <a:bodyPr/>
                    <a:lstStyle/>
                    <a:p>
                      <a:pPr marL="0" algn="just" defTabSz="914400" rtl="0" eaLnBrk="1" fontAlgn="ctr" latinLnBrk="0" hangingPunct="1"/>
                      <a:r>
                        <a:rPr lang="zh-CN" altLang="en-US" sz="1000" u="none" strike="noStrike" kern="1200" dirty="0">
                          <a:solidFill>
                            <a:schemeClr val="tx1"/>
                          </a:solidFill>
                          <a:effectLst/>
                          <a:latin typeface="+mn-lt"/>
                          <a:ea typeface="+mn-ea"/>
                          <a:cs typeface="+mn-cs"/>
                          <a:hlinkClick r:id="rId7" action="ppaction://hlinkfile"/>
                        </a:rPr>
                        <a:t>（十二）小学分类型学生数</a:t>
                      </a:r>
                      <a:endParaRPr lang="zh-CN" altLang="en-US" sz="1000" u="none" strike="noStrike" kern="1200" dirty="0">
                        <a:solidFill>
                          <a:schemeClr val="tx1"/>
                        </a:solidFill>
                        <a:effectLst/>
                        <a:latin typeface="+mn-lt"/>
                        <a:ea typeface="+mn-ea"/>
                        <a:cs typeface="+mn-cs"/>
                      </a:endParaRPr>
                    </a:p>
                  </a:txBody>
                  <a:tcPr marL="6493" marR="6493" marT="6493" marB="0" anchor="ctr">
                    <a:noFill/>
                  </a:tcPr>
                </a:tc>
                <a:tc>
                  <a:txBody>
                    <a:bodyPr/>
                    <a:lstStyle/>
                    <a:p>
                      <a:pPr algn="l" fontAlgn="b"/>
                      <a:r>
                        <a:rPr lang="zh-CN" altLang="en-US" sz="1000" u="none" strike="noStrike">
                          <a:effectLst/>
                        </a:rPr>
                        <a:t>教基</a:t>
                      </a:r>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r" fontAlgn="b"/>
                      <a:r>
                        <a:rPr lang="en-US" altLang="zh-CN" sz="1000" u="none" strike="noStrike">
                          <a:effectLst/>
                        </a:rPr>
                        <a:t>3</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r" fontAlgn="b"/>
                      <a:r>
                        <a:rPr lang="en-US" altLang="zh-CN" sz="1000" u="none" strike="noStrike">
                          <a:effectLst/>
                        </a:rPr>
                        <a:t>1</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en-US" altLang="zh-CN" sz="1000" u="none" strike="noStrike">
                          <a:effectLst/>
                        </a:rPr>
                        <a:t>12</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zh-CN" altLang="en-US" sz="1000" u="none" strike="noStrike">
                          <a:effectLst/>
                        </a:rPr>
                        <a:t>教基</a:t>
                      </a:r>
                      <a:r>
                        <a:rPr lang="en-US" altLang="zh-CN" sz="1000" u="none" strike="noStrike">
                          <a:effectLst/>
                        </a:rPr>
                        <a:t>3112</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r>
              <a:tr h="157883">
                <a:tc>
                  <a:txBody>
                    <a:bodyPr/>
                    <a:lstStyle/>
                    <a:p>
                      <a:pPr algn="just" fontAlgn="ctr"/>
                      <a:r>
                        <a:rPr lang="en-US" altLang="zh-CN" sz="1000" u="none" strike="noStrike">
                          <a:effectLst/>
                        </a:rPr>
                        <a:t>…</a:t>
                      </a:r>
                      <a:endParaRPr lang="en-US" altLang="zh-CN" sz="1000" b="0" i="0" u="none" strike="noStrike">
                        <a:solidFill>
                          <a:srgbClr val="0000FF"/>
                        </a:solidFill>
                        <a:effectLst/>
                        <a:latin typeface="宋体" panose="02010600030101010101" pitchFamily="2" charset="-122"/>
                        <a:ea typeface="宋体" panose="02010600030101010101" pitchFamily="2" charset="-122"/>
                      </a:endParaRPr>
                    </a:p>
                  </a:txBody>
                  <a:tcPr marL="6493" marR="6493" marT="6493" marB="0" anchor="ctr">
                    <a:noFill/>
                  </a:tcPr>
                </a:tc>
                <a:tc>
                  <a:txBody>
                    <a:bodyPr/>
                    <a:lstStyle/>
                    <a:p>
                      <a:pPr algn="l" fontAlgn="b"/>
                      <a:r>
                        <a:rPr lang="en-US" altLang="zh-CN" sz="1000" u="none" strike="noStrike">
                          <a:effectLst/>
                        </a:rPr>
                        <a:t>…</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en-US" altLang="zh-CN" sz="1000" u="none" strike="noStrike">
                          <a:effectLst/>
                        </a:rPr>
                        <a:t>…</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en-US" altLang="zh-CN" sz="1000" u="none" strike="noStrike">
                          <a:effectLst/>
                        </a:rPr>
                        <a:t>…</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en-US" altLang="zh-CN" sz="1000" u="none" strike="noStrike">
                          <a:effectLst/>
                        </a:rPr>
                        <a:t>…</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en-US" altLang="zh-CN" sz="1000" u="none" strike="noStrike">
                          <a:effectLst/>
                        </a:rPr>
                        <a:t>…</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r>
              <a:tr h="188169">
                <a:tc>
                  <a:txBody>
                    <a:bodyPr/>
                    <a:lstStyle/>
                    <a:p>
                      <a:pPr marL="0" algn="just" defTabSz="914400" rtl="0" eaLnBrk="1" fontAlgn="ctr" latinLnBrk="0" hangingPunct="1"/>
                      <a:r>
                        <a:rPr lang="zh-CN" altLang="en-US" sz="1200" b="1" u="none" strike="noStrike" kern="1200" dirty="0">
                          <a:solidFill>
                            <a:srgbClr val="C00000"/>
                          </a:solidFill>
                          <a:effectLst/>
                          <a:latin typeface="+mn-lt"/>
                          <a:ea typeface="+mn-ea"/>
                          <a:cs typeface="+mn-cs"/>
                        </a:rPr>
                        <a:t>    四、教职工情况</a:t>
                      </a:r>
                      <a:endParaRPr lang="zh-CN" altLang="en-US" sz="1200" b="1" u="none" strike="noStrike" kern="1200" dirty="0">
                        <a:solidFill>
                          <a:srgbClr val="C00000"/>
                        </a:solidFill>
                        <a:effectLst/>
                        <a:latin typeface="+mn-lt"/>
                        <a:ea typeface="+mn-ea"/>
                        <a:cs typeface="+mn-cs"/>
                      </a:endParaRPr>
                    </a:p>
                  </a:txBody>
                  <a:tcPr marL="6493" marR="6493" marT="6493" marB="0" anchor="ctr">
                    <a:noFill/>
                  </a:tcPr>
                </a:tc>
                <a:tc>
                  <a:txBody>
                    <a:bodyPr/>
                    <a:lstStyle/>
                    <a:p>
                      <a:pPr algn="l" fontAlgn="b"/>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r>
              <a:tr h="157883">
                <a:tc>
                  <a:txBody>
                    <a:bodyPr/>
                    <a:lstStyle/>
                    <a:p>
                      <a:pPr marL="0" algn="just" defTabSz="914400" rtl="0" eaLnBrk="1" fontAlgn="ctr" latinLnBrk="0" hangingPunct="1"/>
                      <a:r>
                        <a:rPr lang="zh-CN" altLang="en-US" sz="1000" u="none" strike="noStrike" kern="1200">
                          <a:solidFill>
                            <a:schemeClr val="tx1"/>
                          </a:solidFill>
                          <a:effectLst/>
                          <a:latin typeface="+mn-lt"/>
                          <a:ea typeface="+mn-ea"/>
                          <a:cs typeface="+mn-cs"/>
                          <a:hlinkClick r:id="rId8" action="ppaction://hlinkfile"/>
                        </a:rPr>
                        <a:t>（四十八）幼儿园教职工</a:t>
                      </a:r>
                      <a:endParaRPr lang="zh-CN" altLang="en-US" sz="1000" u="none" strike="noStrike" kern="1200">
                        <a:solidFill>
                          <a:schemeClr val="tx1"/>
                        </a:solidFill>
                        <a:effectLst/>
                        <a:latin typeface="+mn-lt"/>
                        <a:ea typeface="+mn-ea"/>
                        <a:cs typeface="+mn-cs"/>
                      </a:endParaRPr>
                    </a:p>
                  </a:txBody>
                  <a:tcPr marL="6493" marR="6493" marT="6493" marB="0" anchor="ctr">
                    <a:noFill/>
                  </a:tcPr>
                </a:tc>
                <a:tc>
                  <a:txBody>
                    <a:bodyPr/>
                    <a:lstStyle/>
                    <a:p>
                      <a:pPr algn="l" fontAlgn="b"/>
                      <a:r>
                        <a:rPr lang="zh-CN" altLang="en-US" sz="1000" u="none" strike="noStrike">
                          <a:effectLst/>
                        </a:rPr>
                        <a:t>教基</a:t>
                      </a:r>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r" fontAlgn="b"/>
                      <a:r>
                        <a:rPr lang="en-US" altLang="zh-CN" sz="1000" u="none" strike="noStrike">
                          <a:effectLst/>
                        </a:rPr>
                        <a:t>4</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r" fontAlgn="b"/>
                      <a:r>
                        <a:rPr lang="en-US" altLang="zh-CN" sz="1000" u="none" strike="noStrike">
                          <a:effectLst/>
                        </a:rPr>
                        <a:t>1</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en-US" altLang="zh-CN" sz="1000" u="none" strike="noStrike">
                          <a:effectLst/>
                        </a:rPr>
                        <a:t>48</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zh-CN" altLang="en-US" sz="1000" u="none" strike="noStrike">
                          <a:effectLst/>
                        </a:rPr>
                        <a:t>教基</a:t>
                      </a:r>
                      <a:r>
                        <a:rPr lang="en-US" altLang="zh-CN" sz="1000" u="none" strike="noStrike">
                          <a:effectLst/>
                        </a:rPr>
                        <a:t>4148</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r>
              <a:tr h="157883">
                <a:tc>
                  <a:txBody>
                    <a:bodyPr/>
                    <a:lstStyle/>
                    <a:p>
                      <a:pPr marL="0" algn="just" defTabSz="914400" rtl="0" eaLnBrk="1" fontAlgn="ctr" latinLnBrk="0" hangingPunct="1"/>
                      <a:r>
                        <a:rPr lang="zh-CN" altLang="en-US" sz="1000" u="none" strike="noStrike" kern="1200" dirty="0">
                          <a:solidFill>
                            <a:schemeClr val="tx1"/>
                          </a:solidFill>
                          <a:effectLst/>
                          <a:latin typeface="+mn-lt"/>
                          <a:ea typeface="+mn-ea"/>
                          <a:cs typeface="+mn-cs"/>
                          <a:hlinkClick r:id="rId9" action="ppaction://hlinkfile"/>
                        </a:rPr>
                        <a:t>（四十九）中小学教职工</a:t>
                      </a:r>
                      <a:endParaRPr lang="zh-CN" altLang="en-US" sz="1000" u="none" strike="noStrike" kern="1200" dirty="0">
                        <a:solidFill>
                          <a:schemeClr val="tx1"/>
                        </a:solidFill>
                        <a:effectLst/>
                        <a:latin typeface="+mn-lt"/>
                        <a:ea typeface="+mn-ea"/>
                        <a:cs typeface="+mn-cs"/>
                      </a:endParaRPr>
                    </a:p>
                  </a:txBody>
                  <a:tcPr marL="6493" marR="6493" marT="6493" marB="0" anchor="ctr">
                    <a:noFill/>
                  </a:tcPr>
                </a:tc>
                <a:tc>
                  <a:txBody>
                    <a:bodyPr/>
                    <a:lstStyle/>
                    <a:p>
                      <a:pPr algn="l" fontAlgn="b"/>
                      <a:r>
                        <a:rPr lang="zh-CN" altLang="en-US" sz="1000" u="none" strike="noStrike">
                          <a:effectLst/>
                        </a:rPr>
                        <a:t>教基</a:t>
                      </a:r>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r" fontAlgn="b"/>
                      <a:r>
                        <a:rPr lang="en-US" altLang="zh-CN" sz="1000" u="none" strike="noStrike">
                          <a:effectLst/>
                        </a:rPr>
                        <a:t>4</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r" fontAlgn="b"/>
                      <a:r>
                        <a:rPr lang="en-US" altLang="zh-CN" sz="1000" u="none" strike="noStrike">
                          <a:effectLst/>
                        </a:rPr>
                        <a:t>1</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en-US" altLang="zh-CN" sz="1000" u="none" strike="noStrike">
                          <a:effectLst/>
                        </a:rPr>
                        <a:t>49</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zh-CN" altLang="en-US" sz="1000" u="none" strike="noStrike">
                          <a:effectLst/>
                        </a:rPr>
                        <a:t>教基</a:t>
                      </a:r>
                      <a:r>
                        <a:rPr lang="en-US" altLang="zh-CN" sz="1000" u="none" strike="noStrike">
                          <a:effectLst/>
                        </a:rPr>
                        <a:t>4149</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r>
              <a:tr h="157883">
                <a:tc>
                  <a:txBody>
                    <a:bodyPr/>
                    <a:lstStyle/>
                    <a:p>
                      <a:pPr marL="0" algn="just" defTabSz="914400" rtl="0" eaLnBrk="1" fontAlgn="ctr" latinLnBrk="0" hangingPunct="1"/>
                      <a:r>
                        <a:rPr lang="en-US" altLang="zh-CN" sz="1000" u="none" strike="noStrike" kern="1200" dirty="0">
                          <a:solidFill>
                            <a:schemeClr val="tx1"/>
                          </a:solidFill>
                          <a:effectLst/>
                          <a:latin typeface="+mn-lt"/>
                          <a:ea typeface="+mn-ea"/>
                          <a:cs typeface="+mn-cs"/>
                          <a:hlinkClick r:id="rId10" action="ppaction://hlinkfile"/>
                        </a:rPr>
                        <a:t>…</a:t>
                      </a:r>
                      <a:endParaRPr lang="zh-CN" altLang="en-US" sz="1000" u="none" strike="noStrike" kern="1200" dirty="0">
                        <a:solidFill>
                          <a:schemeClr val="tx1"/>
                        </a:solidFill>
                        <a:effectLst/>
                        <a:latin typeface="+mn-lt"/>
                        <a:ea typeface="+mn-ea"/>
                        <a:cs typeface="+mn-cs"/>
                      </a:endParaRPr>
                    </a:p>
                  </a:txBody>
                  <a:tcPr marL="6493" marR="6493" marT="6493" marB="0" anchor="ctr">
                    <a:noFill/>
                  </a:tcPr>
                </a:tc>
                <a:tc>
                  <a:txBody>
                    <a:bodyPr/>
                    <a:lstStyle/>
                    <a:p>
                      <a:pPr algn="l" fontAlgn="b"/>
                      <a:r>
                        <a:rPr lang="en-US" altLang="zh-CN" sz="1000" u="none" strike="noStrike">
                          <a:effectLst/>
                        </a:rPr>
                        <a:t>…</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en-US" altLang="zh-CN" sz="1000" u="none" strike="noStrike">
                          <a:effectLst/>
                        </a:rPr>
                        <a:t>…</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en-US" altLang="zh-CN" sz="1000" u="none" strike="noStrike">
                          <a:effectLst/>
                        </a:rPr>
                        <a:t>…</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en-US" altLang="zh-CN" sz="1000" u="none" strike="noStrike">
                          <a:effectLst/>
                        </a:rPr>
                        <a:t>…</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en-US" altLang="zh-CN" sz="1000" u="none" strike="noStrike" dirty="0">
                          <a:effectLst/>
                        </a:rPr>
                        <a:t>…</a:t>
                      </a:r>
                      <a:endParaRPr lang="en-US" altLang="zh-CN" sz="1000" b="0" i="0" u="none" strike="noStrike" dirty="0">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r>
              <a:tr h="188169">
                <a:tc>
                  <a:txBody>
                    <a:bodyPr/>
                    <a:lstStyle/>
                    <a:p>
                      <a:pPr marL="0" algn="just" defTabSz="914400" rtl="0" eaLnBrk="1" fontAlgn="ctr" latinLnBrk="0" hangingPunct="1"/>
                      <a:r>
                        <a:rPr lang="zh-CN" altLang="en-US" sz="1200" b="1" u="none" strike="noStrike" kern="1200" dirty="0">
                          <a:solidFill>
                            <a:srgbClr val="C00000"/>
                          </a:solidFill>
                          <a:effectLst/>
                          <a:latin typeface="+mn-lt"/>
                          <a:ea typeface="+mn-ea"/>
                          <a:cs typeface="+mn-cs"/>
                        </a:rPr>
                        <a:t>    五、办学条件情况</a:t>
                      </a:r>
                      <a:endParaRPr lang="zh-CN" altLang="en-US" sz="1200" b="1" u="none" strike="noStrike" kern="1200" dirty="0">
                        <a:solidFill>
                          <a:srgbClr val="C00000"/>
                        </a:solidFill>
                        <a:effectLst/>
                        <a:latin typeface="+mn-lt"/>
                        <a:ea typeface="+mn-ea"/>
                        <a:cs typeface="+mn-cs"/>
                      </a:endParaRPr>
                    </a:p>
                  </a:txBody>
                  <a:tcPr marL="6493" marR="6493" marT="6493" marB="0" anchor="ctr">
                    <a:noFill/>
                  </a:tcPr>
                </a:tc>
                <a:tc>
                  <a:txBody>
                    <a:bodyPr/>
                    <a:lstStyle/>
                    <a:p>
                      <a:pPr algn="l" fontAlgn="b"/>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r>
              <a:tr h="157883">
                <a:tc>
                  <a:txBody>
                    <a:bodyPr/>
                    <a:lstStyle/>
                    <a:p>
                      <a:pPr marL="0" algn="just" defTabSz="914400" rtl="0" eaLnBrk="1" fontAlgn="ctr" latinLnBrk="0" hangingPunct="1"/>
                      <a:r>
                        <a:rPr lang="zh-CN" altLang="en-US" sz="1000" u="none" strike="noStrike" kern="1200">
                          <a:solidFill>
                            <a:schemeClr val="tx1"/>
                          </a:solidFill>
                          <a:effectLst/>
                          <a:latin typeface="+mn-lt"/>
                          <a:ea typeface="+mn-ea"/>
                          <a:cs typeface="+mn-cs"/>
                          <a:hlinkClick r:id="rId11" action="ppaction://hlinkfile"/>
                        </a:rPr>
                        <a:t>（六十九）幼儿园校舍情况</a:t>
                      </a:r>
                      <a:endParaRPr lang="zh-CN" altLang="en-US" sz="1000" u="none" strike="noStrike" kern="1200">
                        <a:solidFill>
                          <a:schemeClr val="tx1"/>
                        </a:solidFill>
                        <a:effectLst/>
                        <a:latin typeface="+mn-lt"/>
                        <a:ea typeface="+mn-ea"/>
                        <a:cs typeface="+mn-cs"/>
                      </a:endParaRPr>
                    </a:p>
                  </a:txBody>
                  <a:tcPr marL="6493" marR="6493" marT="6493" marB="0" anchor="ctr">
                    <a:noFill/>
                  </a:tcPr>
                </a:tc>
                <a:tc>
                  <a:txBody>
                    <a:bodyPr/>
                    <a:lstStyle/>
                    <a:p>
                      <a:pPr algn="l" fontAlgn="b"/>
                      <a:r>
                        <a:rPr lang="zh-CN" altLang="en-US" sz="1000" u="none" strike="noStrike">
                          <a:effectLst/>
                        </a:rPr>
                        <a:t>教基</a:t>
                      </a:r>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r" fontAlgn="b"/>
                      <a:r>
                        <a:rPr lang="en-US" altLang="zh-CN" sz="1000" u="none" strike="noStrike">
                          <a:effectLst/>
                        </a:rPr>
                        <a:t>5</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r" fontAlgn="b"/>
                      <a:r>
                        <a:rPr lang="en-US" altLang="zh-CN" sz="1000" u="none" strike="noStrike">
                          <a:effectLst/>
                        </a:rPr>
                        <a:t>1</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en-US" altLang="zh-CN" sz="1000" u="none" strike="noStrike">
                          <a:effectLst/>
                        </a:rPr>
                        <a:t>69</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zh-CN" altLang="en-US" sz="1000" u="none" strike="noStrike">
                          <a:effectLst/>
                        </a:rPr>
                        <a:t>教基</a:t>
                      </a:r>
                      <a:r>
                        <a:rPr lang="en-US" altLang="zh-CN" sz="1000" u="none" strike="noStrike">
                          <a:effectLst/>
                        </a:rPr>
                        <a:t>5169</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r>
              <a:tr h="157883">
                <a:tc>
                  <a:txBody>
                    <a:bodyPr/>
                    <a:lstStyle/>
                    <a:p>
                      <a:pPr marL="0" algn="just" defTabSz="914400" rtl="0" eaLnBrk="1" fontAlgn="ctr" latinLnBrk="0" hangingPunct="1"/>
                      <a:r>
                        <a:rPr lang="zh-CN" altLang="en-US" sz="1000" u="none" strike="noStrike" kern="1200">
                          <a:solidFill>
                            <a:schemeClr val="tx1"/>
                          </a:solidFill>
                          <a:effectLst/>
                          <a:latin typeface="+mn-lt"/>
                          <a:ea typeface="+mn-ea"/>
                          <a:cs typeface="+mn-cs"/>
                          <a:hlinkClick r:id="rId12" action="ppaction://hlinkfile"/>
                        </a:rPr>
                        <a:t>（七十）中小学校舍情况</a:t>
                      </a:r>
                      <a:endParaRPr lang="zh-CN" altLang="en-US" sz="1000" u="none" strike="noStrike" kern="1200">
                        <a:solidFill>
                          <a:schemeClr val="tx1"/>
                        </a:solidFill>
                        <a:effectLst/>
                        <a:latin typeface="+mn-lt"/>
                        <a:ea typeface="+mn-ea"/>
                        <a:cs typeface="+mn-cs"/>
                      </a:endParaRPr>
                    </a:p>
                  </a:txBody>
                  <a:tcPr marL="6493" marR="6493" marT="6493" marB="0" anchor="ctr">
                    <a:noFill/>
                  </a:tcPr>
                </a:tc>
                <a:tc>
                  <a:txBody>
                    <a:bodyPr/>
                    <a:lstStyle/>
                    <a:p>
                      <a:pPr algn="l" fontAlgn="b"/>
                      <a:r>
                        <a:rPr lang="zh-CN" altLang="en-US" sz="1000" u="none" strike="noStrike">
                          <a:effectLst/>
                        </a:rPr>
                        <a:t>教基</a:t>
                      </a:r>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r" fontAlgn="b"/>
                      <a:r>
                        <a:rPr lang="en-US" altLang="zh-CN" sz="1000" u="none" strike="noStrike">
                          <a:effectLst/>
                        </a:rPr>
                        <a:t>5</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r" fontAlgn="b"/>
                      <a:r>
                        <a:rPr lang="en-US" altLang="zh-CN" sz="1000" u="none" strike="noStrike">
                          <a:effectLst/>
                        </a:rPr>
                        <a:t>1</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en-US" altLang="zh-CN" sz="1000" u="none" strike="noStrike">
                          <a:effectLst/>
                        </a:rPr>
                        <a:t>70</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zh-CN" altLang="en-US" sz="1000" u="none" strike="noStrike">
                          <a:effectLst/>
                        </a:rPr>
                        <a:t>教基</a:t>
                      </a:r>
                      <a:r>
                        <a:rPr lang="en-US" altLang="zh-CN" sz="1000" u="none" strike="noStrike">
                          <a:effectLst/>
                        </a:rPr>
                        <a:t>5170</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r>
              <a:tr h="157883">
                <a:tc>
                  <a:txBody>
                    <a:bodyPr/>
                    <a:lstStyle/>
                    <a:p>
                      <a:pPr marL="0" algn="just" defTabSz="914400" rtl="0" eaLnBrk="1" fontAlgn="ctr" latinLnBrk="0" hangingPunct="1"/>
                      <a:r>
                        <a:rPr lang="en-US" altLang="zh-CN" sz="1000" u="none" strike="noStrike" kern="1200" dirty="0">
                          <a:solidFill>
                            <a:schemeClr val="tx1"/>
                          </a:solidFill>
                          <a:effectLst/>
                          <a:latin typeface="+mn-lt"/>
                          <a:ea typeface="+mn-ea"/>
                          <a:cs typeface="+mn-cs"/>
                        </a:rPr>
                        <a:t>…</a:t>
                      </a:r>
                      <a:endParaRPr lang="en-US" altLang="zh-CN" sz="1000" u="none" strike="noStrike" kern="1200" dirty="0">
                        <a:solidFill>
                          <a:schemeClr val="tx1"/>
                        </a:solidFill>
                        <a:effectLst/>
                        <a:latin typeface="+mn-lt"/>
                        <a:ea typeface="+mn-ea"/>
                        <a:cs typeface="+mn-cs"/>
                      </a:endParaRPr>
                    </a:p>
                  </a:txBody>
                  <a:tcPr marL="6493" marR="6493" marT="6493" marB="0" anchor="ctr">
                    <a:noFill/>
                  </a:tcPr>
                </a:tc>
                <a:tc>
                  <a:txBody>
                    <a:bodyPr/>
                    <a:lstStyle/>
                    <a:p>
                      <a:pPr algn="l" fontAlgn="b"/>
                      <a:r>
                        <a:rPr lang="en-US" altLang="zh-CN" sz="1000" u="none" strike="noStrike">
                          <a:effectLst/>
                        </a:rPr>
                        <a:t>…</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en-US" altLang="zh-CN" sz="1000" u="none" strike="noStrike">
                          <a:effectLst/>
                        </a:rPr>
                        <a:t>…</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en-US" altLang="zh-CN" sz="1000" u="none" strike="noStrike">
                          <a:effectLst/>
                        </a:rPr>
                        <a:t>…</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en-US" altLang="zh-CN" sz="1000" u="none" strike="noStrike">
                          <a:effectLst/>
                        </a:rPr>
                        <a:t>…</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en-US" altLang="zh-CN" sz="1000" u="none" strike="noStrike">
                          <a:effectLst/>
                        </a:rPr>
                        <a:t>…</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r>
              <a:tr h="188169">
                <a:tc>
                  <a:txBody>
                    <a:bodyPr/>
                    <a:lstStyle/>
                    <a:p>
                      <a:pPr marL="0" algn="just" defTabSz="914400" rtl="0" eaLnBrk="1" fontAlgn="ctr" latinLnBrk="0" hangingPunct="1"/>
                      <a:r>
                        <a:rPr lang="zh-CN" altLang="en-US" sz="1200" b="1" u="none" strike="noStrike" kern="1200" dirty="0">
                          <a:solidFill>
                            <a:srgbClr val="C00000"/>
                          </a:solidFill>
                          <a:effectLst/>
                          <a:latin typeface="+mn-lt"/>
                          <a:ea typeface="+mn-ea"/>
                          <a:cs typeface="+mn-cs"/>
                        </a:rPr>
                        <a:t>    六、其他</a:t>
                      </a:r>
                      <a:endParaRPr lang="zh-CN" altLang="en-US" sz="1200" b="1" u="none" strike="noStrike" kern="1200" dirty="0">
                        <a:solidFill>
                          <a:srgbClr val="C00000"/>
                        </a:solidFill>
                        <a:effectLst/>
                        <a:latin typeface="+mn-lt"/>
                        <a:ea typeface="+mn-ea"/>
                        <a:cs typeface="+mn-cs"/>
                      </a:endParaRPr>
                    </a:p>
                  </a:txBody>
                  <a:tcPr marL="6493" marR="6493" marT="6493" marB="0" anchor="ctr">
                    <a:noFill/>
                  </a:tcPr>
                </a:tc>
                <a:tc>
                  <a:txBody>
                    <a:bodyPr/>
                    <a:lstStyle/>
                    <a:p>
                      <a:pPr algn="l" fontAlgn="b"/>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r>
              <a:tr h="157883">
                <a:tc>
                  <a:txBody>
                    <a:bodyPr/>
                    <a:lstStyle/>
                    <a:p>
                      <a:pPr marL="0" algn="just" defTabSz="914400" rtl="0" eaLnBrk="1" fontAlgn="ctr" latinLnBrk="0" hangingPunct="1"/>
                      <a:r>
                        <a:rPr lang="zh-CN" altLang="en-US" sz="1000" u="none" strike="noStrike" kern="1200">
                          <a:solidFill>
                            <a:schemeClr val="tx1"/>
                          </a:solidFill>
                          <a:effectLst/>
                          <a:latin typeface="+mn-lt"/>
                          <a:ea typeface="+mn-ea"/>
                          <a:cs typeface="+mn-cs"/>
                          <a:hlinkClick r:id="rId13" action="ppaction://hlinkfile"/>
                        </a:rPr>
                        <a:t>（七十八）专门学校基本情况</a:t>
                      </a:r>
                      <a:endParaRPr lang="zh-CN" altLang="en-US" sz="1000" u="none" strike="noStrike" kern="1200">
                        <a:solidFill>
                          <a:schemeClr val="tx1"/>
                        </a:solidFill>
                        <a:effectLst/>
                        <a:latin typeface="+mn-lt"/>
                        <a:ea typeface="+mn-ea"/>
                        <a:cs typeface="+mn-cs"/>
                      </a:endParaRPr>
                    </a:p>
                  </a:txBody>
                  <a:tcPr marL="6493" marR="6493" marT="6493" marB="0" anchor="ctr">
                    <a:noFill/>
                  </a:tcPr>
                </a:tc>
                <a:tc>
                  <a:txBody>
                    <a:bodyPr/>
                    <a:lstStyle/>
                    <a:p>
                      <a:pPr algn="l" fontAlgn="b"/>
                      <a:r>
                        <a:rPr lang="zh-CN" altLang="en-US" sz="1000" u="none" strike="noStrike">
                          <a:effectLst/>
                        </a:rPr>
                        <a:t>教基</a:t>
                      </a:r>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r" fontAlgn="b"/>
                      <a:r>
                        <a:rPr lang="en-US" altLang="zh-CN" sz="1000" u="none" strike="noStrike">
                          <a:effectLst/>
                        </a:rPr>
                        <a:t>6</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r" fontAlgn="b"/>
                      <a:r>
                        <a:rPr lang="en-US" altLang="zh-CN" sz="1000" u="none" strike="noStrike">
                          <a:effectLst/>
                        </a:rPr>
                        <a:t>1</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en-US" altLang="zh-CN" sz="1000" u="none" strike="noStrike">
                          <a:effectLst/>
                        </a:rPr>
                        <a:t>78</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zh-CN" altLang="en-US" sz="1000" u="none" strike="noStrike" dirty="0">
                          <a:effectLst/>
                        </a:rPr>
                        <a:t>教基</a:t>
                      </a:r>
                      <a:r>
                        <a:rPr lang="en-US" altLang="zh-CN" sz="1000" u="none" strike="noStrike" dirty="0">
                          <a:effectLst/>
                        </a:rPr>
                        <a:t>6178</a:t>
                      </a:r>
                      <a:endParaRPr lang="en-US" altLang="zh-CN" sz="1000" b="0" i="0" u="none" strike="noStrike" dirty="0">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r>
              <a:tr h="157883">
                <a:tc>
                  <a:txBody>
                    <a:bodyPr/>
                    <a:lstStyle/>
                    <a:p>
                      <a:pPr marL="0" algn="just" defTabSz="914400" rtl="0" eaLnBrk="1" fontAlgn="ctr" latinLnBrk="0" hangingPunct="1"/>
                      <a:r>
                        <a:rPr lang="zh-CN" altLang="en-US" sz="1000" u="none" strike="noStrike" kern="1200">
                          <a:solidFill>
                            <a:schemeClr val="tx1"/>
                          </a:solidFill>
                          <a:effectLst/>
                          <a:latin typeface="+mn-lt"/>
                          <a:ea typeface="+mn-ea"/>
                          <a:cs typeface="+mn-cs"/>
                          <a:hlinkClick r:id="rId14" action="ppaction://hlinkfile"/>
                        </a:rPr>
                        <a:t>（七十九）成人中、小学基本情况</a:t>
                      </a:r>
                      <a:endParaRPr lang="zh-CN" altLang="en-US" sz="1000" u="none" strike="noStrike" kern="1200">
                        <a:solidFill>
                          <a:schemeClr val="tx1"/>
                        </a:solidFill>
                        <a:effectLst/>
                        <a:latin typeface="+mn-lt"/>
                        <a:ea typeface="+mn-ea"/>
                        <a:cs typeface="+mn-cs"/>
                      </a:endParaRPr>
                    </a:p>
                  </a:txBody>
                  <a:tcPr marL="6493" marR="6493" marT="6493" marB="0" anchor="ctr">
                    <a:noFill/>
                  </a:tcPr>
                </a:tc>
                <a:tc>
                  <a:txBody>
                    <a:bodyPr/>
                    <a:lstStyle/>
                    <a:p>
                      <a:pPr algn="l" fontAlgn="b"/>
                      <a:r>
                        <a:rPr lang="zh-CN" altLang="en-US" sz="1000" u="none" strike="noStrike">
                          <a:effectLst/>
                        </a:rPr>
                        <a:t>教基</a:t>
                      </a:r>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r" fontAlgn="b"/>
                      <a:r>
                        <a:rPr lang="en-US" altLang="zh-CN" sz="1000" u="none" strike="noStrike">
                          <a:effectLst/>
                        </a:rPr>
                        <a:t>6</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r" fontAlgn="b"/>
                      <a:r>
                        <a:rPr lang="en-US" altLang="zh-CN" sz="1000" u="none" strike="noStrike">
                          <a:effectLst/>
                        </a:rPr>
                        <a:t>1</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en-US" altLang="zh-CN" sz="1000" u="none" strike="noStrike">
                          <a:effectLst/>
                        </a:rPr>
                        <a:t>79</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zh-CN" altLang="en-US" sz="1000" u="none" strike="noStrike" dirty="0">
                          <a:effectLst/>
                        </a:rPr>
                        <a:t>教基</a:t>
                      </a:r>
                      <a:r>
                        <a:rPr lang="en-US" altLang="zh-CN" sz="1000" u="none" strike="noStrike" dirty="0">
                          <a:effectLst/>
                        </a:rPr>
                        <a:t>6179</a:t>
                      </a:r>
                      <a:endParaRPr lang="en-US" altLang="zh-CN" sz="1000" b="0" i="0" u="none" strike="noStrike" dirty="0">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r>
              <a:tr h="157883">
                <a:tc>
                  <a:txBody>
                    <a:bodyPr/>
                    <a:lstStyle/>
                    <a:p>
                      <a:pPr marL="0" algn="just" defTabSz="914400" rtl="0" eaLnBrk="1" fontAlgn="ctr" latinLnBrk="0" hangingPunct="1"/>
                      <a:r>
                        <a:rPr lang="en-US" altLang="zh-CN" sz="1000" u="none" strike="noStrike" kern="1200" dirty="0">
                          <a:solidFill>
                            <a:schemeClr val="tx1"/>
                          </a:solidFill>
                          <a:effectLst/>
                          <a:latin typeface="+mn-lt"/>
                          <a:ea typeface="+mn-ea"/>
                          <a:cs typeface="+mn-cs"/>
                          <a:hlinkClick r:id="rId15" action="ppaction://hlinkfile"/>
                        </a:rPr>
                        <a:t>…</a:t>
                      </a:r>
                      <a:endParaRPr lang="zh-CN" altLang="en-US" sz="1000" u="none" strike="noStrike" kern="1200" dirty="0">
                        <a:solidFill>
                          <a:schemeClr val="tx1"/>
                        </a:solidFill>
                        <a:effectLst/>
                        <a:latin typeface="+mn-lt"/>
                        <a:ea typeface="+mn-ea"/>
                        <a:cs typeface="+mn-cs"/>
                      </a:endParaRPr>
                    </a:p>
                  </a:txBody>
                  <a:tcPr marL="6493" marR="6493" marT="6493" marB="0" anchor="ctr">
                    <a:noFill/>
                  </a:tcPr>
                </a:tc>
                <a:tc>
                  <a:txBody>
                    <a:bodyPr/>
                    <a:lstStyle/>
                    <a:p>
                      <a:pPr algn="l" fontAlgn="b"/>
                      <a:r>
                        <a:rPr lang="en-US" altLang="zh-CN" sz="1000" u="none" strike="noStrike">
                          <a:effectLst/>
                        </a:rPr>
                        <a:t>…</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en-US" altLang="zh-CN" sz="1000" u="none" strike="noStrike">
                          <a:effectLst/>
                        </a:rPr>
                        <a:t>…</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en-US" altLang="zh-CN" sz="1000" u="none" strike="noStrike">
                          <a:effectLst/>
                        </a:rPr>
                        <a:t>…</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en-US" altLang="zh-CN" sz="1000" u="none" strike="noStrike">
                          <a:effectLst/>
                        </a:rPr>
                        <a:t>…</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en-US" altLang="zh-CN" sz="1000" u="none" strike="noStrike">
                          <a:effectLst/>
                        </a:rPr>
                        <a:t>…</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r>
              <a:tr h="188169">
                <a:tc>
                  <a:txBody>
                    <a:bodyPr/>
                    <a:lstStyle/>
                    <a:p>
                      <a:pPr marL="0" algn="just" defTabSz="914400" rtl="0" eaLnBrk="1" fontAlgn="ctr" latinLnBrk="0" hangingPunct="1"/>
                      <a:r>
                        <a:rPr lang="zh-CN" altLang="en-US" sz="1200" b="1" u="none" strike="noStrike" kern="1200" dirty="0">
                          <a:solidFill>
                            <a:srgbClr val="C00000"/>
                          </a:solidFill>
                          <a:effectLst/>
                          <a:latin typeface="+mn-lt"/>
                          <a:ea typeface="+mn-ea"/>
                          <a:cs typeface="+mn-cs"/>
                        </a:rPr>
                        <a:t>    七、县级、省级基表</a:t>
                      </a:r>
                      <a:endParaRPr lang="zh-CN" altLang="en-US" sz="1200" b="1" u="none" strike="noStrike" kern="1200" dirty="0">
                        <a:solidFill>
                          <a:srgbClr val="C00000"/>
                        </a:solidFill>
                        <a:effectLst/>
                        <a:latin typeface="+mn-lt"/>
                        <a:ea typeface="+mn-ea"/>
                        <a:cs typeface="+mn-cs"/>
                      </a:endParaRPr>
                    </a:p>
                  </a:txBody>
                  <a:tcPr marL="6493" marR="6493" marT="6493" marB="0" anchor="ctr">
                    <a:noFill/>
                  </a:tcPr>
                </a:tc>
                <a:tc>
                  <a:txBody>
                    <a:bodyPr/>
                    <a:lstStyle/>
                    <a:p>
                      <a:pPr algn="l" fontAlgn="b"/>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r>
              <a:tr h="157883">
                <a:tc>
                  <a:txBody>
                    <a:bodyPr/>
                    <a:lstStyle/>
                    <a:p>
                      <a:pPr marL="0" algn="just" defTabSz="914400" rtl="0" eaLnBrk="1" fontAlgn="ctr" latinLnBrk="0" hangingPunct="1"/>
                      <a:r>
                        <a:rPr lang="zh-CN" altLang="en-US" sz="1000" u="none" strike="noStrike" kern="1200" dirty="0">
                          <a:solidFill>
                            <a:schemeClr val="tx1"/>
                          </a:solidFill>
                          <a:effectLst/>
                          <a:latin typeface="+mn-lt"/>
                          <a:ea typeface="+mn-ea"/>
                          <a:cs typeface="+mn-cs"/>
                          <a:hlinkClick r:id="rId16" action="ppaction://hlinkfile"/>
                        </a:rPr>
                        <a:t>（八十一）小学校内外学龄人口数（县级）</a:t>
                      </a:r>
                      <a:endParaRPr lang="zh-CN" altLang="en-US" sz="1000" u="none" strike="noStrike" kern="1200" dirty="0">
                        <a:solidFill>
                          <a:schemeClr val="tx1"/>
                        </a:solidFill>
                        <a:effectLst/>
                        <a:latin typeface="+mn-lt"/>
                        <a:ea typeface="+mn-ea"/>
                        <a:cs typeface="+mn-cs"/>
                      </a:endParaRPr>
                    </a:p>
                  </a:txBody>
                  <a:tcPr marL="6493" marR="6493" marT="6493" marB="0" anchor="ctr">
                    <a:noFill/>
                  </a:tcPr>
                </a:tc>
                <a:tc>
                  <a:txBody>
                    <a:bodyPr/>
                    <a:lstStyle/>
                    <a:p>
                      <a:pPr algn="l" fontAlgn="b"/>
                      <a:r>
                        <a:rPr lang="zh-CN" altLang="en-US" sz="1000" u="none" strike="noStrike">
                          <a:effectLst/>
                        </a:rPr>
                        <a:t>教基</a:t>
                      </a:r>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r" fontAlgn="b"/>
                      <a:r>
                        <a:rPr lang="en-US" altLang="zh-CN" sz="1000" u="none" strike="noStrike">
                          <a:effectLst/>
                        </a:rPr>
                        <a:t>7</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r" fontAlgn="b"/>
                      <a:r>
                        <a:rPr lang="en-US" altLang="zh-CN" sz="1000" u="none" strike="noStrike">
                          <a:effectLst/>
                        </a:rPr>
                        <a:t>1</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en-US" altLang="zh-CN" sz="1000" u="none" strike="noStrike">
                          <a:effectLst/>
                        </a:rPr>
                        <a:t>81</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zh-CN" altLang="en-US" sz="1000" u="none" strike="noStrike">
                          <a:effectLst/>
                        </a:rPr>
                        <a:t>教基</a:t>
                      </a:r>
                      <a:r>
                        <a:rPr lang="en-US" altLang="zh-CN" sz="1000" u="none" strike="noStrike">
                          <a:effectLst/>
                        </a:rPr>
                        <a:t>7181</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r>
              <a:tr h="157883">
                <a:tc>
                  <a:txBody>
                    <a:bodyPr/>
                    <a:lstStyle/>
                    <a:p>
                      <a:pPr marL="0" algn="just" defTabSz="914400" rtl="0" eaLnBrk="1" fontAlgn="ctr" latinLnBrk="0" hangingPunct="1"/>
                      <a:r>
                        <a:rPr lang="zh-CN" altLang="en-US" sz="1000" u="none" strike="noStrike" kern="1200" dirty="0">
                          <a:solidFill>
                            <a:schemeClr val="tx1"/>
                          </a:solidFill>
                          <a:effectLst/>
                          <a:latin typeface="+mn-lt"/>
                          <a:ea typeface="+mn-ea"/>
                          <a:cs typeface="+mn-cs"/>
                          <a:hlinkClick r:id="rId17" action="ppaction://hlinkfile"/>
                        </a:rPr>
                        <a:t>（八十二）初中校内外学龄人口数（县级）</a:t>
                      </a:r>
                      <a:endParaRPr lang="zh-CN" altLang="en-US" sz="1000" u="none" strike="noStrike" kern="1200" dirty="0">
                        <a:solidFill>
                          <a:schemeClr val="tx1"/>
                        </a:solidFill>
                        <a:effectLst/>
                        <a:latin typeface="+mn-lt"/>
                        <a:ea typeface="+mn-ea"/>
                        <a:cs typeface="+mn-cs"/>
                      </a:endParaRPr>
                    </a:p>
                  </a:txBody>
                  <a:tcPr marL="6493" marR="6493" marT="6493" marB="0" anchor="ctr">
                    <a:noFill/>
                  </a:tcPr>
                </a:tc>
                <a:tc>
                  <a:txBody>
                    <a:bodyPr/>
                    <a:lstStyle/>
                    <a:p>
                      <a:pPr algn="l" fontAlgn="b"/>
                      <a:r>
                        <a:rPr lang="zh-CN" altLang="en-US" sz="1000" u="none" strike="noStrike">
                          <a:effectLst/>
                        </a:rPr>
                        <a:t>教基</a:t>
                      </a:r>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r" fontAlgn="b"/>
                      <a:r>
                        <a:rPr lang="en-US" altLang="zh-CN" sz="1000" u="none" strike="noStrike">
                          <a:effectLst/>
                        </a:rPr>
                        <a:t>7</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r" fontAlgn="b"/>
                      <a:r>
                        <a:rPr lang="en-US" altLang="zh-CN" sz="1000" u="none" strike="noStrike">
                          <a:effectLst/>
                        </a:rPr>
                        <a:t>1</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en-US" altLang="zh-CN" sz="1000" u="none" strike="noStrike">
                          <a:effectLst/>
                        </a:rPr>
                        <a:t>82</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zh-CN" altLang="en-US" sz="1000" u="none" strike="noStrike">
                          <a:effectLst/>
                        </a:rPr>
                        <a:t>教基</a:t>
                      </a:r>
                      <a:r>
                        <a:rPr lang="en-US" altLang="zh-CN" sz="1000" u="none" strike="noStrike">
                          <a:effectLst/>
                        </a:rPr>
                        <a:t>7182</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r>
              <a:tr h="157883">
                <a:tc>
                  <a:txBody>
                    <a:bodyPr/>
                    <a:lstStyle/>
                    <a:p>
                      <a:pPr marL="0" algn="just" defTabSz="914400" rtl="0" eaLnBrk="1" fontAlgn="ctr" latinLnBrk="0" hangingPunct="1"/>
                      <a:r>
                        <a:rPr lang="en-US" altLang="zh-CN" sz="1000" u="none" strike="noStrike" kern="1200" dirty="0">
                          <a:solidFill>
                            <a:schemeClr val="tx1"/>
                          </a:solidFill>
                          <a:effectLst/>
                          <a:latin typeface="+mn-lt"/>
                          <a:ea typeface="+mn-ea"/>
                          <a:cs typeface="+mn-cs"/>
                        </a:rPr>
                        <a:t>…</a:t>
                      </a:r>
                      <a:endParaRPr lang="en-US" altLang="zh-CN" sz="1000" u="none" strike="noStrike" kern="1200" dirty="0">
                        <a:solidFill>
                          <a:schemeClr val="tx1"/>
                        </a:solidFill>
                        <a:effectLst/>
                        <a:latin typeface="+mn-lt"/>
                        <a:ea typeface="+mn-ea"/>
                        <a:cs typeface="+mn-cs"/>
                      </a:endParaRPr>
                    </a:p>
                  </a:txBody>
                  <a:tcPr marL="6493" marR="6493" marT="6493" marB="0" anchor="ctr">
                    <a:noFill/>
                  </a:tcPr>
                </a:tc>
                <a:tc>
                  <a:txBody>
                    <a:bodyPr/>
                    <a:lstStyle/>
                    <a:p>
                      <a:pPr algn="l" fontAlgn="b"/>
                      <a:r>
                        <a:rPr lang="en-US" altLang="zh-CN" sz="1000" u="none" strike="noStrike">
                          <a:effectLst/>
                        </a:rPr>
                        <a:t>…</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en-US" altLang="zh-CN" sz="1000" u="none" strike="noStrike">
                          <a:effectLst/>
                        </a:rPr>
                        <a:t>…</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en-US" altLang="zh-CN" sz="1000" u="none" strike="noStrike">
                          <a:effectLst/>
                        </a:rPr>
                        <a:t>…</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en-US" altLang="zh-CN" sz="1000" u="none" strike="noStrike">
                          <a:effectLst/>
                        </a:rPr>
                        <a:t>…</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en-US" altLang="zh-CN" sz="1000" u="none" strike="noStrike" dirty="0">
                          <a:effectLst/>
                        </a:rPr>
                        <a:t>…</a:t>
                      </a:r>
                      <a:endParaRPr lang="en-US" altLang="zh-CN" sz="1000" b="0" i="0" u="none" strike="noStrike" dirty="0">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r>
              <a:tr h="188169">
                <a:tc>
                  <a:txBody>
                    <a:bodyPr/>
                    <a:lstStyle/>
                    <a:p>
                      <a:pPr marL="0" algn="just" defTabSz="914400" rtl="0" eaLnBrk="1" fontAlgn="ctr" latinLnBrk="0" hangingPunct="1"/>
                      <a:r>
                        <a:rPr lang="zh-CN" altLang="en-US" sz="1200" b="1" u="none" strike="noStrike" kern="1200" dirty="0">
                          <a:solidFill>
                            <a:srgbClr val="C00000"/>
                          </a:solidFill>
                          <a:effectLst/>
                          <a:latin typeface="+mn-lt"/>
                          <a:ea typeface="+mn-ea"/>
                          <a:cs typeface="+mn-cs"/>
                        </a:rPr>
                        <a:t>    八、统计台账</a:t>
                      </a:r>
                      <a:endParaRPr lang="zh-CN" altLang="en-US" sz="1200" b="1" u="none" strike="noStrike" kern="1200" dirty="0">
                        <a:solidFill>
                          <a:srgbClr val="C00000"/>
                        </a:solidFill>
                        <a:effectLst/>
                        <a:latin typeface="+mn-lt"/>
                        <a:ea typeface="+mn-ea"/>
                        <a:cs typeface="+mn-cs"/>
                      </a:endParaRPr>
                    </a:p>
                  </a:txBody>
                  <a:tcPr marL="6493" marR="6493" marT="6493" marB="0" anchor="ctr">
                    <a:noFill/>
                  </a:tcPr>
                </a:tc>
                <a:tc>
                  <a:txBody>
                    <a:bodyPr/>
                    <a:lstStyle/>
                    <a:p>
                      <a:pPr algn="l" fontAlgn="b"/>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endParaRPr lang="zh-CN" altLang="en-US" sz="1000" b="0" i="0" u="none" strike="noStrike" dirty="0">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r>
              <a:tr h="157883">
                <a:tc>
                  <a:txBody>
                    <a:bodyPr/>
                    <a:lstStyle/>
                    <a:p>
                      <a:pPr marL="0" algn="just" defTabSz="914400" rtl="0" eaLnBrk="1" fontAlgn="ctr" latinLnBrk="0" hangingPunct="1"/>
                      <a:r>
                        <a:rPr lang="zh-CN" altLang="en-US" sz="1000" u="none" strike="noStrike" kern="1200" dirty="0">
                          <a:solidFill>
                            <a:schemeClr val="tx1"/>
                          </a:solidFill>
                          <a:effectLst/>
                          <a:latin typeface="+mn-lt"/>
                          <a:ea typeface="+mn-ea"/>
                          <a:cs typeface="+mn-cs"/>
                          <a:hlinkClick r:id="rId18" action="ppaction://hlinkfile"/>
                        </a:rPr>
                        <a:t>（八十六）高等教育学校校园占地情况统计调查表（台账）</a:t>
                      </a:r>
                      <a:endParaRPr lang="zh-CN" altLang="en-US" sz="1000" u="none" strike="noStrike" kern="1200" dirty="0">
                        <a:solidFill>
                          <a:schemeClr val="tx1"/>
                        </a:solidFill>
                        <a:effectLst/>
                        <a:latin typeface="+mn-lt"/>
                        <a:ea typeface="+mn-ea"/>
                        <a:cs typeface="+mn-cs"/>
                      </a:endParaRPr>
                    </a:p>
                  </a:txBody>
                  <a:tcPr marL="6493" marR="6493" marT="6493" marB="0" anchor="ctr">
                    <a:noFill/>
                  </a:tcPr>
                </a:tc>
                <a:tc>
                  <a:txBody>
                    <a:bodyPr/>
                    <a:lstStyle/>
                    <a:p>
                      <a:pPr algn="l" fontAlgn="b"/>
                      <a:r>
                        <a:rPr lang="zh-CN" altLang="en-US" sz="1000" u="none" strike="noStrike">
                          <a:effectLst/>
                        </a:rPr>
                        <a:t>教基</a:t>
                      </a:r>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r" fontAlgn="b"/>
                      <a:r>
                        <a:rPr lang="en-US" altLang="zh-CN" sz="1000" u="none" strike="noStrike">
                          <a:effectLst/>
                        </a:rPr>
                        <a:t>8</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r" fontAlgn="b"/>
                      <a:r>
                        <a:rPr lang="en-US" altLang="zh-CN" sz="1000" u="none" strike="noStrike">
                          <a:effectLst/>
                        </a:rPr>
                        <a:t>3</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en-US" altLang="zh-CN" sz="1000" u="none" strike="noStrike">
                          <a:effectLst/>
                        </a:rPr>
                        <a:t>86</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zh-CN" altLang="en-US" sz="1000" u="none" strike="noStrike">
                          <a:effectLst/>
                        </a:rPr>
                        <a:t>教基</a:t>
                      </a:r>
                      <a:r>
                        <a:rPr lang="en-US" altLang="zh-CN" sz="1000" u="none" strike="noStrike">
                          <a:effectLst/>
                        </a:rPr>
                        <a:t>8386</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r>
              <a:tr h="157883">
                <a:tc>
                  <a:txBody>
                    <a:bodyPr/>
                    <a:lstStyle/>
                    <a:p>
                      <a:pPr marL="0" algn="just" defTabSz="914400" rtl="0" eaLnBrk="1" fontAlgn="ctr" latinLnBrk="0" hangingPunct="1"/>
                      <a:r>
                        <a:rPr lang="zh-CN" altLang="en-US" sz="1000" u="none" strike="noStrike" kern="1200" dirty="0">
                          <a:solidFill>
                            <a:schemeClr val="tx1"/>
                          </a:solidFill>
                          <a:effectLst/>
                          <a:latin typeface="+mn-lt"/>
                          <a:ea typeface="+mn-ea"/>
                          <a:cs typeface="+mn-cs"/>
                          <a:hlinkClick r:id="rId19" action="ppaction://hlinkfile"/>
                        </a:rPr>
                        <a:t>（八十七）高等教育学校（职业、成人）校舍功能明细统计调查表（台账）</a:t>
                      </a:r>
                      <a:endParaRPr lang="zh-CN" altLang="en-US" sz="1000" u="none" strike="noStrike" kern="1200" dirty="0">
                        <a:solidFill>
                          <a:schemeClr val="tx1"/>
                        </a:solidFill>
                        <a:effectLst/>
                        <a:latin typeface="+mn-lt"/>
                        <a:ea typeface="+mn-ea"/>
                        <a:cs typeface="+mn-cs"/>
                      </a:endParaRPr>
                    </a:p>
                  </a:txBody>
                  <a:tcPr marL="6493" marR="6493" marT="6493" marB="0" anchor="ctr">
                    <a:noFill/>
                  </a:tcPr>
                </a:tc>
                <a:tc>
                  <a:txBody>
                    <a:bodyPr/>
                    <a:lstStyle/>
                    <a:p>
                      <a:pPr algn="l" fontAlgn="b"/>
                      <a:r>
                        <a:rPr lang="zh-CN" altLang="en-US" sz="1000" u="none" strike="noStrike">
                          <a:effectLst/>
                        </a:rPr>
                        <a:t>教基</a:t>
                      </a:r>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r" fontAlgn="b"/>
                      <a:r>
                        <a:rPr lang="en-US" altLang="zh-CN" sz="1000" u="none" strike="noStrike">
                          <a:effectLst/>
                        </a:rPr>
                        <a:t>8</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r" fontAlgn="b"/>
                      <a:r>
                        <a:rPr lang="en-US" altLang="zh-CN" sz="1000" u="none" strike="noStrike">
                          <a:effectLst/>
                        </a:rPr>
                        <a:t>3</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en-US" altLang="zh-CN" sz="1000" u="none" strike="noStrike">
                          <a:effectLst/>
                        </a:rPr>
                        <a:t>87</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zh-CN" altLang="en-US" sz="1000" u="none" strike="noStrike">
                          <a:effectLst/>
                        </a:rPr>
                        <a:t>教基</a:t>
                      </a:r>
                      <a:r>
                        <a:rPr lang="en-US" altLang="zh-CN" sz="1000" u="none" strike="noStrike">
                          <a:effectLst/>
                        </a:rPr>
                        <a:t>8387</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r>
              <a:tr h="157883">
                <a:tc>
                  <a:txBody>
                    <a:bodyPr/>
                    <a:lstStyle/>
                    <a:p>
                      <a:pPr marL="0" algn="just" defTabSz="914400" rtl="0" eaLnBrk="1" fontAlgn="ctr" latinLnBrk="0" hangingPunct="1"/>
                      <a:r>
                        <a:rPr lang="en-US" altLang="zh-CN" sz="1000" u="none" strike="noStrike" kern="1200" dirty="0">
                          <a:solidFill>
                            <a:schemeClr val="tx1"/>
                          </a:solidFill>
                          <a:effectLst/>
                          <a:latin typeface="+mn-lt"/>
                          <a:ea typeface="+mn-ea"/>
                          <a:cs typeface="+mn-cs"/>
                        </a:rPr>
                        <a:t>…</a:t>
                      </a:r>
                      <a:endParaRPr lang="en-US" altLang="zh-CN" sz="1000" u="none" strike="noStrike" kern="1200" dirty="0">
                        <a:solidFill>
                          <a:schemeClr val="tx1"/>
                        </a:solidFill>
                        <a:effectLst/>
                        <a:latin typeface="+mn-lt"/>
                        <a:ea typeface="+mn-ea"/>
                        <a:cs typeface="+mn-cs"/>
                      </a:endParaRPr>
                    </a:p>
                  </a:txBody>
                  <a:tcPr marL="6493" marR="6493" marT="6493" marB="0" anchor="ctr">
                    <a:noFill/>
                  </a:tcPr>
                </a:tc>
                <a:tc>
                  <a:txBody>
                    <a:bodyPr/>
                    <a:lstStyle/>
                    <a:p>
                      <a:pPr algn="l" fontAlgn="b"/>
                      <a:r>
                        <a:rPr lang="en-US" altLang="zh-CN" sz="1000" u="none" strike="noStrike">
                          <a:effectLst/>
                        </a:rPr>
                        <a:t>…</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en-US" altLang="zh-CN" sz="1000" u="none" strike="noStrike">
                          <a:effectLst/>
                        </a:rPr>
                        <a:t>…</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en-US" altLang="zh-CN" sz="1000" u="none" strike="noStrike">
                          <a:effectLst/>
                        </a:rPr>
                        <a:t>…</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en-US" altLang="zh-CN" sz="1000" u="none" strike="noStrike">
                          <a:effectLst/>
                        </a:rPr>
                        <a:t>…</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en-US" altLang="zh-CN" sz="1000" u="none" strike="noStrike" dirty="0">
                          <a:effectLst/>
                        </a:rPr>
                        <a:t>…</a:t>
                      </a:r>
                      <a:endParaRPr lang="en-US" altLang="zh-CN" sz="1000" b="0" i="0" u="none" strike="noStrike" dirty="0">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r>
              <a:tr h="188169">
                <a:tc>
                  <a:txBody>
                    <a:bodyPr/>
                    <a:lstStyle/>
                    <a:p>
                      <a:pPr marL="0" algn="just" defTabSz="914400" rtl="0" eaLnBrk="1" fontAlgn="ctr" latinLnBrk="0" hangingPunct="1"/>
                      <a:r>
                        <a:rPr lang="zh-CN" altLang="en-US" sz="1200" b="1" u="none" strike="noStrike" kern="1200" dirty="0">
                          <a:solidFill>
                            <a:srgbClr val="C00000"/>
                          </a:solidFill>
                          <a:effectLst/>
                          <a:latin typeface="+mn-lt"/>
                          <a:ea typeface="+mn-ea"/>
                          <a:cs typeface="+mn-cs"/>
                        </a:rPr>
                        <a:t>    九、季报</a:t>
                      </a:r>
                      <a:endParaRPr lang="zh-CN" altLang="en-US" sz="1200" b="1" u="none" strike="noStrike" kern="1200" dirty="0">
                        <a:solidFill>
                          <a:srgbClr val="C00000"/>
                        </a:solidFill>
                        <a:effectLst/>
                        <a:latin typeface="+mn-lt"/>
                        <a:ea typeface="+mn-ea"/>
                        <a:cs typeface="+mn-cs"/>
                      </a:endParaRPr>
                    </a:p>
                  </a:txBody>
                  <a:tcPr marL="6493" marR="6493" marT="6493" marB="0" anchor="ctr">
                    <a:noFill/>
                  </a:tcPr>
                </a:tc>
                <a:tc>
                  <a:txBody>
                    <a:bodyPr/>
                    <a:lstStyle/>
                    <a:p>
                      <a:pPr algn="l" fontAlgn="b"/>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r>
              <a:tr h="157883">
                <a:tc>
                  <a:txBody>
                    <a:bodyPr/>
                    <a:lstStyle/>
                    <a:p>
                      <a:pPr marL="0" algn="just" defTabSz="914400" rtl="0" eaLnBrk="1" fontAlgn="ctr" latinLnBrk="0" hangingPunct="1"/>
                      <a:r>
                        <a:rPr lang="zh-CN" altLang="en-US" sz="1000" u="none" strike="noStrike" kern="1200">
                          <a:solidFill>
                            <a:schemeClr val="tx1"/>
                          </a:solidFill>
                          <a:effectLst/>
                          <a:latin typeface="+mn-lt"/>
                          <a:ea typeface="+mn-ea"/>
                          <a:cs typeface="+mn-cs"/>
                          <a:hlinkClick r:id="rId20" action="ppaction://hlinkfile"/>
                        </a:rPr>
                        <a:t>（九十）学生变动情况（季报）</a:t>
                      </a:r>
                      <a:endParaRPr lang="zh-CN" altLang="en-US" sz="1000" u="none" strike="noStrike" kern="1200">
                        <a:solidFill>
                          <a:schemeClr val="tx1"/>
                        </a:solidFill>
                        <a:effectLst/>
                        <a:latin typeface="+mn-lt"/>
                        <a:ea typeface="+mn-ea"/>
                        <a:cs typeface="+mn-cs"/>
                      </a:endParaRPr>
                    </a:p>
                  </a:txBody>
                  <a:tcPr marL="6493" marR="6493" marT="6493" marB="0" anchor="ctr">
                    <a:noFill/>
                  </a:tcPr>
                </a:tc>
                <a:tc>
                  <a:txBody>
                    <a:bodyPr/>
                    <a:lstStyle/>
                    <a:p>
                      <a:pPr algn="l" fontAlgn="b"/>
                      <a:r>
                        <a:rPr lang="zh-CN" altLang="en-US" sz="1000" u="none" strike="noStrike">
                          <a:effectLst/>
                        </a:rPr>
                        <a:t>教基</a:t>
                      </a:r>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r" fontAlgn="b"/>
                      <a:r>
                        <a:rPr lang="en-US" altLang="zh-CN" sz="1000" u="none" strike="noStrike">
                          <a:effectLst/>
                        </a:rPr>
                        <a:t>9</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r" fontAlgn="b"/>
                      <a:r>
                        <a:rPr lang="en-US" altLang="zh-CN" sz="1000" u="none" strike="noStrike">
                          <a:effectLst/>
                        </a:rPr>
                        <a:t>0</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en-US" altLang="zh-CN" sz="1000" u="none" strike="noStrike">
                          <a:effectLst/>
                        </a:rPr>
                        <a:t>90</a:t>
                      </a:r>
                      <a:endParaRPr lang="en-US" altLang="zh-CN"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zh-CN" altLang="en-US" sz="1000" u="none" strike="noStrike" dirty="0">
                          <a:effectLst/>
                        </a:rPr>
                        <a:t>教基</a:t>
                      </a:r>
                      <a:r>
                        <a:rPr lang="en-US" altLang="zh-CN" sz="1000" u="none" strike="noStrike" dirty="0">
                          <a:effectLst/>
                        </a:rPr>
                        <a:t>9090</a:t>
                      </a:r>
                      <a:endParaRPr lang="en-US" altLang="zh-CN" sz="1000" b="0" i="0" u="none" strike="noStrike" dirty="0">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r>
              <a:tr h="157883">
                <a:tc>
                  <a:txBody>
                    <a:bodyPr/>
                    <a:lstStyle/>
                    <a:p>
                      <a:pPr marL="0" algn="just" defTabSz="914400" rtl="0" eaLnBrk="1" fontAlgn="ctr" latinLnBrk="0" hangingPunct="1"/>
                      <a:r>
                        <a:rPr lang="zh-CN" altLang="en-US" sz="1000" u="none" strike="noStrike" kern="1200" dirty="0">
                          <a:solidFill>
                            <a:schemeClr val="tx1"/>
                          </a:solidFill>
                          <a:effectLst/>
                          <a:latin typeface="+mn-lt"/>
                          <a:ea typeface="+mn-ea"/>
                          <a:cs typeface="+mn-cs"/>
                          <a:hlinkClick r:id="rId21" action="ppaction://hlinkfile"/>
                        </a:rPr>
                        <a:t>（九十一）在校生中死亡的主要原因（季报）</a:t>
                      </a:r>
                      <a:endParaRPr lang="zh-CN" altLang="en-US" sz="1000" u="none" strike="noStrike" kern="1200" dirty="0">
                        <a:solidFill>
                          <a:schemeClr val="tx1"/>
                        </a:solidFill>
                        <a:effectLst/>
                        <a:latin typeface="+mn-lt"/>
                        <a:ea typeface="+mn-ea"/>
                        <a:cs typeface="+mn-cs"/>
                      </a:endParaRPr>
                    </a:p>
                  </a:txBody>
                  <a:tcPr marL="6493" marR="6493" marT="6493" marB="0" anchor="ctr">
                    <a:noFill/>
                  </a:tcPr>
                </a:tc>
                <a:tc>
                  <a:txBody>
                    <a:bodyPr/>
                    <a:lstStyle/>
                    <a:p>
                      <a:pPr algn="l" fontAlgn="b"/>
                      <a:r>
                        <a:rPr lang="zh-CN" altLang="en-US" sz="1000" u="none" strike="noStrike" dirty="0">
                          <a:effectLst/>
                        </a:rPr>
                        <a:t>教基</a:t>
                      </a:r>
                      <a:endParaRPr lang="zh-CN" altLang="en-US" sz="1000" b="0" i="0" u="none" strike="noStrike" dirty="0">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r" fontAlgn="b"/>
                      <a:r>
                        <a:rPr lang="en-US" altLang="zh-CN" sz="1000" u="none" strike="noStrike" dirty="0">
                          <a:effectLst/>
                        </a:rPr>
                        <a:t>9</a:t>
                      </a:r>
                      <a:endParaRPr lang="en-US" altLang="zh-CN" sz="1000" b="0" i="0" u="none" strike="noStrike" dirty="0">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r" fontAlgn="b"/>
                      <a:r>
                        <a:rPr lang="en-US" altLang="zh-CN" sz="1000" u="none" strike="noStrike" dirty="0">
                          <a:effectLst/>
                        </a:rPr>
                        <a:t>0</a:t>
                      </a:r>
                      <a:endParaRPr lang="en-US" altLang="zh-CN" sz="1000" b="0" i="0" u="none" strike="noStrike" dirty="0">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en-US" altLang="zh-CN" sz="1000" u="none" strike="noStrike" dirty="0">
                          <a:effectLst/>
                        </a:rPr>
                        <a:t>91</a:t>
                      </a:r>
                      <a:endParaRPr lang="en-US" altLang="zh-CN" sz="1000" b="0" i="0" u="none" strike="noStrike" dirty="0">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zh-CN" altLang="en-US" sz="1000" u="none" strike="noStrike" dirty="0">
                          <a:effectLst/>
                        </a:rPr>
                        <a:t>教基</a:t>
                      </a:r>
                      <a:r>
                        <a:rPr lang="en-US" altLang="zh-CN" sz="1000" u="none" strike="noStrike" dirty="0">
                          <a:effectLst/>
                        </a:rPr>
                        <a:t>9091</a:t>
                      </a:r>
                      <a:endParaRPr lang="en-US" altLang="zh-CN" sz="1000" b="0" i="0" u="none" strike="noStrike" dirty="0">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r>
              <a:tr h="188169">
                <a:tc>
                  <a:txBody>
                    <a:bodyPr/>
                    <a:lstStyle/>
                    <a:p>
                      <a:pPr marL="0" algn="just" defTabSz="914400" rtl="0" eaLnBrk="1" fontAlgn="ctr" latinLnBrk="0" hangingPunct="1"/>
                      <a:r>
                        <a:rPr lang="zh-CN" altLang="en-US" sz="1200" b="1" u="none" strike="noStrike" kern="1200" dirty="0">
                          <a:solidFill>
                            <a:srgbClr val="C00000"/>
                          </a:solidFill>
                          <a:effectLst/>
                          <a:latin typeface="+mn-lt"/>
                          <a:ea typeface="+mn-ea"/>
                          <a:cs typeface="+mn-cs"/>
                        </a:rPr>
                        <a:t>    十、基本建设投资</a:t>
                      </a:r>
                      <a:endParaRPr lang="zh-CN" altLang="en-US" sz="1200" b="1" u="none" strike="noStrike" kern="1200" dirty="0">
                        <a:solidFill>
                          <a:srgbClr val="C00000"/>
                        </a:solidFill>
                        <a:effectLst/>
                        <a:latin typeface="+mn-lt"/>
                        <a:ea typeface="+mn-ea"/>
                        <a:cs typeface="+mn-cs"/>
                      </a:endParaRPr>
                    </a:p>
                  </a:txBody>
                  <a:tcPr marL="6493" marR="6493" marT="6493" marB="0" anchor="ctr">
                    <a:noFill/>
                  </a:tcPr>
                </a:tc>
                <a:tc>
                  <a:txBody>
                    <a:bodyPr/>
                    <a:lstStyle/>
                    <a:p>
                      <a:pPr algn="l" fontAlgn="b"/>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endParaRPr lang="zh-CN" altLang="en-US" sz="1000" b="0" i="0" u="none" strike="noStrike">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endParaRPr lang="zh-CN" altLang="en-US" sz="1000" b="0" i="0" u="none" strike="noStrike" dirty="0">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endParaRPr lang="zh-CN" altLang="en-US" sz="1000" b="0" i="0" u="none" strike="noStrike" dirty="0">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r>
              <a:tr h="157883">
                <a:tc>
                  <a:txBody>
                    <a:bodyPr/>
                    <a:lstStyle/>
                    <a:p>
                      <a:pPr marL="0" algn="just" defTabSz="914400" rtl="0" eaLnBrk="1" fontAlgn="ctr" latinLnBrk="0" hangingPunct="1"/>
                      <a:r>
                        <a:rPr lang="zh-CN" altLang="en-US" sz="1000" u="none" strike="noStrike" kern="1200" dirty="0">
                          <a:solidFill>
                            <a:schemeClr val="tx1"/>
                          </a:solidFill>
                          <a:effectLst/>
                          <a:latin typeface="+mn-lt"/>
                          <a:ea typeface="+mn-ea"/>
                          <a:cs typeface="+mn-cs"/>
                          <a:hlinkClick r:id="rId22" action="ppaction://hlinkfile"/>
                        </a:rPr>
                        <a:t>（九十二）各级各类学校基本建设完成情况表</a:t>
                      </a:r>
                      <a:endParaRPr lang="zh-CN" altLang="en-US" sz="1000" u="none" strike="noStrike" kern="1200" dirty="0">
                        <a:solidFill>
                          <a:schemeClr val="tx1"/>
                        </a:solidFill>
                        <a:effectLst/>
                        <a:latin typeface="+mn-lt"/>
                        <a:ea typeface="+mn-ea"/>
                        <a:cs typeface="+mn-cs"/>
                      </a:endParaRPr>
                    </a:p>
                  </a:txBody>
                  <a:tcPr marL="6493" marR="6493" marT="6493" marB="0" anchor="b">
                    <a:noFill/>
                  </a:tcPr>
                </a:tc>
                <a:tc>
                  <a:txBody>
                    <a:bodyPr/>
                    <a:lstStyle/>
                    <a:p>
                      <a:pPr algn="l" fontAlgn="b"/>
                      <a:r>
                        <a:rPr lang="zh-CN" altLang="en-US" sz="1000" u="none" strike="noStrike" dirty="0">
                          <a:effectLst/>
                        </a:rPr>
                        <a:t>教基</a:t>
                      </a:r>
                      <a:endParaRPr lang="zh-CN" altLang="en-US" sz="1000" b="0" i="0" u="none" strike="noStrike" dirty="0">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r" fontAlgn="b"/>
                      <a:r>
                        <a:rPr lang="en-US" sz="1000" u="none" strike="noStrike" dirty="0">
                          <a:effectLst/>
                        </a:rPr>
                        <a:t>    A</a:t>
                      </a:r>
                      <a:endParaRPr lang="en-US" sz="1000" b="0" i="0" u="none" strike="noStrike" dirty="0">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r" fontAlgn="b"/>
                      <a:r>
                        <a:rPr lang="en-US" altLang="zh-CN" sz="1000" u="none" strike="noStrike" dirty="0">
                          <a:effectLst/>
                        </a:rPr>
                        <a:t>0</a:t>
                      </a:r>
                      <a:endParaRPr lang="en-US" altLang="zh-CN" sz="1000" b="0" i="0" u="none" strike="noStrike" dirty="0">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en-US" altLang="zh-CN" sz="1000" u="none" strike="noStrike" dirty="0">
                          <a:effectLst/>
                        </a:rPr>
                        <a:t>92</a:t>
                      </a:r>
                      <a:endParaRPr lang="en-US" altLang="zh-CN" sz="1000" b="0" i="0" u="none" strike="noStrike" dirty="0">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r>
                        <a:rPr lang="zh-CN" altLang="en-US" sz="1000" u="none" strike="noStrike" dirty="0">
                          <a:effectLst/>
                        </a:rPr>
                        <a:t>教基</a:t>
                      </a:r>
                      <a:r>
                        <a:rPr lang="en-US" sz="1000" u="none" strike="noStrike" dirty="0">
                          <a:effectLst/>
                        </a:rPr>
                        <a:t>A092 </a:t>
                      </a:r>
                      <a:endParaRPr lang="en-US" sz="1000" b="0" i="0" u="none" strike="noStrike" dirty="0">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r>
              <a:tr h="187067">
                <a:tc>
                  <a:txBody>
                    <a:bodyPr/>
                    <a:lstStyle/>
                    <a:p>
                      <a:pPr marL="0" algn="just" defTabSz="914400" rtl="0" eaLnBrk="1" fontAlgn="ctr" latinLnBrk="0" hangingPunct="1"/>
                      <a:r>
                        <a:rPr lang="zh-CN" altLang="en-US" sz="1200" b="1" u="none" strike="noStrike" kern="1200" dirty="0">
                          <a:solidFill>
                            <a:srgbClr val="C00000"/>
                          </a:solidFill>
                          <a:effectLst/>
                          <a:latin typeface="+mn-lt"/>
                          <a:ea typeface="+mn-ea"/>
                          <a:cs typeface="+mn-cs"/>
                        </a:rPr>
                        <a:t>    十一、中外合作办学</a:t>
                      </a:r>
                      <a:endParaRPr lang="zh-CN" altLang="en-US" sz="1200" b="1" u="none" strike="noStrike" kern="1200" dirty="0">
                        <a:solidFill>
                          <a:srgbClr val="C00000"/>
                        </a:solidFill>
                        <a:effectLst/>
                        <a:latin typeface="+mn-lt"/>
                        <a:ea typeface="+mn-ea"/>
                        <a:cs typeface="+mn-cs"/>
                      </a:endParaRPr>
                    </a:p>
                  </a:txBody>
                  <a:tcPr marL="6493" marR="6493" marT="6493" marB="0" anchor="b">
                    <a:noFill/>
                  </a:tcPr>
                </a:tc>
                <a:tc>
                  <a:txBody>
                    <a:bodyPr/>
                    <a:lstStyle/>
                    <a:p>
                      <a:pPr algn="l" fontAlgn="b"/>
                      <a:endParaRPr lang="zh-CN" altLang="en-US" sz="1000" b="0" i="0" u="none" strike="noStrike" dirty="0">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endParaRPr lang="en-US" sz="1000" b="0" i="0" u="none" strike="noStrike" dirty="0">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r" fontAlgn="b"/>
                      <a:endParaRPr lang="en-US" altLang="zh-CN" sz="1000" b="0" i="0" u="none" strike="noStrike" dirty="0">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endParaRPr lang="en-US" altLang="zh-CN" sz="1000" b="0" i="0" u="none" strike="noStrike" dirty="0">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c>
                  <a:txBody>
                    <a:bodyPr/>
                    <a:lstStyle/>
                    <a:p>
                      <a:pPr algn="l" fontAlgn="b"/>
                      <a:endParaRPr lang="en-US" sz="1000" b="0" i="0" u="none" strike="noStrike" dirty="0">
                        <a:solidFill>
                          <a:srgbClr val="000000"/>
                        </a:solidFill>
                        <a:effectLst/>
                        <a:latin typeface="宋体" panose="02010600030101010101" pitchFamily="2" charset="-122"/>
                        <a:ea typeface="宋体" panose="02010600030101010101" pitchFamily="2" charset="-122"/>
                      </a:endParaRPr>
                    </a:p>
                  </a:txBody>
                  <a:tcPr marL="6493" marR="6493" marT="6493" marB="0" anchor="b">
                    <a:noFill/>
                  </a:tcPr>
                </a:tc>
              </a:tr>
              <a:tr h="157883">
                <a:tc>
                  <a:txBody>
                    <a:bodyPr/>
                    <a:lstStyle/>
                    <a:p>
                      <a:pPr marL="0" algn="just" defTabSz="914400" rtl="0" eaLnBrk="1" fontAlgn="ctr" latinLnBrk="0" hangingPunct="1"/>
                      <a:r>
                        <a:rPr lang="zh-CN" altLang="en-US" sz="1000" u="none" strike="noStrike" kern="1200" dirty="0">
                          <a:solidFill>
                            <a:schemeClr val="tx1"/>
                          </a:solidFill>
                          <a:effectLst/>
                          <a:latin typeface="+mn-lt"/>
                          <a:ea typeface="+mn-ea"/>
                          <a:cs typeface="+mn-cs"/>
                        </a:rPr>
                        <a:t>（九十三）中外合作办学机构及项目基本情况</a:t>
                      </a:r>
                      <a:endParaRPr lang="zh-CN" altLang="en-US" sz="1000" u="none" strike="noStrike" kern="1200" dirty="0">
                        <a:solidFill>
                          <a:schemeClr val="tx1"/>
                        </a:solidFill>
                        <a:effectLst/>
                        <a:latin typeface="+mn-lt"/>
                        <a:ea typeface="+mn-ea"/>
                        <a:cs typeface="+mn-cs"/>
                      </a:endParaRPr>
                    </a:p>
                  </a:txBody>
                  <a:tcPr marL="6493" marR="6493" marT="6493" marB="0" anchor="b">
                    <a:noFill/>
                  </a:tcPr>
                </a:tc>
                <a:tc>
                  <a:txBody>
                    <a:bodyPr/>
                    <a:lstStyle/>
                    <a:p>
                      <a:pPr algn="l" fontAlgn="b"/>
                      <a:r>
                        <a:rPr lang="zh-CN" altLang="en-US" sz="1000" u="none" strike="noStrike" kern="1200" dirty="0">
                          <a:solidFill>
                            <a:schemeClr val="dk1"/>
                          </a:solidFill>
                          <a:effectLst/>
                          <a:latin typeface="+mn-lt"/>
                          <a:ea typeface="+mn-ea"/>
                          <a:cs typeface="+mn-cs"/>
                        </a:rPr>
                        <a:t>教基</a:t>
                      </a:r>
                      <a:endParaRPr lang="zh-CN" altLang="en-US" sz="1000" u="none" strike="noStrike" kern="1200" dirty="0">
                        <a:solidFill>
                          <a:schemeClr val="dk1"/>
                        </a:solidFill>
                        <a:effectLst/>
                        <a:latin typeface="+mn-lt"/>
                        <a:ea typeface="+mn-ea"/>
                        <a:cs typeface="+mn-cs"/>
                      </a:endParaRPr>
                    </a:p>
                  </a:txBody>
                  <a:tcPr marL="6493" marR="6493" marT="6493" marB="0" anchor="b">
                    <a:noFill/>
                  </a:tcPr>
                </a:tc>
                <a:tc>
                  <a:txBody>
                    <a:bodyPr/>
                    <a:lstStyle/>
                    <a:p>
                      <a:pPr marL="0" algn="r" defTabSz="914400" rtl="0" eaLnBrk="1" fontAlgn="b" latinLnBrk="0" hangingPunct="1"/>
                      <a:r>
                        <a:rPr lang="en-US" sz="1000" u="none" strike="noStrike" kern="1200" dirty="0">
                          <a:solidFill>
                            <a:schemeClr val="dk1"/>
                          </a:solidFill>
                          <a:effectLst/>
                          <a:latin typeface="+mn-lt"/>
                          <a:ea typeface="+mn-ea"/>
                          <a:cs typeface="+mn-cs"/>
                        </a:rPr>
                        <a:t>3</a:t>
                      </a:r>
                      <a:endParaRPr lang="en-US" sz="1000" u="none" strike="noStrike" kern="1200" dirty="0">
                        <a:solidFill>
                          <a:schemeClr val="dk1"/>
                        </a:solidFill>
                        <a:effectLst/>
                        <a:latin typeface="+mn-lt"/>
                        <a:ea typeface="+mn-ea"/>
                        <a:cs typeface="+mn-cs"/>
                      </a:endParaRPr>
                    </a:p>
                  </a:txBody>
                  <a:tcPr marL="6493" marR="6493" marT="6493" marB="0" anchor="b">
                    <a:noFill/>
                  </a:tcPr>
                </a:tc>
                <a:tc>
                  <a:txBody>
                    <a:bodyPr/>
                    <a:lstStyle/>
                    <a:p>
                      <a:pPr marL="0" algn="r" defTabSz="914400" rtl="0" eaLnBrk="1" fontAlgn="b" latinLnBrk="0" hangingPunct="1"/>
                      <a:r>
                        <a:rPr lang="en-US" altLang="zh-CN" sz="1000" u="none" strike="noStrike" kern="1200" dirty="0">
                          <a:solidFill>
                            <a:schemeClr val="dk1"/>
                          </a:solidFill>
                          <a:effectLst/>
                          <a:latin typeface="+mn-lt"/>
                          <a:ea typeface="+mn-ea"/>
                          <a:cs typeface="+mn-cs"/>
                        </a:rPr>
                        <a:t>3</a:t>
                      </a:r>
                      <a:endParaRPr lang="en-US" altLang="zh-CN" sz="1000" u="none" strike="noStrike" kern="1200" dirty="0">
                        <a:solidFill>
                          <a:schemeClr val="dk1"/>
                        </a:solidFill>
                        <a:effectLst/>
                        <a:latin typeface="+mn-lt"/>
                        <a:ea typeface="+mn-ea"/>
                        <a:cs typeface="+mn-cs"/>
                      </a:endParaRPr>
                    </a:p>
                  </a:txBody>
                  <a:tcPr marL="6493" marR="6493" marT="6493" marB="0" anchor="b">
                    <a:noFill/>
                  </a:tcPr>
                </a:tc>
                <a:tc>
                  <a:txBody>
                    <a:bodyPr/>
                    <a:lstStyle/>
                    <a:p>
                      <a:pPr marL="0" algn="l" defTabSz="914400" rtl="0" eaLnBrk="1" fontAlgn="b" latinLnBrk="0" hangingPunct="1"/>
                      <a:r>
                        <a:rPr lang="en-US" altLang="zh-CN" sz="1000" u="none" strike="noStrike" kern="1200" dirty="0">
                          <a:solidFill>
                            <a:schemeClr val="dk1"/>
                          </a:solidFill>
                          <a:effectLst/>
                          <a:latin typeface="+mn-lt"/>
                          <a:ea typeface="+mn-ea"/>
                          <a:cs typeface="+mn-cs"/>
                        </a:rPr>
                        <a:t>93</a:t>
                      </a:r>
                      <a:endParaRPr lang="en-US" altLang="zh-CN" sz="1000" u="none" strike="noStrike" kern="1200" dirty="0">
                        <a:solidFill>
                          <a:schemeClr val="dk1"/>
                        </a:solidFill>
                        <a:effectLst/>
                        <a:latin typeface="+mn-lt"/>
                        <a:ea typeface="+mn-ea"/>
                        <a:cs typeface="+mn-cs"/>
                      </a:endParaRPr>
                    </a:p>
                  </a:txBody>
                  <a:tcPr marL="6493" marR="6493" marT="6493" marB="0" anchor="b">
                    <a:noFill/>
                  </a:tcPr>
                </a:tc>
                <a:tc>
                  <a:txBody>
                    <a:bodyPr/>
                    <a:lstStyle/>
                    <a:p>
                      <a:pPr marL="0" algn="l" defTabSz="914400" rtl="0" eaLnBrk="1" fontAlgn="b" latinLnBrk="0" hangingPunct="1"/>
                      <a:r>
                        <a:rPr lang="zh-CN" altLang="en-US" sz="1000" u="none" strike="noStrike" kern="1200" dirty="0">
                          <a:solidFill>
                            <a:schemeClr val="dk1"/>
                          </a:solidFill>
                          <a:effectLst/>
                          <a:latin typeface="+mn-lt"/>
                          <a:ea typeface="+mn-ea"/>
                          <a:cs typeface="+mn-cs"/>
                        </a:rPr>
                        <a:t>教基</a:t>
                      </a:r>
                      <a:r>
                        <a:rPr lang="en-US" altLang="zh-CN" sz="1000" u="none" strike="noStrike" kern="1200" dirty="0">
                          <a:solidFill>
                            <a:schemeClr val="dk1"/>
                          </a:solidFill>
                          <a:effectLst/>
                          <a:latin typeface="+mn-lt"/>
                          <a:ea typeface="+mn-ea"/>
                          <a:cs typeface="+mn-cs"/>
                        </a:rPr>
                        <a:t>3393</a:t>
                      </a:r>
                      <a:endParaRPr lang="en-US" sz="1000" u="none" strike="noStrike" kern="1200" dirty="0">
                        <a:solidFill>
                          <a:schemeClr val="dk1"/>
                        </a:solidFill>
                        <a:effectLst/>
                        <a:latin typeface="+mn-lt"/>
                        <a:ea typeface="+mn-ea"/>
                        <a:cs typeface="+mn-cs"/>
                      </a:endParaRPr>
                    </a:p>
                  </a:txBody>
                  <a:tcPr marL="6493" marR="6493" marT="6493" marB="0" anchor="b">
                    <a:noFill/>
                  </a:tcPr>
                </a:tc>
              </a:tr>
            </a:tbl>
          </a:graphicData>
        </a:graphic>
      </p:graphicFrame>
      <p:sp>
        <p:nvSpPr>
          <p:cNvPr id="4" name="文本框 3"/>
          <p:cNvSpPr txBox="1"/>
          <p:nvPr/>
        </p:nvSpPr>
        <p:spPr>
          <a:xfrm>
            <a:off x="191834" y="914400"/>
            <a:ext cx="923330" cy="5389685"/>
          </a:xfrm>
          <a:prstGeom prst="rect">
            <a:avLst/>
          </a:prstGeom>
          <a:noFill/>
        </p:spPr>
        <p:txBody>
          <a:bodyPr vert="eaVert" wrap="square" rtlCol="0">
            <a:spAutoFit/>
          </a:bodyPr>
          <a:lstStyle/>
          <a:p>
            <a:r>
              <a:rPr lang="en-US" altLang="zh-CN" sz="2400" b="1" dirty="0">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400" b="1" dirty="0">
                <a:latin typeface="Arial" panose="020B0604020202020204" pitchFamily="34" charset="0"/>
                <a:ea typeface="微软雅黑" panose="020B0503020204020204" pitchFamily="34" charset="-122"/>
                <a:cs typeface="+mn-ea"/>
                <a:sym typeface="Arial" panose="020B0604020202020204" pitchFamily="34" charset="0"/>
              </a:rPr>
              <a:t>教育事业综合统计调查制度</a:t>
            </a:r>
            <a:r>
              <a:rPr lang="en-US" altLang="zh-CN" sz="2400" b="1" dirty="0">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400" b="1" dirty="0">
                <a:latin typeface="Arial" panose="020B0604020202020204" pitchFamily="34" charset="0"/>
                <a:ea typeface="微软雅黑" panose="020B0503020204020204" pitchFamily="34" charset="-122"/>
                <a:cs typeface="+mn-ea"/>
                <a:sym typeface="Arial" panose="020B0604020202020204" pitchFamily="34" charset="0"/>
              </a:rPr>
              <a:t>目录</a:t>
            </a:r>
            <a:endParaRPr lang="zh-CN" altLang="en-US" sz="2400" b="1" dirty="0"/>
          </a:p>
          <a:p>
            <a:endParaRPr lang="zh-CN" altLang="en-US" sz="24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ïṡlîďe"/>
        <p:cNvGrpSpPr/>
        <p:nvPr/>
      </p:nvGrpSpPr>
      <p:grpSpPr>
        <a:xfrm>
          <a:off x="0" y="0"/>
          <a:ext cx="0" cy="0"/>
          <a:chOff x="0" y="0"/>
          <a:chExt cx="0" cy="0"/>
        </a:xfrm>
      </p:grpSpPr>
      <p:grpSp>
        <p:nvGrpSpPr>
          <p:cNvPr id="2" name="组合 1"/>
          <p:cNvGrpSpPr/>
          <p:nvPr/>
        </p:nvGrpSpPr>
        <p:grpSpPr>
          <a:xfrm>
            <a:off x="660400" y="1377948"/>
            <a:ext cx="11333126" cy="1650297"/>
            <a:chOff x="2241072" y="1448617"/>
            <a:chExt cx="4824746" cy="1943717"/>
          </a:xfrm>
        </p:grpSpPr>
        <p:sp>
          <p:nvSpPr>
            <p:cNvPr id="3" name="iśḷïďê"/>
            <p:cNvSpPr txBox="1"/>
            <p:nvPr/>
          </p:nvSpPr>
          <p:spPr>
            <a:xfrm>
              <a:off x="2799602" y="1448617"/>
              <a:ext cx="4266216" cy="47124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调查目的</a:t>
              </a:r>
              <a:endParaRPr kumimoji="0" lang="zh-CN" altLang="en-US" sz="20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 name="íṡḻïdê"/>
            <p:cNvSpPr txBox="1"/>
            <p:nvPr/>
          </p:nvSpPr>
          <p:spPr>
            <a:xfrm>
              <a:off x="2799602" y="1873615"/>
              <a:ext cx="4266216" cy="1518719"/>
            </a:xfrm>
            <a:prstGeom prst="rect">
              <a:avLst/>
            </a:prstGeom>
            <a:noFill/>
          </p:spPr>
          <p:txBody>
            <a:bodyPr wrap="square" rtlCol="0">
              <a:spAutoFit/>
            </a:bodyPr>
            <a:lstStyle/>
            <a:p>
              <a:pPr marL="171450" lvl="0" indent="-171450">
                <a:lnSpc>
                  <a:spcPct val="150000"/>
                </a:lnSpc>
                <a:buFont typeface="Wingdings" panose="05000000000000000000" pitchFamily="2" charset="2"/>
                <a:buChar char="l"/>
                <a:defRPr/>
              </a:pPr>
              <a:r>
                <a:rPr lang="zh-CN" altLang="en-US" dirty="0">
                  <a:solidFill>
                    <a:srgbClr val="C55A11"/>
                  </a:solidFill>
                  <a:latin typeface="Arial" panose="020B0604020202020204" pitchFamily="34" charset="0"/>
                  <a:ea typeface="微软雅黑" panose="020B0503020204020204" pitchFamily="34" charset="-122"/>
                  <a:cs typeface="+mn-ea"/>
                  <a:sym typeface="Arial" panose="020B0604020202020204" pitchFamily="34" charset="0"/>
                </a:rPr>
                <a:t>为全面系统地掌握我国各级各类教育事业的发展状况，为各级教育行政部门制定政策规划、督查工作进展、评价发展水平等提供决策依据，依照</a:t>
              </a:r>
              <a:r>
                <a:rPr lang="en-US" altLang="zh-CN" dirty="0">
                  <a:solidFill>
                    <a:srgbClr val="C55A11"/>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dirty="0">
                  <a:solidFill>
                    <a:srgbClr val="C55A11"/>
                  </a:solidFill>
                  <a:latin typeface="Arial" panose="020B0604020202020204" pitchFamily="34" charset="0"/>
                  <a:ea typeface="微软雅黑" panose="020B0503020204020204" pitchFamily="34" charset="-122"/>
                  <a:cs typeface="+mn-ea"/>
                  <a:sym typeface="Arial" panose="020B0604020202020204" pitchFamily="34" charset="0"/>
                </a:rPr>
                <a:t>中华人民共和国统计法</a:t>
              </a:r>
              <a:r>
                <a:rPr lang="en-US" altLang="zh-CN" dirty="0">
                  <a:solidFill>
                    <a:srgbClr val="C55A11"/>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dirty="0">
                  <a:solidFill>
                    <a:srgbClr val="C55A11"/>
                  </a:solidFill>
                  <a:latin typeface="Arial" panose="020B0604020202020204" pitchFamily="34" charset="0"/>
                  <a:ea typeface="微软雅黑" panose="020B0503020204020204" pitchFamily="34" charset="-122"/>
                  <a:cs typeface="+mn-ea"/>
                  <a:sym typeface="Arial" panose="020B0604020202020204" pitchFamily="34" charset="0"/>
                </a:rPr>
                <a:t>的规定，特制定本调查制度</a:t>
              </a:r>
              <a:endParaRPr kumimoji="0" lang="zh-CN" altLang="en-US" i="0" u="none" strike="noStrike" kern="1200" cap="none" spc="0" normalizeH="0" baseline="0" noProof="0" dirty="0">
                <a:ln>
                  <a:noFill/>
                </a:ln>
                <a:solidFill>
                  <a:srgbClr val="C55A11"/>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îṥļîde"/>
            <p:cNvSpPr txBox="1"/>
            <p:nvPr/>
          </p:nvSpPr>
          <p:spPr>
            <a:xfrm>
              <a:off x="2241072" y="1448617"/>
              <a:ext cx="634425" cy="47124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45332F"/>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（一）</a:t>
              </a:r>
              <a:endParaRPr kumimoji="0" lang="zh-CN" altLang="en-US" sz="2000" b="1" i="0" u="none" strike="noStrike" kern="1200" cap="none" spc="0" normalizeH="0" baseline="0" noProof="0" dirty="0">
                <a:ln>
                  <a:noFill/>
                </a:ln>
                <a:solidFill>
                  <a:srgbClr val="45332F"/>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5" name="í$ľîďe"/>
          <p:cNvSpPr>
            <a:spLocks noGrp="1"/>
          </p:cNvSpPr>
          <p:nvPr>
            <p:ph type="title"/>
          </p:nvPr>
        </p:nvSpPr>
        <p:spPr>
          <a:xfrm>
            <a:off x="4409454" y="143102"/>
            <a:ext cx="3111501" cy="506441"/>
          </a:xfrm>
        </p:spPr>
        <p:txBody>
          <a:bodyPr>
            <a:normAutofit fontScale="90000"/>
          </a:bodyPr>
          <a:lstStyle/>
          <a:p>
            <a:pPr algn="ctr"/>
            <a:r>
              <a:rPr lang="zh-CN" altLang="en-US" dirty="0">
                <a:latin typeface="Arial" panose="020B0604020202020204" pitchFamily="34" charset="0"/>
                <a:ea typeface="微软雅黑" panose="020B0503020204020204" pitchFamily="34" charset="-122"/>
                <a:cs typeface="+mn-ea"/>
                <a:sym typeface="Arial" panose="020B0604020202020204" pitchFamily="34" charset="0"/>
              </a:rPr>
              <a:t>总说明</a:t>
            </a:r>
            <a:endParaRPr lang="zh-CN" altLang="en-US" dirty="0"/>
          </a:p>
        </p:txBody>
      </p:sp>
      <p:grpSp>
        <p:nvGrpSpPr>
          <p:cNvPr id="20" name="组合 19"/>
          <p:cNvGrpSpPr/>
          <p:nvPr/>
        </p:nvGrpSpPr>
        <p:grpSpPr>
          <a:xfrm>
            <a:off x="660400" y="3220994"/>
            <a:ext cx="11333126" cy="1250187"/>
            <a:chOff x="2241072" y="1393636"/>
            <a:chExt cx="4824746" cy="1472472"/>
          </a:xfrm>
        </p:grpSpPr>
        <p:sp>
          <p:nvSpPr>
            <p:cNvPr id="21" name="iśḷïďê"/>
            <p:cNvSpPr txBox="1"/>
            <p:nvPr/>
          </p:nvSpPr>
          <p:spPr>
            <a:xfrm>
              <a:off x="2799602" y="1393636"/>
              <a:ext cx="4266216" cy="471250"/>
            </a:xfrm>
            <a:prstGeom prst="rect">
              <a:avLst/>
            </a:prstGeom>
            <a:noFill/>
          </p:spPr>
          <p:txBody>
            <a:bodyPr wrap="square">
              <a:spAutoFit/>
            </a:bodyPr>
            <a:lstStyle/>
            <a:p>
              <a:pPr lvl="0">
                <a:defRPr/>
              </a:pPr>
              <a:r>
                <a:rPr lang="zh-CN" altLang="en-US" sz="2000" b="1" dirty="0">
                  <a:solidFill>
                    <a:srgbClr val="000000"/>
                  </a:solidFill>
                  <a:latin typeface="Arial" panose="020B0604020202020204" pitchFamily="34" charset="0"/>
                  <a:ea typeface="微软雅黑" panose="020B0503020204020204" pitchFamily="34" charset="-122"/>
                  <a:cs typeface="+mn-ea"/>
                  <a:sym typeface="Arial" panose="020B0604020202020204" pitchFamily="34" charset="0"/>
                </a:rPr>
                <a:t>调查对象和统计范围</a:t>
              </a:r>
              <a:endParaRPr kumimoji="0" lang="zh-CN" altLang="en-US" sz="20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íṡḻïdê"/>
            <p:cNvSpPr txBox="1"/>
            <p:nvPr/>
          </p:nvSpPr>
          <p:spPr>
            <a:xfrm>
              <a:off x="2799602" y="1836760"/>
              <a:ext cx="4266216" cy="1029348"/>
            </a:xfrm>
            <a:prstGeom prst="rect">
              <a:avLst/>
            </a:prstGeom>
            <a:noFill/>
          </p:spPr>
          <p:txBody>
            <a:bodyPr wrap="square" rtlCol="0">
              <a:spAutoFit/>
            </a:bodyPr>
            <a:lstStyle/>
            <a:p>
              <a:pPr marL="171450" lvl="0" indent="-171450">
                <a:lnSpc>
                  <a:spcPct val="150000"/>
                </a:lnSpc>
                <a:buFont typeface="Wingdings" panose="05000000000000000000" pitchFamily="2" charset="2"/>
                <a:buChar char="l"/>
                <a:defRPr/>
              </a:pPr>
              <a:r>
                <a:rPr lang="zh-CN" altLang="en-US" dirty="0">
                  <a:solidFill>
                    <a:srgbClr val="C55A11"/>
                  </a:solidFill>
                  <a:latin typeface="Arial" panose="020B0604020202020204" pitchFamily="34" charset="0"/>
                  <a:ea typeface="微软雅黑" panose="020B0503020204020204" pitchFamily="34" charset="-122"/>
                  <a:cs typeface="+mn-ea"/>
                  <a:sym typeface="Arial" panose="020B0604020202020204" pitchFamily="34" charset="0"/>
                </a:rPr>
                <a:t>经县级以上人民政府及其教育行政部门按照国家规定批准设立，以及县级以上人民政府其他有关行政部门审批设立并报</a:t>
              </a:r>
              <a:r>
                <a:rPr lang="zh-CN" altLang="en-US" b="1" dirty="0">
                  <a:solidFill>
                    <a:srgbClr val="304371"/>
                  </a:solidFill>
                  <a:latin typeface="Arial" panose="020B0604020202020204" pitchFamily="34" charset="0"/>
                  <a:ea typeface="微软雅黑" panose="020B0503020204020204" pitchFamily="34" charset="-122"/>
                  <a:cs typeface="+mn-ea"/>
                  <a:sym typeface="Arial" panose="020B0604020202020204" pitchFamily="34" charset="0"/>
                </a:rPr>
                <a:t>教育行政部门备案</a:t>
              </a:r>
              <a:r>
                <a:rPr lang="zh-CN" altLang="en-US" dirty="0">
                  <a:solidFill>
                    <a:srgbClr val="C55A11"/>
                  </a:solidFill>
                  <a:latin typeface="Arial" panose="020B0604020202020204" pitchFamily="34" charset="0"/>
                  <a:ea typeface="微软雅黑" panose="020B0503020204020204" pitchFamily="34" charset="-122"/>
                  <a:cs typeface="+mn-ea"/>
                  <a:sym typeface="Arial" panose="020B0604020202020204" pitchFamily="34" charset="0"/>
                </a:rPr>
                <a:t>的各级各类学校及其他教育机构</a:t>
              </a:r>
              <a:endParaRPr lang="zh-CN" altLang="en-US" b="1" dirty="0">
                <a:solidFill>
                  <a:srgbClr val="3C558D"/>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îṥļîde"/>
            <p:cNvSpPr txBox="1"/>
            <p:nvPr/>
          </p:nvSpPr>
          <p:spPr>
            <a:xfrm>
              <a:off x="2241072" y="1393636"/>
              <a:ext cx="634425" cy="471250"/>
            </a:xfrm>
            <a:prstGeom prst="rect">
              <a:avLst/>
            </a:prstGeom>
            <a:noFill/>
          </p:spPr>
          <p:txBody>
            <a:bodyPr wrap="square" rtlCol="0">
              <a:spAutoFit/>
            </a:bodyPr>
            <a:lstStyle>
              <a:defPPr>
                <a:defRPr lang="zh-CN"/>
              </a:defPPr>
              <a:lvl1pPr marR="0" lvl="0" indent="0" algn="ctr" fontAlgn="auto">
                <a:lnSpc>
                  <a:spcPct val="100000"/>
                </a:lnSpc>
                <a:spcBef>
                  <a:spcPts val="0"/>
                </a:spcBef>
                <a:spcAft>
                  <a:spcPts val="0"/>
                </a:spcAft>
                <a:buClrTx/>
                <a:buSzTx/>
                <a:buFontTx/>
                <a:buNone/>
                <a:defRPr kumimoji="0" b="1" i="0" u="none" strike="noStrike" cap="none" spc="0" normalizeH="0" baseline="0">
                  <a:ln>
                    <a:noFill/>
                  </a:ln>
                  <a:solidFill>
                    <a:srgbClr val="45332F"/>
                  </a:solidFill>
                  <a:effectLst/>
                  <a:uLnTx/>
                  <a:uFillTx/>
                  <a:latin typeface="Arial" panose="020B0604020202020204" pitchFamily="34" charset="0"/>
                  <a:ea typeface="微软雅黑" panose="020B0503020204020204" pitchFamily="34" charset="-122"/>
                  <a:cs typeface="+mn-ea"/>
                </a:defRPr>
              </a:lvl1pPr>
            </a:lstStyle>
            <a:p>
              <a:r>
                <a:rPr lang="zh-CN" altLang="en-US" sz="2000" dirty="0">
                  <a:sym typeface="Arial" panose="020B0604020202020204" pitchFamily="34" charset="0"/>
                </a:rPr>
                <a:t>（二）</a:t>
              </a:r>
              <a:endParaRPr lang="zh-CN" altLang="en-US" sz="2000" dirty="0">
                <a:sym typeface="Arial" panose="020B0604020202020204" pitchFamily="34" charset="0"/>
              </a:endParaRPr>
            </a:p>
          </p:txBody>
        </p:sp>
      </p:grpSp>
      <p:grpSp>
        <p:nvGrpSpPr>
          <p:cNvPr id="24" name="组合 23"/>
          <p:cNvGrpSpPr/>
          <p:nvPr/>
        </p:nvGrpSpPr>
        <p:grpSpPr>
          <a:xfrm>
            <a:off x="660400" y="4817849"/>
            <a:ext cx="11333126" cy="1237587"/>
            <a:chOff x="2241072" y="1393636"/>
            <a:chExt cx="5052043" cy="1457633"/>
          </a:xfrm>
        </p:grpSpPr>
        <p:sp>
          <p:nvSpPr>
            <p:cNvPr id="25" name="iśḷïďê"/>
            <p:cNvSpPr txBox="1"/>
            <p:nvPr/>
          </p:nvSpPr>
          <p:spPr>
            <a:xfrm>
              <a:off x="2825915" y="1393636"/>
              <a:ext cx="4266216" cy="471251"/>
            </a:xfrm>
            <a:prstGeom prst="rect">
              <a:avLst/>
            </a:prstGeom>
            <a:noFill/>
          </p:spPr>
          <p:txBody>
            <a:bodyPr wrap="square">
              <a:spAutoFit/>
            </a:bodyPr>
            <a:lstStyle/>
            <a:p>
              <a:pPr lvl="0">
                <a:defRPr/>
              </a:pPr>
              <a:r>
                <a:rPr lang="zh-CN" altLang="en-US" sz="2000" b="1" dirty="0">
                  <a:solidFill>
                    <a:srgbClr val="000000"/>
                  </a:solidFill>
                  <a:latin typeface="Arial" panose="020B0604020202020204" pitchFamily="34" charset="0"/>
                  <a:ea typeface="微软雅黑" panose="020B0503020204020204" pitchFamily="34" charset="-122"/>
                  <a:cs typeface="+mn-ea"/>
                  <a:sym typeface="Arial" panose="020B0604020202020204" pitchFamily="34" charset="0"/>
                </a:rPr>
                <a:t>调查内容</a:t>
              </a:r>
              <a:endParaRPr kumimoji="0" lang="zh-CN" altLang="en-US" sz="20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íṡḻïdê"/>
            <p:cNvSpPr txBox="1"/>
            <p:nvPr/>
          </p:nvSpPr>
          <p:spPr>
            <a:xfrm>
              <a:off x="2799602" y="1821920"/>
              <a:ext cx="4493513" cy="1029349"/>
            </a:xfrm>
            <a:prstGeom prst="rect">
              <a:avLst/>
            </a:prstGeom>
            <a:noFill/>
          </p:spPr>
          <p:txBody>
            <a:bodyPr wrap="square" rtlCol="0">
              <a:spAutoFit/>
            </a:bodyPr>
            <a:lstStyle/>
            <a:p>
              <a:pPr marL="171450" lvl="0" indent="-171450">
                <a:lnSpc>
                  <a:spcPct val="150000"/>
                </a:lnSpc>
                <a:buFont typeface="Wingdings" panose="05000000000000000000" pitchFamily="2" charset="2"/>
                <a:buChar char="l"/>
                <a:defRPr/>
              </a:pPr>
              <a:r>
                <a:rPr lang="zh-CN" altLang="en-US" dirty="0">
                  <a:solidFill>
                    <a:srgbClr val="C55A11"/>
                  </a:solidFill>
                  <a:latin typeface="Arial" panose="020B0604020202020204" pitchFamily="34" charset="0"/>
                  <a:ea typeface="微软雅黑" panose="020B0503020204020204" pitchFamily="34" charset="-122"/>
                  <a:cs typeface="+mn-ea"/>
                  <a:sym typeface="Arial" panose="020B0604020202020204" pitchFamily="34" charset="0"/>
                </a:rPr>
                <a:t>本调查制度主要调查各级各类</a:t>
              </a:r>
              <a:r>
                <a:rPr lang="zh-CN" altLang="en-US" b="1" dirty="0">
                  <a:solidFill>
                    <a:srgbClr val="304371"/>
                  </a:solidFill>
                  <a:latin typeface="Arial" panose="020B0604020202020204" pitchFamily="34" charset="0"/>
                  <a:ea typeface="微软雅黑" panose="020B0503020204020204" pitchFamily="34" charset="-122"/>
                  <a:cs typeface="+mn-ea"/>
                  <a:sym typeface="Arial" panose="020B0604020202020204" pitchFamily="34" charset="0"/>
                </a:rPr>
                <a:t>学校事业发展情况</a:t>
              </a:r>
              <a:r>
                <a:rPr lang="zh-CN" altLang="en-US" dirty="0">
                  <a:solidFill>
                    <a:srgbClr val="C55A11"/>
                  </a:solidFill>
                  <a:latin typeface="Arial" panose="020B0604020202020204" pitchFamily="34" charset="0"/>
                  <a:ea typeface="微软雅黑" panose="020B0503020204020204" pitchFamily="34" charset="-122"/>
                  <a:cs typeface="+mn-ea"/>
                  <a:sym typeface="Arial" panose="020B0604020202020204" pitchFamily="34" charset="0"/>
                </a:rPr>
                <a:t>，包括学校</a:t>
              </a:r>
              <a:r>
                <a:rPr lang="zh-CN" altLang="en-US" b="1" dirty="0">
                  <a:solidFill>
                    <a:srgbClr val="304371"/>
                  </a:solidFill>
                  <a:latin typeface="Arial" panose="020B0604020202020204" pitchFamily="34" charset="0"/>
                  <a:ea typeface="微软雅黑" panose="020B0503020204020204" pitchFamily="34" charset="-122"/>
                  <a:cs typeface="+mn-ea"/>
                  <a:sym typeface="Arial" panose="020B0604020202020204" pitchFamily="34" charset="0"/>
                </a:rPr>
                <a:t>基本情况</a:t>
              </a:r>
              <a:r>
                <a:rPr lang="zh-CN" altLang="en-US" dirty="0">
                  <a:solidFill>
                    <a:srgbClr val="C55A11"/>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b="1" dirty="0">
                  <a:solidFill>
                    <a:srgbClr val="304371"/>
                  </a:solidFill>
                  <a:latin typeface="Arial" panose="020B0604020202020204" pitchFamily="34" charset="0"/>
                  <a:ea typeface="微软雅黑" panose="020B0503020204020204" pitchFamily="34" charset="-122"/>
                  <a:cs typeface="+mn-ea"/>
                  <a:sym typeface="Arial" panose="020B0604020202020204" pitchFamily="34" charset="0"/>
                </a:rPr>
                <a:t>班级数</a:t>
              </a:r>
              <a:r>
                <a:rPr lang="zh-CN" altLang="en-US" dirty="0">
                  <a:solidFill>
                    <a:srgbClr val="C55A11"/>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b="1" dirty="0">
                  <a:solidFill>
                    <a:srgbClr val="304371"/>
                  </a:solidFill>
                  <a:latin typeface="Arial" panose="020B0604020202020204" pitchFamily="34" charset="0"/>
                  <a:ea typeface="微软雅黑" panose="020B0503020204020204" pitchFamily="34" charset="-122"/>
                  <a:cs typeface="+mn-ea"/>
                  <a:sym typeface="Arial" panose="020B0604020202020204" pitchFamily="34" charset="0"/>
                </a:rPr>
                <a:t>学生数</a:t>
              </a:r>
              <a:r>
                <a:rPr lang="zh-CN" altLang="en-US" dirty="0">
                  <a:solidFill>
                    <a:srgbClr val="C55A11"/>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b="1" dirty="0">
                  <a:solidFill>
                    <a:srgbClr val="304371"/>
                  </a:solidFill>
                  <a:latin typeface="Arial" panose="020B0604020202020204" pitchFamily="34" charset="0"/>
                  <a:ea typeface="微软雅黑" panose="020B0503020204020204" pitchFamily="34" charset="-122"/>
                  <a:cs typeface="+mn-ea"/>
                  <a:sym typeface="Arial" panose="020B0604020202020204" pitchFamily="34" charset="0"/>
                </a:rPr>
                <a:t>教职工数</a:t>
              </a:r>
              <a:r>
                <a:rPr lang="zh-CN" altLang="en-US" dirty="0">
                  <a:solidFill>
                    <a:srgbClr val="C55A11"/>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b="1" dirty="0">
                  <a:solidFill>
                    <a:srgbClr val="304371"/>
                  </a:solidFill>
                  <a:latin typeface="Arial" panose="020B0604020202020204" pitchFamily="34" charset="0"/>
                  <a:ea typeface="微软雅黑" panose="020B0503020204020204" pitchFamily="34" charset="-122"/>
                  <a:cs typeface="+mn-ea"/>
                  <a:sym typeface="Arial" panose="020B0604020202020204" pitchFamily="34" charset="0"/>
                </a:rPr>
                <a:t>校舍</a:t>
              </a:r>
              <a:r>
                <a:rPr lang="zh-CN" altLang="en-US" dirty="0">
                  <a:solidFill>
                    <a:srgbClr val="C55A11"/>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b="1" dirty="0">
                  <a:solidFill>
                    <a:srgbClr val="304371"/>
                  </a:solidFill>
                  <a:latin typeface="Arial" panose="020B0604020202020204" pitchFamily="34" charset="0"/>
                  <a:ea typeface="微软雅黑" panose="020B0503020204020204" pitchFamily="34" charset="-122"/>
                  <a:cs typeface="+mn-ea"/>
                  <a:sym typeface="Arial" panose="020B0604020202020204" pitchFamily="34" charset="0"/>
                </a:rPr>
                <a:t>资产</a:t>
              </a:r>
              <a:r>
                <a:rPr lang="zh-CN" altLang="en-US" dirty="0">
                  <a:solidFill>
                    <a:srgbClr val="C55A11"/>
                  </a:solidFill>
                  <a:latin typeface="Arial" panose="020B0604020202020204" pitchFamily="34" charset="0"/>
                  <a:ea typeface="微软雅黑" panose="020B0503020204020204" pitchFamily="34" charset="-122"/>
                  <a:cs typeface="+mn-ea"/>
                  <a:sym typeface="Arial" panose="020B0604020202020204" pitchFamily="34" charset="0"/>
                </a:rPr>
                <a:t>和</a:t>
              </a:r>
              <a:r>
                <a:rPr lang="zh-CN" altLang="en-US" b="1" dirty="0">
                  <a:solidFill>
                    <a:srgbClr val="304371"/>
                  </a:solidFill>
                  <a:latin typeface="Arial" panose="020B0604020202020204" pitchFamily="34" charset="0"/>
                  <a:ea typeface="微软雅黑" panose="020B0503020204020204" pitchFamily="34" charset="-122"/>
                  <a:cs typeface="+mn-ea"/>
                  <a:sym typeface="Arial" panose="020B0604020202020204" pitchFamily="34" charset="0"/>
                </a:rPr>
                <a:t>基本建设投资</a:t>
              </a:r>
              <a:r>
                <a:rPr lang="zh-CN" altLang="en-US" dirty="0">
                  <a:solidFill>
                    <a:srgbClr val="C55A11"/>
                  </a:solidFill>
                  <a:latin typeface="Arial" panose="020B0604020202020204" pitchFamily="34" charset="0"/>
                  <a:ea typeface="微软雅黑" panose="020B0503020204020204" pitchFamily="34" charset="-122"/>
                  <a:cs typeface="+mn-ea"/>
                  <a:sym typeface="Arial" panose="020B0604020202020204" pitchFamily="34" charset="0"/>
                </a:rPr>
                <a:t>等指标</a:t>
              </a:r>
              <a:endParaRPr kumimoji="0" lang="zh-CN" altLang="en-US" i="0" u="none" strike="noStrike" kern="1200" cap="none" spc="0" normalizeH="0" baseline="0" noProof="0" dirty="0">
                <a:ln>
                  <a:noFill/>
                </a:ln>
                <a:solidFill>
                  <a:srgbClr val="C55A11"/>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îṥļîde"/>
            <p:cNvSpPr txBox="1"/>
            <p:nvPr/>
          </p:nvSpPr>
          <p:spPr>
            <a:xfrm>
              <a:off x="2241072" y="1393636"/>
              <a:ext cx="634425" cy="471251"/>
            </a:xfrm>
            <a:prstGeom prst="rect">
              <a:avLst/>
            </a:prstGeom>
            <a:noFill/>
          </p:spPr>
          <p:txBody>
            <a:bodyPr wrap="square" rtlCol="0">
              <a:spAutoFit/>
            </a:bodyPr>
            <a:lstStyle>
              <a:defPPr>
                <a:defRPr lang="zh-CN"/>
              </a:defPPr>
              <a:lvl1pPr marR="0" lvl="0" indent="0" algn="ctr" fontAlgn="auto">
                <a:lnSpc>
                  <a:spcPct val="100000"/>
                </a:lnSpc>
                <a:spcBef>
                  <a:spcPts val="0"/>
                </a:spcBef>
                <a:spcAft>
                  <a:spcPts val="0"/>
                </a:spcAft>
                <a:buClrTx/>
                <a:buSzTx/>
                <a:buFontTx/>
                <a:buNone/>
                <a:defRPr kumimoji="0" b="1" i="0" u="none" strike="noStrike" cap="none" spc="0" normalizeH="0" baseline="0">
                  <a:ln>
                    <a:noFill/>
                  </a:ln>
                  <a:solidFill>
                    <a:srgbClr val="45332F"/>
                  </a:solidFill>
                  <a:effectLst/>
                  <a:uLnTx/>
                  <a:uFillTx/>
                  <a:latin typeface="Arial" panose="020B0604020202020204" pitchFamily="34" charset="0"/>
                  <a:ea typeface="微软雅黑" panose="020B0503020204020204" pitchFamily="34" charset="-122"/>
                  <a:cs typeface="+mn-ea"/>
                </a:defRPr>
              </a:lvl1pPr>
            </a:lstStyle>
            <a:p>
              <a:r>
                <a:rPr lang="zh-CN" altLang="en-US" sz="2000" dirty="0">
                  <a:sym typeface="Arial" panose="020B0604020202020204" pitchFamily="34" charset="0"/>
                </a:rPr>
                <a:t>（三）</a:t>
              </a:r>
              <a:endParaRPr lang="zh-CN" altLang="en-US" sz="2000" dirty="0">
                <a:sym typeface="Arial" panose="020B0604020202020204" pitchFamily="34" charset="0"/>
              </a:endParaRPr>
            </a:p>
          </p:txBody>
        </p:sp>
      </p:grpSp>
    </p:spTree>
    <p:custDataLst>
      <p:tags r:id="rId1"/>
    </p:custData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ïṡlîďe"/>
        <p:cNvGrpSpPr/>
        <p:nvPr/>
      </p:nvGrpSpPr>
      <p:grpSpPr>
        <a:xfrm>
          <a:off x="0" y="0"/>
          <a:ext cx="0" cy="0"/>
          <a:chOff x="0" y="0"/>
          <a:chExt cx="0" cy="0"/>
        </a:xfrm>
      </p:grpSpPr>
      <p:sp>
        <p:nvSpPr>
          <p:cNvPr id="15" name="í$ľîďe"/>
          <p:cNvSpPr>
            <a:spLocks noGrp="1"/>
          </p:cNvSpPr>
          <p:nvPr>
            <p:ph type="title"/>
          </p:nvPr>
        </p:nvSpPr>
        <p:spPr>
          <a:xfrm>
            <a:off x="4409454" y="143102"/>
            <a:ext cx="3111501" cy="506441"/>
          </a:xfrm>
        </p:spPr>
        <p:txBody>
          <a:bodyPr>
            <a:normAutofit fontScale="90000"/>
          </a:bodyPr>
          <a:lstStyle/>
          <a:p>
            <a:pPr algn="ctr"/>
            <a:r>
              <a:rPr lang="zh-CN" altLang="en-US" dirty="0">
                <a:latin typeface="Arial" panose="020B0604020202020204" pitchFamily="34" charset="0"/>
                <a:ea typeface="微软雅黑" panose="020B0503020204020204" pitchFamily="34" charset="-122"/>
                <a:cs typeface="+mn-ea"/>
                <a:sym typeface="Arial" panose="020B0604020202020204" pitchFamily="34" charset="0"/>
              </a:rPr>
              <a:t>总说明</a:t>
            </a:r>
            <a:endParaRPr lang="zh-CN" altLang="en-US" dirty="0"/>
          </a:p>
        </p:txBody>
      </p:sp>
      <p:grpSp>
        <p:nvGrpSpPr>
          <p:cNvPr id="16" name="组合 15"/>
          <p:cNvGrpSpPr/>
          <p:nvPr/>
        </p:nvGrpSpPr>
        <p:grpSpPr>
          <a:xfrm>
            <a:off x="660400" y="878506"/>
            <a:ext cx="11064584" cy="410118"/>
            <a:chOff x="2241072" y="1400580"/>
            <a:chExt cx="5614128" cy="483037"/>
          </a:xfrm>
        </p:grpSpPr>
        <p:sp>
          <p:nvSpPr>
            <p:cNvPr id="17" name="iśḷïďê"/>
            <p:cNvSpPr txBox="1"/>
            <p:nvPr/>
          </p:nvSpPr>
          <p:spPr>
            <a:xfrm>
              <a:off x="2799602" y="1448617"/>
              <a:ext cx="4266216" cy="434999"/>
            </a:xfrm>
            <a:prstGeom prst="rect">
              <a:avLst/>
            </a:prstGeom>
            <a:noFill/>
          </p:spPr>
          <p:txBody>
            <a:bodyPr wrap="square">
              <a:spAutoFit/>
            </a:bodyPr>
            <a:lstStyle/>
            <a:p>
              <a:pPr lvl="0">
                <a:defRPr/>
              </a:pPr>
              <a:r>
                <a:rPr lang="zh-CN" altLang="en-US" b="1" dirty="0">
                  <a:solidFill>
                    <a:srgbClr val="000000"/>
                  </a:solidFill>
                  <a:latin typeface="Arial" panose="020B0604020202020204" pitchFamily="34" charset="0"/>
                  <a:ea typeface="微软雅黑" panose="020B0503020204020204" pitchFamily="34" charset="-122"/>
                  <a:cs typeface="+mn-ea"/>
                  <a:sym typeface="Arial" panose="020B0604020202020204" pitchFamily="34" charset="0"/>
                </a:rPr>
                <a:t>调查频率和时间</a:t>
              </a:r>
              <a:endParaRPr lang="zh-CN" altLang="en-US" b="1" dirty="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íṡḻïdê"/>
            <p:cNvSpPr txBox="1"/>
            <p:nvPr/>
          </p:nvSpPr>
          <p:spPr>
            <a:xfrm>
              <a:off x="3588984" y="1400580"/>
              <a:ext cx="4266216" cy="466567"/>
            </a:xfrm>
            <a:prstGeom prst="rect">
              <a:avLst/>
            </a:prstGeom>
            <a:noFill/>
          </p:spPr>
          <p:txBody>
            <a:bodyPr wrap="square" rtlCol="0">
              <a:spAutoFit/>
            </a:bodyPr>
            <a:lstStyle/>
            <a:p>
              <a:pPr marL="628650" lvl="1" indent="-171450">
                <a:lnSpc>
                  <a:spcPct val="120000"/>
                </a:lnSpc>
                <a:buFont typeface="Wingdings" panose="05000000000000000000" pitchFamily="2" charset="2"/>
                <a:buChar char="l"/>
                <a:defRPr/>
              </a:pPr>
              <a:r>
                <a:rPr lang="zh-CN" altLang="en-US" dirty="0">
                  <a:solidFill>
                    <a:srgbClr val="C55A11"/>
                  </a:solidFill>
                  <a:latin typeface="Arial" panose="020B0604020202020204" pitchFamily="34" charset="0"/>
                  <a:ea typeface="微软雅黑" panose="020B0503020204020204" pitchFamily="34" charset="-122"/>
                  <a:cs typeface="+mn-ea"/>
                  <a:sym typeface="Arial" panose="020B0604020202020204" pitchFamily="34" charset="0"/>
                </a:rPr>
                <a:t>按报告期别分为年报和季报</a:t>
              </a:r>
              <a:endParaRPr lang="zh-CN" altLang="en-US" dirty="0">
                <a:solidFill>
                  <a:srgbClr val="C55A1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îṥļîde"/>
            <p:cNvSpPr txBox="1"/>
            <p:nvPr/>
          </p:nvSpPr>
          <p:spPr>
            <a:xfrm>
              <a:off x="2241072" y="1448617"/>
              <a:ext cx="634425" cy="43500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b="1" i="0" u="none" strike="noStrike" kern="1200" cap="none" spc="0" normalizeH="0" baseline="0" noProof="0" dirty="0">
                  <a:ln>
                    <a:noFill/>
                  </a:ln>
                  <a:solidFill>
                    <a:srgbClr val="45332F"/>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（四）</a:t>
              </a:r>
              <a:endParaRPr kumimoji="0" lang="zh-CN" altLang="en-US" b="1" i="0" u="none" strike="noStrike" kern="1200" cap="none" spc="0" normalizeH="0" baseline="0" noProof="0" dirty="0">
                <a:ln>
                  <a:noFill/>
                </a:ln>
                <a:solidFill>
                  <a:srgbClr val="45332F"/>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0" name="îṣľíďe"/>
          <p:cNvSpPr/>
          <p:nvPr/>
        </p:nvSpPr>
        <p:spPr>
          <a:xfrm>
            <a:off x="1080121" y="1498451"/>
            <a:ext cx="3314035" cy="2211183"/>
          </a:xfrm>
          <a:prstGeom prst="rect">
            <a:avLst/>
          </a:prstGeom>
          <a:solidFill>
            <a:schemeClr val="bg1">
              <a:lumMod val="95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2000" b="1" i="0" u="none" strike="noStrike" kern="1200" cap="none" spc="0" normalizeH="0" baseline="0" noProof="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组合 4"/>
          <p:cNvGrpSpPr/>
          <p:nvPr/>
        </p:nvGrpSpPr>
        <p:grpSpPr>
          <a:xfrm>
            <a:off x="1191342" y="1958243"/>
            <a:ext cx="3202814" cy="738665"/>
            <a:chOff x="1191342" y="2239596"/>
            <a:chExt cx="3202814" cy="738665"/>
          </a:xfrm>
        </p:grpSpPr>
        <p:sp>
          <p:nvSpPr>
            <p:cNvPr id="42" name="ïşḷîde"/>
            <p:cNvSpPr/>
            <p:nvPr/>
          </p:nvSpPr>
          <p:spPr>
            <a:xfrm>
              <a:off x="1191342" y="2291998"/>
              <a:ext cx="767851" cy="215444"/>
            </a:xfrm>
            <a:prstGeom prst="rect">
              <a:avLst/>
            </a:prstGeom>
            <a:no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defTabSz="914400" rtl="0" eaLnBrk="1" fontAlgn="auto" latinLnBrk="0" hangingPunct="1">
                <a:lnSpc>
                  <a:spcPct val="100000"/>
                </a:lnSpc>
                <a:spcBef>
                  <a:spcPts val="0"/>
                </a:spcBef>
                <a:spcAft>
                  <a:spcPts val="0"/>
                </a:spcAft>
                <a:buClrTx/>
                <a:buSzPct val="25000"/>
                <a:buFontTx/>
                <a:buNone/>
                <a:defRPr/>
              </a:pPr>
              <a:r>
                <a:rPr kumimoji="0" lang="zh-CN" altLang="en-US" sz="14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时点指标</a:t>
              </a:r>
              <a:endParaRPr kumimoji="0" lang="en-US" altLang="zh-CN" sz="14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îṡḻïḑe"/>
            <p:cNvSpPr/>
            <p:nvPr/>
          </p:nvSpPr>
          <p:spPr>
            <a:xfrm flipH="1">
              <a:off x="1959193" y="2239596"/>
              <a:ext cx="2434963" cy="738665"/>
            </a:xfrm>
            <a:prstGeom prst="rect">
              <a:avLst/>
            </a:prstGeom>
            <a:ln>
              <a:noFill/>
            </a:ln>
          </p:spPr>
          <p:txBody>
            <a:bodyPr wrap="square" lIns="91440" tIns="45720" rIns="91440" bIns="4572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a:pPr>
              <a:r>
                <a:rPr lang="zh-CN" altLang="zh-CN" sz="1400" b="1" dirty="0">
                  <a:solidFill>
                    <a:srgbClr val="C00000"/>
                  </a:solidFill>
                </a:rPr>
                <a:t>本学年初</a:t>
              </a:r>
              <a:r>
                <a:rPr lang="zh-CN" altLang="zh-CN" sz="1400" dirty="0"/>
                <a:t>（</a:t>
              </a:r>
              <a:r>
                <a:rPr lang="en-US" altLang="zh-CN" sz="1400" dirty="0"/>
                <a:t>9</a:t>
              </a:r>
              <a:r>
                <a:rPr lang="zh-CN" altLang="zh-CN" sz="1400" dirty="0"/>
                <a:t>月</a:t>
              </a:r>
              <a:r>
                <a:rPr lang="en-US" altLang="zh-CN" sz="1400" dirty="0"/>
                <a:t>1</a:t>
              </a:r>
              <a:r>
                <a:rPr lang="zh-CN" altLang="zh-CN" sz="1400" dirty="0"/>
                <a:t>日）的数据，如在校生数、教职工数、占地面积、固定资产总值等</a:t>
              </a:r>
              <a:endParaRPr kumimoji="0" lang="en-US" altLang="zh-CN" sz="1000" b="0"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7" name="iślïďè"/>
          <p:cNvSpPr txBox="1"/>
          <p:nvPr/>
        </p:nvSpPr>
        <p:spPr>
          <a:xfrm flipH="1">
            <a:off x="1276943" y="1588911"/>
            <a:ext cx="1460196" cy="369332"/>
          </a:xfrm>
          <a:prstGeom prst="rect">
            <a:avLst/>
          </a:prstGeom>
        </p:spPr>
        <p:txBody>
          <a:bodyPr wrap="square" anchor="b" anchorCtr="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0" normalizeH="0" baseline="0" noProof="0" dirty="0">
                <a:ln>
                  <a:noFill/>
                </a:ln>
                <a:solidFill>
                  <a:srgbClr val="C55A11"/>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年报</a:t>
            </a:r>
            <a:endParaRPr kumimoji="0" lang="en-US" altLang="zh-CN" sz="1800" b="1" i="0" u="none" strike="noStrike" kern="1200" cap="none" spc="0" normalizeH="0" baseline="0" noProof="0" dirty="0">
              <a:ln>
                <a:noFill/>
              </a:ln>
              <a:solidFill>
                <a:srgbClr val="C55A11"/>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6" name="组合 5"/>
          <p:cNvGrpSpPr/>
          <p:nvPr/>
        </p:nvGrpSpPr>
        <p:grpSpPr>
          <a:xfrm>
            <a:off x="1191342" y="2685182"/>
            <a:ext cx="3218111" cy="738664"/>
            <a:chOff x="1191342" y="2966535"/>
            <a:chExt cx="3218111" cy="738664"/>
          </a:xfrm>
        </p:grpSpPr>
        <p:sp>
          <p:nvSpPr>
            <p:cNvPr id="44" name="ïşḷîde"/>
            <p:cNvSpPr/>
            <p:nvPr/>
          </p:nvSpPr>
          <p:spPr>
            <a:xfrm>
              <a:off x="1191342" y="3018937"/>
              <a:ext cx="767851" cy="215444"/>
            </a:xfrm>
            <a:prstGeom prst="rect">
              <a:avLst/>
            </a:prstGeom>
            <a:no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buSzPct val="25000"/>
                <a:defRPr/>
              </a:pPr>
              <a:r>
                <a:rPr lang="zh-CN" altLang="zh-CN" sz="1400" b="1" dirty="0">
                  <a:solidFill>
                    <a:srgbClr val="000000"/>
                  </a:solidFill>
                  <a:latin typeface="Arial" panose="020B0604020202020204" pitchFamily="34" charset="0"/>
                  <a:ea typeface="微软雅黑" panose="020B0503020204020204" pitchFamily="34" charset="-122"/>
                  <a:cs typeface="+mn-ea"/>
                </a:rPr>
                <a:t>时期指标</a:t>
              </a:r>
              <a:endParaRPr lang="en-US" altLang="zh-CN" sz="1400" b="1" dirty="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îṡḻïḑe"/>
            <p:cNvSpPr/>
            <p:nvPr/>
          </p:nvSpPr>
          <p:spPr>
            <a:xfrm flipH="1">
              <a:off x="1959192" y="2966535"/>
              <a:ext cx="2450261" cy="738664"/>
            </a:xfrm>
            <a:prstGeom prst="rect">
              <a:avLst/>
            </a:prstGeom>
            <a:ln>
              <a:noFill/>
            </a:ln>
          </p:spPr>
          <p:txBody>
            <a:bodyPr wrap="square" lIns="91440" tIns="45720" rIns="91440" bIns="4572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a:pPr>
              <a:r>
                <a:rPr lang="zh-CN" altLang="en-US" sz="1400" dirty="0"/>
                <a:t>上学年初至学年末（上年</a:t>
              </a:r>
              <a:r>
                <a:rPr lang="en-US" altLang="zh-CN" sz="1400" dirty="0"/>
                <a:t>9</a:t>
              </a:r>
              <a:r>
                <a:rPr lang="zh-CN" altLang="en-US" sz="1400" dirty="0"/>
                <a:t>月</a:t>
              </a:r>
              <a:r>
                <a:rPr lang="en-US" altLang="zh-CN" sz="1400" dirty="0"/>
                <a:t>1</a:t>
              </a:r>
              <a:r>
                <a:rPr lang="zh-CN" altLang="en-US" sz="1400" dirty="0"/>
                <a:t>日至本年</a:t>
              </a:r>
              <a:r>
                <a:rPr lang="en-US" altLang="zh-CN" sz="1400" dirty="0"/>
                <a:t>8</a:t>
              </a:r>
              <a:r>
                <a:rPr lang="zh-CN" altLang="en-US" sz="1400" dirty="0"/>
                <a:t>月</a:t>
              </a:r>
              <a:r>
                <a:rPr lang="en-US" altLang="zh-CN" sz="1400" dirty="0"/>
                <a:t>31</a:t>
              </a:r>
              <a:r>
                <a:rPr lang="zh-CN" altLang="en-US" sz="1400" dirty="0"/>
                <a:t>日）的数据，如毕业生数、复学学生数等</a:t>
              </a:r>
              <a:endParaRPr kumimoji="0" lang="en-US" altLang="zh-CN" sz="1000" b="0"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6" name="îṣľíďe"/>
          <p:cNvSpPr/>
          <p:nvPr/>
        </p:nvSpPr>
        <p:spPr>
          <a:xfrm>
            <a:off x="4505377" y="1498451"/>
            <a:ext cx="3314035" cy="2211184"/>
          </a:xfrm>
          <a:prstGeom prst="rect">
            <a:avLst/>
          </a:prstGeom>
          <a:solidFill>
            <a:schemeClr val="bg1">
              <a:lumMod val="95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2000" b="1" i="0" u="none" strike="noStrike" kern="1200" cap="none" spc="0" normalizeH="0" baseline="0" noProof="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 name="组合 6"/>
          <p:cNvGrpSpPr/>
          <p:nvPr/>
        </p:nvGrpSpPr>
        <p:grpSpPr>
          <a:xfrm>
            <a:off x="4599697" y="1867619"/>
            <a:ext cx="3124643" cy="307777"/>
            <a:chOff x="4616598" y="2239596"/>
            <a:chExt cx="3124643" cy="307777"/>
          </a:xfrm>
        </p:grpSpPr>
        <p:sp>
          <p:nvSpPr>
            <p:cNvPr id="47" name="ïşḷîde"/>
            <p:cNvSpPr/>
            <p:nvPr/>
          </p:nvSpPr>
          <p:spPr>
            <a:xfrm>
              <a:off x="4616598" y="2291998"/>
              <a:ext cx="767851" cy="215444"/>
            </a:xfrm>
            <a:prstGeom prst="rect">
              <a:avLst/>
            </a:prstGeom>
            <a:no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buSzPct val="25000"/>
                <a:defRPr/>
              </a:pPr>
              <a:r>
                <a:rPr lang="zh-CN" altLang="en-US" sz="1400" b="1" dirty="0">
                  <a:solidFill>
                    <a:srgbClr val="000000"/>
                  </a:solidFill>
                  <a:latin typeface="Arial" panose="020B0604020202020204" pitchFamily="34" charset="0"/>
                  <a:ea typeface="微软雅黑" panose="020B0503020204020204" pitchFamily="34" charset="-122"/>
                  <a:cs typeface="+mn-ea"/>
                  <a:sym typeface="Arial" panose="020B0604020202020204" pitchFamily="34" charset="0"/>
                </a:rPr>
                <a:t>第一季度</a:t>
              </a:r>
              <a:endParaRPr kumimoji="0" lang="en-US" altLang="zh-CN" sz="14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îṡḻïḑe"/>
            <p:cNvSpPr/>
            <p:nvPr/>
          </p:nvSpPr>
          <p:spPr>
            <a:xfrm flipH="1">
              <a:off x="5384449" y="2239596"/>
              <a:ext cx="2356792" cy="307777"/>
            </a:xfrm>
            <a:prstGeom prst="rect">
              <a:avLst/>
            </a:prstGeom>
            <a:ln>
              <a:noFill/>
            </a:ln>
          </p:spPr>
          <p:txBody>
            <a:bodyPr wrap="square" lIns="91440" tIns="45720" rIns="91440" bIns="4572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a:pPr>
              <a:r>
                <a:rPr lang="en-US" altLang="zh-CN" sz="1400" dirty="0"/>
                <a:t>1</a:t>
              </a:r>
              <a:r>
                <a:rPr lang="zh-CN" altLang="en-US" sz="1400" dirty="0"/>
                <a:t>月</a:t>
              </a:r>
              <a:r>
                <a:rPr lang="en-US" altLang="zh-CN" sz="1400" dirty="0"/>
                <a:t>1</a:t>
              </a:r>
              <a:r>
                <a:rPr lang="zh-CN" altLang="en-US" sz="1400" dirty="0"/>
                <a:t>日</a:t>
              </a:r>
              <a:r>
                <a:rPr lang="en-US" altLang="zh-CN" sz="1400" dirty="0"/>
                <a:t>-3</a:t>
              </a:r>
              <a:r>
                <a:rPr lang="zh-CN" altLang="en-US" sz="1400" dirty="0"/>
                <a:t>月</a:t>
              </a:r>
              <a:r>
                <a:rPr lang="en-US" altLang="zh-CN" sz="1400" dirty="0"/>
                <a:t>31</a:t>
              </a:r>
              <a:r>
                <a:rPr lang="zh-CN" altLang="en-US" sz="1400" dirty="0"/>
                <a:t>日</a:t>
              </a:r>
              <a:endParaRPr kumimoji="0" lang="en-US" altLang="zh-CN" sz="1000" b="0"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iślïďè"/>
          <p:cNvSpPr txBox="1"/>
          <p:nvPr/>
        </p:nvSpPr>
        <p:spPr>
          <a:xfrm flipH="1">
            <a:off x="4702199" y="1571323"/>
            <a:ext cx="1460196" cy="369332"/>
          </a:xfrm>
          <a:prstGeom prst="rect">
            <a:avLst/>
          </a:prstGeom>
        </p:spPr>
        <p:txBody>
          <a:bodyPr wrap="square" anchor="b" anchorCtr="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zh-CN" altLang="en-US" b="1" dirty="0">
                <a:solidFill>
                  <a:srgbClr val="C55A11"/>
                </a:solidFill>
                <a:latin typeface="Arial" panose="020B0604020202020204" pitchFamily="34" charset="0"/>
                <a:ea typeface="微软雅黑" panose="020B0503020204020204" pitchFamily="34" charset="-122"/>
                <a:cs typeface="+mn-ea"/>
                <a:sym typeface="Arial" panose="020B0604020202020204" pitchFamily="34" charset="0"/>
              </a:rPr>
              <a:t>季报</a:t>
            </a:r>
            <a:endParaRPr lang="en-US" altLang="zh-CN" b="1" dirty="0">
              <a:solidFill>
                <a:srgbClr val="C55A1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8" name="组合 7"/>
          <p:cNvGrpSpPr/>
          <p:nvPr/>
        </p:nvGrpSpPr>
        <p:grpSpPr>
          <a:xfrm>
            <a:off x="4599697" y="2294474"/>
            <a:ext cx="3124643" cy="307777"/>
            <a:chOff x="4616598" y="2683468"/>
            <a:chExt cx="3124643" cy="307777"/>
          </a:xfrm>
        </p:grpSpPr>
        <p:sp>
          <p:nvSpPr>
            <p:cNvPr id="52" name="ïşḷîde"/>
            <p:cNvSpPr/>
            <p:nvPr/>
          </p:nvSpPr>
          <p:spPr>
            <a:xfrm>
              <a:off x="4616598" y="2735870"/>
              <a:ext cx="767851" cy="215444"/>
            </a:xfrm>
            <a:prstGeom prst="rect">
              <a:avLst/>
            </a:prstGeom>
            <a:no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buSzPct val="25000"/>
                <a:defRPr/>
              </a:pPr>
              <a:r>
                <a:rPr lang="zh-CN" altLang="en-US" sz="1400" b="1" dirty="0">
                  <a:solidFill>
                    <a:srgbClr val="000000"/>
                  </a:solidFill>
                  <a:latin typeface="Arial" panose="020B0604020202020204" pitchFamily="34" charset="0"/>
                  <a:ea typeface="微软雅黑" panose="020B0503020204020204" pitchFamily="34" charset="-122"/>
                  <a:cs typeface="+mn-ea"/>
                  <a:sym typeface="Arial" panose="020B0604020202020204" pitchFamily="34" charset="0"/>
                </a:rPr>
                <a:t>第二季度</a:t>
              </a:r>
              <a:endParaRPr kumimoji="0" lang="en-US" altLang="zh-CN" sz="14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îṡḻïḑe"/>
            <p:cNvSpPr/>
            <p:nvPr/>
          </p:nvSpPr>
          <p:spPr>
            <a:xfrm flipH="1">
              <a:off x="5384449" y="2683468"/>
              <a:ext cx="2356792" cy="307777"/>
            </a:xfrm>
            <a:prstGeom prst="rect">
              <a:avLst/>
            </a:prstGeom>
            <a:ln>
              <a:noFill/>
            </a:ln>
          </p:spPr>
          <p:txBody>
            <a:bodyPr wrap="square" lIns="91440" tIns="45720" rIns="91440" bIns="4572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a:pPr>
              <a:r>
                <a:rPr lang="en-US" altLang="zh-CN" sz="1400" dirty="0"/>
                <a:t>4</a:t>
              </a:r>
              <a:r>
                <a:rPr lang="zh-CN" altLang="en-US" sz="1400" dirty="0"/>
                <a:t>月</a:t>
              </a:r>
              <a:r>
                <a:rPr lang="en-US" altLang="zh-CN" sz="1400" dirty="0"/>
                <a:t>1</a:t>
              </a:r>
              <a:r>
                <a:rPr lang="zh-CN" altLang="en-US" sz="1400" dirty="0"/>
                <a:t>日</a:t>
              </a:r>
              <a:r>
                <a:rPr lang="en-US" altLang="zh-CN" sz="1400" dirty="0"/>
                <a:t>-6</a:t>
              </a:r>
              <a:r>
                <a:rPr lang="zh-CN" altLang="en-US" sz="1400" dirty="0"/>
                <a:t>月</a:t>
              </a:r>
              <a:r>
                <a:rPr lang="en-US" altLang="zh-CN" sz="1400" dirty="0"/>
                <a:t>30</a:t>
              </a:r>
              <a:r>
                <a:rPr lang="zh-CN" altLang="en-US" sz="1400" dirty="0"/>
                <a:t>日</a:t>
              </a:r>
              <a:endParaRPr kumimoji="0" lang="en-US" altLang="zh-CN" sz="1000" b="0"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组合 8"/>
          <p:cNvGrpSpPr/>
          <p:nvPr/>
        </p:nvGrpSpPr>
        <p:grpSpPr>
          <a:xfrm>
            <a:off x="4599697" y="2721329"/>
            <a:ext cx="3124643" cy="307777"/>
            <a:chOff x="4616598" y="3215760"/>
            <a:chExt cx="3124643" cy="307777"/>
          </a:xfrm>
        </p:grpSpPr>
        <p:sp>
          <p:nvSpPr>
            <p:cNvPr id="54" name="ïşḷîde"/>
            <p:cNvSpPr/>
            <p:nvPr/>
          </p:nvSpPr>
          <p:spPr>
            <a:xfrm>
              <a:off x="4616598" y="3268162"/>
              <a:ext cx="767851" cy="215444"/>
            </a:xfrm>
            <a:prstGeom prst="rect">
              <a:avLst/>
            </a:prstGeom>
            <a:no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buSzPct val="25000"/>
                <a:defRPr/>
              </a:pPr>
              <a:r>
                <a:rPr lang="zh-CN" altLang="en-US" sz="1400" b="1" dirty="0">
                  <a:solidFill>
                    <a:srgbClr val="000000"/>
                  </a:solidFill>
                  <a:latin typeface="Arial" panose="020B0604020202020204" pitchFamily="34" charset="0"/>
                  <a:ea typeface="微软雅黑" panose="020B0503020204020204" pitchFamily="34" charset="-122"/>
                  <a:cs typeface="+mn-ea"/>
                  <a:sym typeface="Arial" panose="020B0604020202020204" pitchFamily="34" charset="0"/>
                </a:rPr>
                <a:t>第三季度</a:t>
              </a:r>
              <a:endParaRPr kumimoji="0" lang="en-US" altLang="zh-CN" sz="14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îṡḻïḑe"/>
            <p:cNvSpPr/>
            <p:nvPr/>
          </p:nvSpPr>
          <p:spPr>
            <a:xfrm flipH="1">
              <a:off x="5384449" y="3215760"/>
              <a:ext cx="2356792" cy="307777"/>
            </a:xfrm>
            <a:prstGeom prst="rect">
              <a:avLst/>
            </a:prstGeom>
            <a:ln>
              <a:noFill/>
            </a:ln>
          </p:spPr>
          <p:txBody>
            <a:bodyPr wrap="square" lIns="91440" tIns="45720" rIns="91440" bIns="4572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a:pPr>
              <a:r>
                <a:rPr lang="zh-CN" altLang="en-US" sz="1400" dirty="0"/>
                <a:t>同年报数据</a:t>
              </a:r>
              <a:endParaRPr kumimoji="0" lang="en-US" altLang="zh-CN" sz="1000" b="0"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 name="组合 9"/>
          <p:cNvGrpSpPr/>
          <p:nvPr/>
        </p:nvGrpSpPr>
        <p:grpSpPr>
          <a:xfrm>
            <a:off x="4599697" y="3148183"/>
            <a:ext cx="3124643" cy="307777"/>
            <a:chOff x="4616598" y="3674048"/>
            <a:chExt cx="3124643" cy="307777"/>
          </a:xfrm>
        </p:grpSpPr>
        <p:sp>
          <p:nvSpPr>
            <p:cNvPr id="56" name="ïşḷîde"/>
            <p:cNvSpPr/>
            <p:nvPr/>
          </p:nvSpPr>
          <p:spPr>
            <a:xfrm>
              <a:off x="4616598" y="3726450"/>
              <a:ext cx="767851" cy="215444"/>
            </a:xfrm>
            <a:prstGeom prst="rect">
              <a:avLst/>
            </a:prstGeom>
            <a:no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buSzPct val="25000"/>
                <a:defRPr/>
              </a:pPr>
              <a:r>
                <a:rPr lang="zh-CN" altLang="en-US" sz="1400" b="1" dirty="0">
                  <a:solidFill>
                    <a:srgbClr val="000000"/>
                  </a:solidFill>
                  <a:latin typeface="Arial" panose="020B0604020202020204" pitchFamily="34" charset="0"/>
                  <a:ea typeface="微软雅黑" panose="020B0503020204020204" pitchFamily="34" charset="-122"/>
                  <a:cs typeface="+mn-ea"/>
                  <a:sym typeface="Arial" panose="020B0604020202020204" pitchFamily="34" charset="0"/>
                </a:rPr>
                <a:t>第四季度</a:t>
              </a:r>
              <a:endParaRPr kumimoji="0" lang="en-US" altLang="zh-CN" sz="14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îṡḻïḑe"/>
            <p:cNvSpPr/>
            <p:nvPr/>
          </p:nvSpPr>
          <p:spPr>
            <a:xfrm flipH="1">
              <a:off x="5384449" y="3674048"/>
              <a:ext cx="2356792" cy="307777"/>
            </a:xfrm>
            <a:prstGeom prst="rect">
              <a:avLst/>
            </a:prstGeom>
            <a:ln>
              <a:noFill/>
            </a:ln>
          </p:spPr>
          <p:txBody>
            <a:bodyPr wrap="square" lIns="91440" tIns="45720" rIns="91440" bIns="4572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a:pPr>
              <a:r>
                <a:rPr lang="en-US" altLang="zh-CN" sz="1400" dirty="0"/>
                <a:t>10</a:t>
              </a:r>
              <a:r>
                <a:rPr lang="zh-CN" altLang="en-US" sz="1400" dirty="0"/>
                <a:t>月</a:t>
              </a:r>
              <a:r>
                <a:rPr lang="en-US" altLang="zh-CN" sz="1400" dirty="0"/>
                <a:t>1</a:t>
              </a:r>
              <a:r>
                <a:rPr lang="zh-CN" altLang="en-US" sz="1400" dirty="0"/>
                <a:t>日</a:t>
              </a:r>
              <a:r>
                <a:rPr lang="en-US" altLang="zh-CN" sz="1400" dirty="0"/>
                <a:t>-12</a:t>
              </a:r>
              <a:r>
                <a:rPr lang="zh-CN" altLang="en-US" sz="1400" dirty="0"/>
                <a:t>月</a:t>
              </a:r>
              <a:r>
                <a:rPr lang="en-US" altLang="zh-CN" sz="1400" dirty="0"/>
                <a:t>31</a:t>
              </a:r>
              <a:r>
                <a:rPr lang="zh-CN" altLang="en-US" sz="1400" dirty="0"/>
                <a:t>日</a:t>
              </a:r>
              <a:endParaRPr kumimoji="0" lang="en-US" altLang="zh-CN" sz="1000" b="0"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8" name="îṣľíďe"/>
          <p:cNvSpPr/>
          <p:nvPr/>
        </p:nvSpPr>
        <p:spPr>
          <a:xfrm>
            <a:off x="7930633" y="1498451"/>
            <a:ext cx="3314035" cy="2211184"/>
          </a:xfrm>
          <a:prstGeom prst="rect">
            <a:avLst/>
          </a:prstGeom>
          <a:solidFill>
            <a:schemeClr val="bg1">
              <a:lumMod val="95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2000" b="1" i="0" u="none" strike="noStrike" kern="1200" cap="none" spc="0" normalizeH="0" baseline="0" noProof="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ïşḷîde"/>
          <p:cNvSpPr/>
          <p:nvPr/>
        </p:nvSpPr>
        <p:spPr>
          <a:xfrm>
            <a:off x="8041854" y="2464528"/>
            <a:ext cx="767851" cy="215444"/>
          </a:xfrm>
          <a:prstGeom prst="rect">
            <a:avLst/>
          </a:prstGeom>
          <a:no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defTabSz="914400" rtl="0" eaLnBrk="1" fontAlgn="auto" latinLnBrk="0" hangingPunct="1">
              <a:lnSpc>
                <a:spcPct val="100000"/>
              </a:lnSpc>
              <a:spcBef>
                <a:spcPts val="0"/>
              </a:spcBef>
              <a:spcAft>
                <a:spcPts val="0"/>
              </a:spcAft>
              <a:buClrTx/>
              <a:buSzPct val="25000"/>
              <a:buFontTx/>
              <a:buNone/>
              <a:defRPr/>
            </a:pPr>
            <a:r>
              <a:rPr kumimoji="0" lang="zh-CN" altLang="en-US" sz="14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调查时期</a:t>
            </a:r>
            <a:endParaRPr kumimoji="0" lang="en-US" altLang="zh-CN" sz="14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îṡḻïḑe"/>
          <p:cNvSpPr/>
          <p:nvPr/>
        </p:nvSpPr>
        <p:spPr>
          <a:xfrm flipH="1">
            <a:off x="8809705" y="2412126"/>
            <a:ext cx="2356792" cy="307777"/>
          </a:xfrm>
          <a:prstGeom prst="rect">
            <a:avLst/>
          </a:prstGeom>
          <a:ln>
            <a:noFill/>
          </a:ln>
        </p:spPr>
        <p:txBody>
          <a:bodyPr wrap="square" lIns="91440" tIns="45720" rIns="91440" bIns="4572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a:pPr>
            <a:r>
              <a:rPr lang="zh-CN" altLang="en-US" sz="1400" dirty="0"/>
              <a:t>上年度</a:t>
            </a:r>
            <a:r>
              <a:rPr lang="en-US" altLang="zh-CN" sz="1400" dirty="0"/>
              <a:t>1</a:t>
            </a:r>
            <a:r>
              <a:rPr lang="zh-CN" altLang="en-US" sz="1400" dirty="0"/>
              <a:t>月</a:t>
            </a:r>
            <a:r>
              <a:rPr lang="en-US" altLang="zh-CN" sz="1400" dirty="0"/>
              <a:t>1</a:t>
            </a:r>
            <a:r>
              <a:rPr lang="zh-CN" altLang="en-US" sz="1400" dirty="0"/>
              <a:t>日</a:t>
            </a:r>
            <a:r>
              <a:rPr lang="en-US" altLang="zh-CN" sz="1400" dirty="0"/>
              <a:t>—12</a:t>
            </a:r>
            <a:r>
              <a:rPr lang="zh-CN" altLang="en-US" sz="1400" dirty="0"/>
              <a:t>月</a:t>
            </a:r>
            <a:r>
              <a:rPr lang="en-US" altLang="zh-CN" sz="1400" dirty="0"/>
              <a:t>31</a:t>
            </a:r>
            <a:r>
              <a:rPr lang="zh-CN" altLang="en-US" sz="1400" dirty="0"/>
              <a:t>日</a:t>
            </a:r>
            <a:endParaRPr kumimoji="0" lang="en-US" altLang="zh-CN" sz="1000" b="0"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iślïďè"/>
          <p:cNvSpPr txBox="1"/>
          <p:nvPr/>
        </p:nvSpPr>
        <p:spPr>
          <a:xfrm flipH="1">
            <a:off x="8127455" y="1870264"/>
            <a:ext cx="2501008" cy="369332"/>
          </a:xfrm>
          <a:prstGeom prst="rect">
            <a:avLst/>
          </a:prstGeom>
        </p:spPr>
        <p:txBody>
          <a:bodyPr wrap="square" anchor="b" anchorCtr="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a:pPr>
            <a:r>
              <a:rPr lang="en-US" altLang="zh-CN" b="1" dirty="0">
                <a:solidFill>
                  <a:srgbClr val="C55A11"/>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b="1" dirty="0">
                <a:solidFill>
                  <a:srgbClr val="C55A11"/>
                </a:solidFill>
                <a:latin typeface="Arial" panose="020B0604020202020204" pitchFamily="34" charset="0"/>
                <a:ea typeface="微软雅黑" panose="020B0503020204020204" pitchFamily="34" charset="-122"/>
                <a:cs typeface="+mn-ea"/>
                <a:sym typeface="Arial" panose="020B0604020202020204" pitchFamily="34" charset="0"/>
              </a:rPr>
              <a:t>基本建设完成情况表</a:t>
            </a:r>
            <a:r>
              <a:rPr lang="en-US" altLang="zh-CN" b="1" dirty="0">
                <a:solidFill>
                  <a:srgbClr val="C55A11"/>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b="1" dirty="0">
              <a:solidFill>
                <a:srgbClr val="C55A1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68" name="组合 67"/>
          <p:cNvGrpSpPr/>
          <p:nvPr/>
        </p:nvGrpSpPr>
        <p:grpSpPr>
          <a:xfrm>
            <a:off x="660400" y="3815975"/>
            <a:ext cx="10684114" cy="396134"/>
            <a:chOff x="2241072" y="1438787"/>
            <a:chExt cx="5421079" cy="466565"/>
          </a:xfrm>
        </p:grpSpPr>
        <p:sp>
          <p:nvSpPr>
            <p:cNvPr id="69" name="iśḷïďê"/>
            <p:cNvSpPr txBox="1"/>
            <p:nvPr/>
          </p:nvSpPr>
          <p:spPr>
            <a:xfrm>
              <a:off x="2799602" y="1448617"/>
              <a:ext cx="4266216" cy="434998"/>
            </a:xfrm>
            <a:prstGeom prst="rect">
              <a:avLst/>
            </a:prstGeom>
            <a:noFill/>
          </p:spPr>
          <p:txBody>
            <a:bodyPr wrap="square">
              <a:spAutoFit/>
            </a:bodyPr>
            <a:lstStyle/>
            <a:p>
              <a:pPr lvl="0">
                <a:defRPr/>
              </a:pPr>
              <a:r>
                <a:rPr lang="zh-CN" altLang="en-US" b="1" dirty="0">
                  <a:solidFill>
                    <a:srgbClr val="000000"/>
                  </a:solidFill>
                  <a:latin typeface="Arial" panose="020B0604020202020204" pitchFamily="34" charset="0"/>
                  <a:ea typeface="微软雅黑" panose="020B0503020204020204" pitchFamily="34" charset="-122"/>
                  <a:cs typeface="+mn-ea"/>
                  <a:sym typeface="Arial" panose="020B0604020202020204" pitchFamily="34" charset="0"/>
                </a:rPr>
                <a:t>调查方法</a:t>
              </a:r>
              <a:endParaRPr lang="zh-CN" altLang="en-US" b="1" dirty="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íṡḻïdê"/>
            <p:cNvSpPr txBox="1"/>
            <p:nvPr/>
          </p:nvSpPr>
          <p:spPr>
            <a:xfrm>
              <a:off x="3395935" y="1438787"/>
              <a:ext cx="4266216" cy="466565"/>
            </a:xfrm>
            <a:prstGeom prst="rect">
              <a:avLst/>
            </a:prstGeom>
            <a:noFill/>
          </p:spPr>
          <p:txBody>
            <a:bodyPr wrap="square" rtlCol="0">
              <a:spAutoFit/>
            </a:bodyPr>
            <a:lstStyle/>
            <a:p>
              <a:pPr marL="171450" lvl="0" indent="-171450">
                <a:lnSpc>
                  <a:spcPct val="120000"/>
                </a:lnSpc>
                <a:buFont typeface="Wingdings" panose="05000000000000000000" pitchFamily="2" charset="2"/>
                <a:buChar char="l"/>
                <a:defRPr/>
              </a:pPr>
              <a:r>
                <a:rPr lang="zh-CN" altLang="en-US" dirty="0">
                  <a:solidFill>
                    <a:srgbClr val="C55A11"/>
                  </a:solidFill>
                  <a:latin typeface="Arial" panose="020B0604020202020204" pitchFamily="34" charset="0"/>
                  <a:ea typeface="微软雅黑" panose="020B0503020204020204" pitchFamily="34" charset="-122"/>
                  <a:cs typeface="+mn-ea"/>
                  <a:sym typeface="Arial" panose="020B0604020202020204" pitchFamily="34" charset="0"/>
                </a:rPr>
                <a:t>全面调查</a:t>
              </a:r>
              <a:endParaRPr lang="zh-CN" altLang="en-US" dirty="0">
                <a:solidFill>
                  <a:srgbClr val="C55A1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îṥļîde"/>
            <p:cNvSpPr txBox="1"/>
            <p:nvPr/>
          </p:nvSpPr>
          <p:spPr>
            <a:xfrm>
              <a:off x="2241072" y="1448617"/>
              <a:ext cx="634425" cy="43499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b="1" i="0" u="none" strike="noStrike" kern="1200" cap="none" spc="0" normalizeH="0" baseline="0" noProof="0" dirty="0">
                  <a:ln>
                    <a:noFill/>
                  </a:ln>
                  <a:solidFill>
                    <a:srgbClr val="45332F"/>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（五）</a:t>
              </a:r>
              <a:endParaRPr kumimoji="0" lang="zh-CN" altLang="en-US" b="1" i="0" u="none" strike="noStrike" kern="1200" cap="none" spc="0" normalizeH="0" baseline="0" noProof="0" dirty="0">
                <a:ln>
                  <a:noFill/>
                </a:ln>
                <a:solidFill>
                  <a:srgbClr val="45332F"/>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组合 40"/>
          <p:cNvGrpSpPr/>
          <p:nvPr/>
        </p:nvGrpSpPr>
        <p:grpSpPr>
          <a:xfrm>
            <a:off x="671663" y="4152871"/>
            <a:ext cx="11338629" cy="2484082"/>
            <a:chOff x="2241072" y="1393636"/>
            <a:chExt cx="5753178" cy="2925756"/>
          </a:xfrm>
        </p:grpSpPr>
        <p:sp>
          <p:nvSpPr>
            <p:cNvPr id="50" name="iśḷïďê"/>
            <p:cNvSpPr txBox="1"/>
            <p:nvPr/>
          </p:nvSpPr>
          <p:spPr>
            <a:xfrm>
              <a:off x="2799602" y="1393636"/>
              <a:ext cx="4266216" cy="435000"/>
            </a:xfrm>
            <a:prstGeom prst="rect">
              <a:avLst/>
            </a:prstGeom>
            <a:noFill/>
          </p:spPr>
          <p:txBody>
            <a:bodyPr wrap="square">
              <a:spAutoFit/>
            </a:bodyPr>
            <a:lstStyle/>
            <a:p>
              <a:pPr lvl="0">
                <a:defRPr/>
              </a:pPr>
              <a:r>
                <a:rPr lang="zh-CN" altLang="en-US" b="1" dirty="0">
                  <a:solidFill>
                    <a:srgbClr val="000000"/>
                  </a:solidFill>
                  <a:latin typeface="Arial" panose="020B0604020202020204" pitchFamily="34" charset="0"/>
                  <a:ea typeface="微软雅黑" panose="020B0503020204020204" pitchFamily="34" charset="-122"/>
                  <a:cs typeface="+mn-ea"/>
                  <a:sym typeface="Arial" panose="020B0604020202020204" pitchFamily="34" charset="0"/>
                </a:rPr>
                <a:t>调查内容</a:t>
              </a:r>
              <a:endParaRPr kumimoji="0" lang="zh-CN" altLang="en-US"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íṡḻïdê"/>
            <p:cNvSpPr txBox="1"/>
            <p:nvPr/>
          </p:nvSpPr>
          <p:spPr>
            <a:xfrm>
              <a:off x="2799602" y="1821920"/>
              <a:ext cx="5194648" cy="2497472"/>
            </a:xfrm>
            <a:prstGeom prst="rect">
              <a:avLst/>
            </a:prstGeom>
            <a:noFill/>
          </p:spPr>
          <p:txBody>
            <a:bodyPr wrap="square" rtlCol="0">
              <a:spAutoFit/>
            </a:bodyPr>
            <a:lstStyle/>
            <a:p>
              <a:pPr marL="171450" lvl="0" indent="-171450">
                <a:lnSpc>
                  <a:spcPct val="150000"/>
                </a:lnSpc>
                <a:buFont typeface="Wingdings" panose="05000000000000000000" pitchFamily="2" charset="2"/>
                <a:buChar char="l"/>
                <a:defRPr/>
              </a:pPr>
              <a:r>
                <a:rPr lang="zh-CN" altLang="en-US" dirty="0">
                  <a:solidFill>
                    <a:srgbClr val="C55A11"/>
                  </a:solidFill>
                  <a:latin typeface="Arial" panose="020B0604020202020204" pitchFamily="34" charset="0"/>
                  <a:ea typeface="微软雅黑" panose="020B0503020204020204" pitchFamily="34" charset="-122"/>
                  <a:cs typeface="+mn-ea"/>
                  <a:sym typeface="Arial" panose="020B0604020202020204" pitchFamily="34" charset="0"/>
                </a:rPr>
                <a:t>本调查制度由教育部统一组织</a:t>
              </a:r>
              <a:endParaRPr lang="zh-CN" altLang="en-US" dirty="0">
                <a:solidFill>
                  <a:srgbClr val="C55A11"/>
                </a:solidFill>
                <a:latin typeface="Arial" panose="020B0604020202020204" pitchFamily="34" charset="0"/>
                <a:ea typeface="微软雅黑" panose="020B0503020204020204" pitchFamily="34" charset="-122"/>
                <a:cs typeface="+mn-ea"/>
                <a:sym typeface="Arial" panose="020B0604020202020204" pitchFamily="34" charset="0"/>
              </a:endParaRPr>
            </a:p>
            <a:p>
              <a:pPr marL="171450" lvl="0" indent="-171450">
                <a:lnSpc>
                  <a:spcPct val="150000"/>
                </a:lnSpc>
                <a:buFont typeface="Wingdings" panose="05000000000000000000" pitchFamily="2" charset="2"/>
                <a:buChar char="l"/>
                <a:defRPr/>
              </a:pPr>
              <a:r>
                <a:rPr lang="zh-CN" altLang="en-US" dirty="0">
                  <a:solidFill>
                    <a:srgbClr val="C55A11"/>
                  </a:solidFill>
                  <a:latin typeface="Arial" panose="020B0604020202020204" pitchFamily="34" charset="0"/>
                  <a:ea typeface="微软雅黑" panose="020B0503020204020204" pitchFamily="34" charset="-122"/>
                  <a:cs typeface="+mn-ea"/>
                  <a:sym typeface="Arial" panose="020B0604020202020204" pitchFamily="34" charset="0"/>
                </a:rPr>
                <a:t>统计工作流程采用</a:t>
              </a:r>
              <a:r>
                <a:rPr lang="zh-CN" altLang="en-US" b="1" dirty="0">
                  <a:solidFill>
                    <a:srgbClr val="C00000"/>
                  </a:solidFill>
                  <a:latin typeface="Arial" panose="020B0604020202020204" pitchFamily="34" charset="0"/>
                  <a:ea typeface="微软雅黑" panose="020B0503020204020204" pitchFamily="34" charset="-122"/>
                  <a:cs typeface="+mn-ea"/>
                  <a:sym typeface="Arial" panose="020B0604020202020204" pitchFamily="34" charset="0"/>
                </a:rPr>
                <a:t>自上而下逐级布置</a:t>
              </a:r>
              <a:r>
                <a:rPr lang="zh-CN" altLang="en-US" dirty="0">
                  <a:solidFill>
                    <a:srgbClr val="C55A11"/>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b="1" dirty="0">
                  <a:solidFill>
                    <a:srgbClr val="C00000"/>
                  </a:solidFill>
                  <a:latin typeface="Arial" panose="020B0604020202020204" pitchFamily="34" charset="0"/>
                  <a:ea typeface="微软雅黑" panose="020B0503020204020204" pitchFamily="34" charset="-122"/>
                  <a:cs typeface="+mn-ea"/>
                  <a:sym typeface="Arial" panose="020B0604020202020204" pitchFamily="34" charset="0"/>
                </a:rPr>
                <a:t>自下而上逐级汇总</a:t>
              </a:r>
              <a:r>
                <a:rPr lang="zh-CN" altLang="en-US" dirty="0">
                  <a:solidFill>
                    <a:srgbClr val="C55A11"/>
                  </a:solidFill>
                  <a:latin typeface="Arial" panose="020B0604020202020204" pitchFamily="34" charset="0"/>
                  <a:ea typeface="微软雅黑" panose="020B0503020204020204" pitchFamily="34" charset="-122"/>
                  <a:cs typeface="+mn-ea"/>
                  <a:sym typeface="Arial" panose="020B0604020202020204" pitchFamily="34" charset="0"/>
                </a:rPr>
                <a:t>的方式</a:t>
              </a:r>
              <a:endParaRPr lang="en-US" altLang="zh-CN" dirty="0">
                <a:solidFill>
                  <a:srgbClr val="C55A11"/>
                </a:solidFill>
                <a:latin typeface="Arial" panose="020B0604020202020204" pitchFamily="34" charset="0"/>
                <a:ea typeface="微软雅黑" panose="020B0503020204020204" pitchFamily="34" charset="-122"/>
                <a:cs typeface="+mn-ea"/>
                <a:sym typeface="Arial" panose="020B0604020202020204" pitchFamily="34" charset="0"/>
              </a:endParaRPr>
            </a:p>
            <a:p>
              <a:pPr marL="171450" lvl="0" indent="-171450">
                <a:lnSpc>
                  <a:spcPct val="150000"/>
                </a:lnSpc>
                <a:buFont typeface="Wingdings" panose="05000000000000000000" pitchFamily="2" charset="2"/>
                <a:buChar char="l"/>
                <a:defRPr/>
              </a:pPr>
              <a:r>
                <a:rPr lang="zh-CN" altLang="en-US" dirty="0">
                  <a:solidFill>
                    <a:srgbClr val="C55A11"/>
                  </a:solidFill>
                  <a:latin typeface="Arial" panose="020B0604020202020204" pitchFamily="34" charset="0"/>
                  <a:ea typeface="微软雅黑" panose="020B0503020204020204" pitchFamily="34" charset="-122"/>
                  <a:cs typeface="+mn-ea"/>
                  <a:sym typeface="Arial" panose="020B0604020202020204" pitchFamily="34" charset="0"/>
                </a:rPr>
                <a:t>调查表的收集、审核、汇总由各省、自治区、直辖市教育厅（教委）负责，汇总后统一报送教育部。其中，教育事业统计由统计归口部门具体组织实施；</a:t>
              </a:r>
              <a:r>
                <a:rPr lang="en-US" altLang="zh-CN" dirty="0">
                  <a:solidFill>
                    <a:srgbClr val="C55A11"/>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dirty="0">
                  <a:solidFill>
                    <a:srgbClr val="C55A11"/>
                  </a:solidFill>
                  <a:latin typeface="Arial" panose="020B0604020202020204" pitchFamily="34" charset="0"/>
                  <a:ea typeface="微软雅黑" panose="020B0503020204020204" pitchFamily="34" charset="-122"/>
                  <a:cs typeface="+mn-ea"/>
                  <a:sym typeface="Arial" panose="020B0604020202020204" pitchFamily="34" charset="0"/>
                </a:rPr>
                <a:t>各级各类学校基本建设完成情况表</a:t>
              </a:r>
              <a:r>
                <a:rPr lang="en-US" altLang="zh-CN" dirty="0">
                  <a:solidFill>
                    <a:srgbClr val="C55A11"/>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dirty="0">
                  <a:solidFill>
                    <a:srgbClr val="C55A11"/>
                  </a:solidFill>
                  <a:latin typeface="Arial" panose="020B0604020202020204" pitchFamily="34" charset="0"/>
                  <a:ea typeface="微软雅黑" panose="020B0503020204020204" pitchFamily="34" charset="-122"/>
                  <a:cs typeface="+mn-ea"/>
                  <a:sym typeface="Arial" panose="020B0604020202020204" pitchFamily="34" charset="0"/>
                </a:rPr>
                <a:t>由基建管理部门具体组织实施</a:t>
              </a:r>
              <a:endParaRPr lang="zh-CN" altLang="en-US" dirty="0">
                <a:solidFill>
                  <a:srgbClr val="C55A1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îṥļîde"/>
            <p:cNvSpPr txBox="1"/>
            <p:nvPr/>
          </p:nvSpPr>
          <p:spPr>
            <a:xfrm>
              <a:off x="2241072" y="1393636"/>
              <a:ext cx="634425" cy="435000"/>
            </a:xfrm>
            <a:prstGeom prst="rect">
              <a:avLst/>
            </a:prstGeom>
            <a:noFill/>
          </p:spPr>
          <p:txBody>
            <a:bodyPr wrap="square" rtlCol="0">
              <a:spAutoFit/>
            </a:bodyPr>
            <a:lstStyle>
              <a:defPPr>
                <a:defRPr lang="zh-CN"/>
              </a:defPPr>
              <a:lvl1pPr marR="0" lvl="0" indent="0" algn="ctr" fontAlgn="auto">
                <a:lnSpc>
                  <a:spcPct val="100000"/>
                </a:lnSpc>
                <a:spcBef>
                  <a:spcPts val="0"/>
                </a:spcBef>
                <a:spcAft>
                  <a:spcPts val="0"/>
                </a:spcAft>
                <a:buClrTx/>
                <a:buSzTx/>
                <a:buFontTx/>
                <a:buNone/>
                <a:defRPr kumimoji="0" b="1" i="0" u="none" strike="noStrike" cap="none" spc="0" normalizeH="0" baseline="0">
                  <a:ln>
                    <a:noFill/>
                  </a:ln>
                  <a:solidFill>
                    <a:srgbClr val="45332F"/>
                  </a:solidFill>
                  <a:effectLst/>
                  <a:uLnTx/>
                  <a:uFillTx/>
                  <a:latin typeface="Arial" panose="020B0604020202020204" pitchFamily="34" charset="0"/>
                  <a:ea typeface="微软雅黑" panose="020B0503020204020204" pitchFamily="34" charset="-122"/>
                  <a:cs typeface="+mn-ea"/>
                </a:defRPr>
              </a:lvl1pPr>
            </a:lstStyle>
            <a:p>
              <a:r>
                <a:rPr lang="zh-CN" altLang="en-US" dirty="0">
                  <a:sym typeface="Arial" panose="020B0604020202020204" pitchFamily="34" charset="0"/>
                </a:rPr>
                <a:t>（六）</a:t>
              </a:r>
              <a:endParaRPr lang="zh-CN" altLang="en-US" dirty="0">
                <a:sym typeface="Arial" panose="020B0604020202020204" pitchFamily="34" charset="0"/>
              </a:endParaRPr>
            </a:p>
          </p:txBody>
        </p:sp>
      </p:grpSp>
    </p:spTree>
    <p:custDataLst>
      <p:tags r:id="rId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625469" y="663722"/>
            <a:ext cx="5766675" cy="473271"/>
          </a:xfrm>
          <a:prstGeom prst="rect">
            <a:avLst/>
          </a:prstGeom>
          <a:noFill/>
        </p:spPr>
        <p:txBody>
          <a:bodyPr wrap="square" lIns="0" tIns="0" rIns="0" bIns="0">
            <a:spAutoFit/>
          </a:bodyPr>
          <a:lstStyle>
            <a:defPPr>
              <a:defRPr lang="zh-CN"/>
            </a:defPPr>
            <a:lvl1pPr>
              <a:lnSpc>
                <a:spcPct val="120000"/>
              </a:lnSpc>
              <a:defRPr sz="2800">
                <a:solidFill>
                  <a:schemeClr val="accent3">
                    <a:lumMod val="50000"/>
                  </a:schemeClr>
                </a:solidFill>
                <a:latin typeface="思源宋体 CN Medium" panose="02020500000000000000" pitchFamily="18" charset="-122"/>
                <a:ea typeface="思源宋体 CN Medium" panose="02020500000000000000" pitchFamily="18" charset="-122"/>
              </a:defRPr>
            </a:lvl1pPr>
          </a:lstStyle>
          <a:p>
            <a:pPr lvl="0"/>
            <a:r>
              <a:rPr lang="zh-CN" altLang="en-US" sz="2800" b="1" dirty="0">
                <a:solidFill>
                  <a:schemeClr val="accent4"/>
                </a:solidFill>
                <a:latin typeface="微软雅黑" panose="020B0503020204020204" pitchFamily="34" charset="-122"/>
                <a:ea typeface="微软雅黑" panose="020B0503020204020204" pitchFamily="34" charset="-122"/>
              </a:rPr>
              <a:t>依法统计  防范统计造假</a:t>
            </a:r>
            <a:endParaRPr lang="zh-CN" altLang="en-US" sz="2800" b="1" dirty="0">
              <a:solidFill>
                <a:schemeClr val="accent4"/>
              </a:solidFill>
              <a:latin typeface="微软雅黑" panose="020B0503020204020204" pitchFamily="34" charset="-122"/>
              <a:ea typeface="微软雅黑" panose="020B0503020204020204" pitchFamily="34" charset="-122"/>
            </a:endParaRPr>
          </a:p>
        </p:txBody>
      </p:sp>
      <p:sp>
        <p:nvSpPr>
          <p:cNvPr id="3" name="矩形 2"/>
          <p:cNvSpPr/>
          <p:nvPr/>
        </p:nvSpPr>
        <p:spPr>
          <a:xfrm>
            <a:off x="564923" y="548619"/>
            <a:ext cx="752560" cy="703798"/>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latin typeface="微软雅黑" panose="020B0503020204020204" pitchFamily="34" charset="-122"/>
                <a:ea typeface="微软雅黑" panose="020B0503020204020204" pitchFamily="34" charset="-122"/>
              </a:rPr>
              <a:t>01</a:t>
            </a:r>
            <a:endParaRPr lang="zh-CN" altLang="en-US" sz="2800" b="1" dirty="0">
              <a:latin typeface="微软雅黑" panose="020B0503020204020204" pitchFamily="34" charset="-122"/>
              <a:ea typeface="微软雅黑" panose="020B0503020204020204" pitchFamily="34" charset="-122"/>
            </a:endParaRPr>
          </a:p>
        </p:txBody>
      </p:sp>
      <p:pic>
        <p:nvPicPr>
          <p:cNvPr id="4" name="Picture 4" descr="中华人民共和国统计法_360百科"/>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47363" y="3680422"/>
            <a:ext cx="1696853" cy="251385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7" name="标题 1"/>
          <p:cNvSpPr txBox="1"/>
          <p:nvPr/>
        </p:nvSpPr>
        <p:spPr>
          <a:xfrm>
            <a:off x="1789505" y="1400011"/>
            <a:ext cx="8611395" cy="1028294"/>
          </a:xfrm>
          <a:prstGeom prst="rect">
            <a:avLst/>
          </a:prstGeom>
        </p:spPr>
        <p:txBody>
          <a:bodyPr>
            <a:normAutofit fontScale="40000" lnSpcReduction="20000"/>
          </a:bodyPr>
          <a:lstStyle>
            <a:lvl1pPr algn="l" defTabSz="914400" rtl="0" eaLnBrk="1" latinLnBrk="0" hangingPunct="1">
              <a:lnSpc>
                <a:spcPct val="90000"/>
              </a:lnSpc>
              <a:spcBef>
                <a:spcPct val="0"/>
              </a:spcBef>
              <a:buNone/>
              <a:defRPr sz="2800" b="1" kern="1200">
                <a:solidFill>
                  <a:schemeClr val="tx1"/>
                </a:solidFill>
                <a:latin typeface="+mj-lt"/>
                <a:ea typeface="+mj-ea"/>
                <a:cs typeface="+mj-cs"/>
              </a:defRPr>
            </a:lvl1pPr>
          </a:lstStyle>
          <a:p>
            <a:pPr algn="ctr">
              <a:lnSpc>
                <a:spcPct val="160000"/>
              </a:lnSpc>
            </a:pPr>
            <a:r>
              <a:rPr lang="zh-CN" altLang="en-US" sz="3600" dirty="0">
                <a:solidFill>
                  <a:schemeClr val="bg1"/>
                </a:solidFill>
                <a:latin typeface="微软雅黑" panose="020B0503020204020204" pitchFamily="34" charset="-122"/>
                <a:ea typeface="微软雅黑" panose="020B0503020204020204" pitchFamily="34" charset="-122"/>
              </a:rPr>
              <a:t>为了科学、有效地组织统计工作，保障统计资料的真实性、准确性、完整性和及时性，发挥统计在了解国情国力、服务经济社会发展中的重要作用，促进社会主义现代化建设事业发展，制定本法。</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8" name="hipptx.com-Rectangle 13"/>
          <p:cNvSpPr/>
          <p:nvPr/>
        </p:nvSpPr>
        <p:spPr>
          <a:xfrm>
            <a:off x="0" y="1556792"/>
            <a:ext cx="12192000" cy="1335040"/>
          </a:xfrm>
          <a:prstGeom prst="rect">
            <a:avLst/>
          </a:prstGeom>
          <a:gradFill>
            <a:gsLst>
              <a:gs pos="0">
                <a:schemeClr val="accent2">
                  <a:lumMod val="75000"/>
                </a:schemeClr>
              </a:gs>
              <a:gs pos="79000">
                <a:schemeClr val="accent2">
                  <a:lumMod val="5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 name="hipptx.com-TextBox 2"/>
          <p:cNvSpPr txBox="1"/>
          <p:nvPr/>
        </p:nvSpPr>
        <p:spPr>
          <a:xfrm>
            <a:off x="731838" y="1690736"/>
            <a:ext cx="10700501" cy="1169038"/>
          </a:xfrm>
          <a:prstGeom prst="rect">
            <a:avLst/>
          </a:prstGeom>
          <a:noFill/>
        </p:spPr>
        <p:txBody>
          <a:bodyPr wrap="square">
            <a:spAutoFit/>
          </a:bodyPr>
          <a:lstStyle>
            <a:defPPr>
              <a:defRPr lang="zh-CN"/>
            </a:defPPr>
            <a:lvl1pPr>
              <a:lnSpc>
                <a:spcPct val="120000"/>
              </a:lnSpc>
              <a:defRPr b="0" i="0">
                <a:effectLst/>
                <a:latin typeface="思源黑体 CN Light" panose="020B0300000000000000" pitchFamily="34" charset="-122"/>
                <a:ea typeface="思源黑体 CN Light" panose="020B0300000000000000" pitchFamily="34" charset="-122"/>
              </a:defRPr>
            </a:lvl1pPr>
          </a:lstStyle>
          <a:p>
            <a:r>
              <a:rPr lang="zh-CN" altLang="en-US" sz="2000" dirty="0">
                <a:solidFill>
                  <a:schemeClr val="bg1"/>
                </a:solidFill>
                <a:latin typeface="微软雅黑" panose="020B0503020204020204" pitchFamily="34" charset="-122"/>
                <a:ea typeface="微软雅黑" panose="020B0503020204020204" pitchFamily="34" charset="-122"/>
              </a:rPr>
              <a:t>为了科学、有效地组织统计工作，保障统计资料的真实性、准确性、完整性和及时性，发挥统计在了解国情国力、服务经济社会发展中的重要作用，促进社会主义现代化建设事业发展，制定本法</a:t>
            </a:r>
            <a:endParaRPr lang="zh-CN" altLang="zh-CN" sz="2000" dirty="0">
              <a:solidFill>
                <a:schemeClr val="bg1"/>
              </a:solidFill>
              <a:latin typeface="微软雅黑" panose="020B0503020204020204" pitchFamily="34" charset="-122"/>
              <a:ea typeface="微软雅黑" panose="020B0503020204020204" pitchFamily="34" charset="-122"/>
            </a:endParaRPr>
          </a:p>
        </p:txBody>
      </p:sp>
      <p:sp>
        <p:nvSpPr>
          <p:cNvPr id="11" name="hipptx.com-TextBox 2"/>
          <p:cNvSpPr txBox="1"/>
          <p:nvPr/>
        </p:nvSpPr>
        <p:spPr>
          <a:xfrm>
            <a:off x="2423592" y="2891832"/>
            <a:ext cx="9289032" cy="3518977"/>
          </a:xfrm>
          <a:prstGeom prst="rect">
            <a:avLst/>
          </a:prstGeom>
          <a:noFill/>
        </p:spPr>
        <p:txBody>
          <a:bodyPr wrap="square">
            <a:spAutoFit/>
          </a:bodyPr>
          <a:lstStyle>
            <a:defPPr>
              <a:defRPr lang="zh-CN"/>
            </a:defPPr>
            <a:lvl1pPr>
              <a:lnSpc>
                <a:spcPct val="120000"/>
              </a:lnSpc>
              <a:defRPr b="0" i="0">
                <a:effectLst/>
                <a:latin typeface="思源黑体 CN Light" panose="020B0300000000000000" pitchFamily="34" charset="-122"/>
                <a:ea typeface="思源黑体 CN Light" panose="020B0300000000000000" pitchFamily="34" charset="-122"/>
              </a:defRPr>
            </a:lvl1pPr>
          </a:lstStyle>
          <a:p>
            <a:pPr marL="285750" indent="-285750">
              <a:buFont typeface="Wingdings" panose="05000000000000000000" pitchFamily="2" charset="2"/>
              <a:buChar char="n"/>
            </a:pPr>
            <a:r>
              <a:rPr lang="zh-CN" altLang="en-US" sz="1700" dirty="0">
                <a:solidFill>
                  <a:schemeClr val="accent3">
                    <a:lumMod val="75000"/>
                  </a:schemeClr>
                </a:solidFill>
                <a:latin typeface="微软雅黑" panose="020B0503020204020204" pitchFamily="34" charset="-122"/>
                <a:ea typeface="微软雅黑" panose="020B0503020204020204" pitchFamily="34" charset="-122"/>
              </a:rPr>
              <a:t>第六条　</a:t>
            </a:r>
            <a:endParaRPr lang="en-US" altLang="zh-CN" sz="1700" dirty="0">
              <a:latin typeface="微软雅黑" panose="020B0503020204020204" pitchFamily="34" charset="-122"/>
              <a:ea typeface="微软雅黑" panose="020B0503020204020204" pitchFamily="34" charset="-122"/>
            </a:endParaRPr>
          </a:p>
          <a:p>
            <a:pPr indent="457200"/>
            <a:r>
              <a:rPr lang="zh-CN" altLang="en-US" sz="1700" dirty="0">
                <a:latin typeface="微软雅黑" panose="020B0503020204020204" pitchFamily="34" charset="-122"/>
                <a:ea typeface="微软雅黑" panose="020B0503020204020204" pitchFamily="34" charset="-122"/>
              </a:rPr>
              <a:t>统计机构和统计人员依照本法规定独立行使统计调查、统计报告、统计监督的职权，不受侵犯。</a:t>
            </a:r>
            <a:endParaRPr lang="zh-CN" altLang="en-US" sz="1700" dirty="0">
              <a:latin typeface="微软雅黑" panose="020B0503020204020204" pitchFamily="34" charset="-122"/>
              <a:ea typeface="微软雅黑" panose="020B0503020204020204" pitchFamily="34" charset="-122"/>
            </a:endParaRPr>
          </a:p>
          <a:p>
            <a:pPr indent="457200"/>
            <a:r>
              <a:rPr lang="zh-CN" altLang="en-US" sz="1700" dirty="0">
                <a:latin typeface="微软雅黑" panose="020B0503020204020204" pitchFamily="34" charset="-122"/>
                <a:ea typeface="微软雅黑" panose="020B0503020204020204" pitchFamily="34" charset="-122"/>
              </a:rPr>
              <a:t>地方各级人民政府、政府统计机构和有关部门以及各单位的负责人，不得自行修改统计机构和统计人员依法搜集、整理的统计资料，不得以任何方式要求统计机构、统计人员及其他机构、人员伪造、篡改统计资料，不得对依法履行职责或者拒绝、抵制统计违法行为的统计人员打击报复。</a:t>
            </a:r>
            <a:endParaRPr lang="zh-CN" altLang="en-US" sz="1700" dirty="0">
              <a:latin typeface="微软雅黑" panose="020B0503020204020204" pitchFamily="34" charset="-122"/>
              <a:ea typeface="微软雅黑" panose="020B0503020204020204" pitchFamily="34" charset="-122"/>
            </a:endParaRPr>
          </a:p>
          <a:p>
            <a:pPr marL="285750" indent="-285750">
              <a:buFont typeface="Wingdings" panose="05000000000000000000" pitchFamily="2" charset="2"/>
              <a:buChar char="n"/>
            </a:pPr>
            <a:r>
              <a:rPr lang="zh-CN" altLang="en-US" sz="1700" dirty="0">
                <a:solidFill>
                  <a:schemeClr val="accent3">
                    <a:lumMod val="75000"/>
                  </a:schemeClr>
                </a:solidFill>
                <a:latin typeface="微软雅黑" panose="020B0503020204020204" pitchFamily="34" charset="-122"/>
                <a:ea typeface="微软雅黑" panose="020B0503020204020204" pitchFamily="34" charset="-122"/>
              </a:rPr>
              <a:t>第七条　</a:t>
            </a:r>
            <a:endParaRPr lang="en-US" altLang="zh-CN" sz="1700" dirty="0">
              <a:solidFill>
                <a:schemeClr val="accent3">
                  <a:lumMod val="75000"/>
                </a:schemeClr>
              </a:solidFill>
              <a:latin typeface="微软雅黑" panose="020B0503020204020204" pitchFamily="34" charset="-122"/>
              <a:ea typeface="微软雅黑" panose="020B0503020204020204" pitchFamily="34" charset="-122"/>
            </a:endParaRPr>
          </a:p>
          <a:p>
            <a:pPr indent="457200"/>
            <a:r>
              <a:rPr lang="zh-CN" altLang="en-US" sz="1700" dirty="0">
                <a:latin typeface="微软雅黑" panose="020B0503020204020204" pitchFamily="34" charset="-122"/>
                <a:ea typeface="微软雅黑" panose="020B0503020204020204" pitchFamily="34" charset="-122"/>
              </a:rPr>
              <a:t>国家机关、企业事业单位和其他组织以及个体工商户和个人等统计调查对象，必须依照本法和国家有关规定，</a:t>
            </a:r>
            <a:r>
              <a:rPr lang="zh-CN" altLang="en-US" sz="1700" b="1" dirty="0">
                <a:solidFill>
                  <a:srgbClr val="C00000"/>
                </a:solidFill>
                <a:latin typeface="微软雅黑" panose="020B0503020204020204" pitchFamily="34" charset="-122"/>
                <a:ea typeface="微软雅黑" panose="020B0503020204020204" pitchFamily="34" charset="-122"/>
              </a:rPr>
              <a:t>真实、准确、完整、及时</a:t>
            </a:r>
            <a:r>
              <a:rPr lang="zh-CN" altLang="en-US" sz="1700" dirty="0">
                <a:latin typeface="微软雅黑" panose="020B0503020204020204" pitchFamily="34" charset="-122"/>
                <a:ea typeface="微软雅黑" panose="020B0503020204020204" pitchFamily="34" charset="-122"/>
              </a:rPr>
              <a:t>地提供统计调查所需的资料，不得提供不真实或者不完整的统计资料，不得迟报、拒报统计资料。</a:t>
            </a:r>
            <a:endParaRPr lang="zh-CN" altLang="en-US" sz="1700" dirty="0">
              <a:latin typeface="微软雅黑" panose="020B0503020204020204" pitchFamily="34" charset="-122"/>
              <a:ea typeface="微软雅黑" panose="020B0503020204020204" pitchFamily="34" charset="-122"/>
            </a:endParaRPr>
          </a:p>
        </p:txBody>
      </p:sp>
      <p:sp>
        <p:nvSpPr>
          <p:cNvPr id="14" name="hipptx.com-Rectangle 6"/>
          <p:cNvSpPr/>
          <p:nvPr/>
        </p:nvSpPr>
        <p:spPr>
          <a:xfrm>
            <a:off x="2207568" y="3873962"/>
            <a:ext cx="9617024" cy="2723390"/>
          </a:xfrm>
          <a:prstGeom prst="rect">
            <a:avLst/>
          </a:prstGeom>
          <a:noFill/>
          <a:ln>
            <a:gradFill flip="none" rotWithShape="1">
              <a:gsLst>
                <a:gs pos="0">
                  <a:schemeClr val="accent1">
                    <a:lumMod val="5000"/>
                    <a:lumOff val="95000"/>
                    <a:alpha val="0"/>
                  </a:schemeClr>
                </a:gs>
                <a:gs pos="100000">
                  <a:schemeClr val="accent2">
                    <a:lumMod val="75000"/>
                    <a:alpha val="57000"/>
                  </a:schemeClr>
                </a:gs>
              </a:gsLst>
              <a:lin ang="54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ïṡlîďe"/>
        <p:cNvGrpSpPr/>
        <p:nvPr/>
      </p:nvGrpSpPr>
      <p:grpSpPr>
        <a:xfrm>
          <a:off x="0" y="0"/>
          <a:ext cx="0" cy="0"/>
          <a:chOff x="0" y="0"/>
          <a:chExt cx="0" cy="0"/>
        </a:xfrm>
      </p:grpSpPr>
      <p:sp>
        <p:nvSpPr>
          <p:cNvPr id="15" name="í$ľîďe"/>
          <p:cNvSpPr>
            <a:spLocks noGrp="1"/>
          </p:cNvSpPr>
          <p:nvPr>
            <p:ph type="title"/>
          </p:nvPr>
        </p:nvSpPr>
        <p:spPr>
          <a:xfrm>
            <a:off x="4409454" y="143102"/>
            <a:ext cx="3111501" cy="506441"/>
          </a:xfrm>
        </p:spPr>
        <p:txBody>
          <a:bodyPr>
            <a:normAutofit fontScale="90000"/>
          </a:bodyPr>
          <a:lstStyle/>
          <a:p>
            <a:pPr algn="ctr"/>
            <a:r>
              <a:rPr lang="zh-CN" altLang="en-US" dirty="0">
                <a:latin typeface="Arial" panose="020B0604020202020204" pitchFamily="34" charset="0"/>
                <a:ea typeface="微软雅黑" panose="020B0503020204020204" pitchFamily="34" charset="-122"/>
                <a:cs typeface="+mn-ea"/>
                <a:sym typeface="Arial" panose="020B0604020202020204" pitchFamily="34" charset="0"/>
              </a:rPr>
              <a:t>总说明</a:t>
            </a:r>
            <a:endParaRPr lang="zh-CN" altLang="en-US" dirty="0"/>
          </a:p>
        </p:txBody>
      </p:sp>
      <p:grpSp>
        <p:nvGrpSpPr>
          <p:cNvPr id="16" name="组合 15"/>
          <p:cNvGrpSpPr/>
          <p:nvPr/>
        </p:nvGrpSpPr>
        <p:grpSpPr>
          <a:xfrm>
            <a:off x="677880" y="931980"/>
            <a:ext cx="9508833" cy="873957"/>
            <a:chOff x="2241072" y="1448617"/>
            <a:chExt cx="4824746" cy="1029347"/>
          </a:xfrm>
        </p:grpSpPr>
        <p:sp>
          <p:nvSpPr>
            <p:cNvPr id="17" name="iśḷïďê"/>
            <p:cNvSpPr txBox="1"/>
            <p:nvPr/>
          </p:nvSpPr>
          <p:spPr>
            <a:xfrm>
              <a:off x="2799602" y="1448617"/>
              <a:ext cx="4266216" cy="1029347"/>
            </a:xfrm>
            <a:prstGeom prst="rect">
              <a:avLst/>
            </a:prstGeom>
            <a:noFill/>
          </p:spPr>
          <p:txBody>
            <a:bodyPr wrap="square">
              <a:spAutoFit/>
            </a:bodyPr>
            <a:lstStyle/>
            <a:p>
              <a:pPr lvl="0">
                <a:lnSpc>
                  <a:spcPct val="150000"/>
                </a:lnSpc>
                <a:defRPr/>
              </a:pPr>
              <a:r>
                <a:rPr lang="zh-CN" altLang="en-US" b="1" dirty="0">
                  <a:solidFill>
                    <a:srgbClr val="000000"/>
                  </a:solidFill>
                  <a:latin typeface="Arial" panose="020B0604020202020204" pitchFamily="34" charset="0"/>
                  <a:ea typeface="微软雅黑" panose="020B0503020204020204" pitchFamily="34" charset="-122"/>
                  <a:cs typeface="+mn-ea"/>
                  <a:sym typeface="Arial" panose="020B0604020202020204" pitchFamily="34" charset="0"/>
                </a:rPr>
                <a:t>报送要求</a:t>
              </a:r>
              <a:endParaRPr lang="en-US" altLang="zh-CN" b="1" dirty="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a:p>
              <a:pPr marL="285750" lvl="0" indent="-285750">
                <a:lnSpc>
                  <a:spcPct val="150000"/>
                </a:lnSpc>
                <a:buFont typeface="Wingdings" panose="05000000000000000000" pitchFamily="2" charset="2"/>
                <a:buChar char="l"/>
                <a:defRPr/>
              </a:pPr>
              <a:r>
                <a:rPr lang="zh-CN" altLang="en-US" b="1" dirty="0">
                  <a:solidFill>
                    <a:srgbClr val="C55A11"/>
                  </a:solidFill>
                  <a:latin typeface="Arial" panose="020B0604020202020204" pitchFamily="34" charset="0"/>
                  <a:ea typeface="微软雅黑" panose="020B0503020204020204" pitchFamily="34" charset="-122"/>
                  <a:cs typeface="+mn-ea"/>
                  <a:sym typeface="Arial" panose="020B0604020202020204" pitchFamily="34" charset="0"/>
                </a:rPr>
                <a:t>报送时间</a:t>
              </a:r>
              <a:endParaRPr lang="zh-CN" altLang="en-US" b="1" dirty="0">
                <a:solidFill>
                  <a:srgbClr val="C55A1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îṥļîde"/>
            <p:cNvSpPr txBox="1"/>
            <p:nvPr/>
          </p:nvSpPr>
          <p:spPr>
            <a:xfrm>
              <a:off x="2241072" y="1555693"/>
              <a:ext cx="634425" cy="434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b="1" i="0" u="none" strike="noStrike" kern="1200" cap="none" spc="0" normalizeH="0" baseline="0" noProof="0" dirty="0">
                  <a:ln>
                    <a:noFill/>
                  </a:ln>
                  <a:solidFill>
                    <a:srgbClr val="45332F"/>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（七）</a:t>
              </a:r>
              <a:endParaRPr kumimoji="0" lang="zh-CN" altLang="en-US" b="1" i="0" u="none" strike="noStrike" kern="1200" cap="none" spc="0" normalizeH="0" baseline="0" noProof="0" dirty="0">
                <a:ln>
                  <a:noFill/>
                </a:ln>
                <a:solidFill>
                  <a:srgbClr val="45332F"/>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1" name="íṡḻïdê"/>
          <p:cNvSpPr txBox="1"/>
          <p:nvPr/>
        </p:nvSpPr>
        <p:spPr>
          <a:xfrm>
            <a:off x="1778657" y="3256484"/>
            <a:ext cx="10184743" cy="2951449"/>
          </a:xfrm>
          <a:prstGeom prst="rect">
            <a:avLst/>
          </a:prstGeom>
          <a:noFill/>
        </p:spPr>
        <p:txBody>
          <a:bodyPr wrap="square" rtlCol="0">
            <a:spAutoFit/>
          </a:bodyPr>
          <a:lstStyle/>
          <a:p>
            <a:pPr marL="171450" lvl="0" indent="-171450">
              <a:lnSpc>
                <a:spcPct val="150000"/>
              </a:lnSpc>
              <a:buFont typeface="Wingdings" panose="05000000000000000000" pitchFamily="2" charset="2"/>
              <a:buChar char="l"/>
              <a:defRPr/>
            </a:pPr>
            <a:r>
              <a:rPr lang="zh-CN" altLang="en-US" b="1" dirty="0">
                <a:solidFill>
                  <a:srgbClr val="C55A11"/>
                </a:solidFill>
                <a:latin typeface="Arial" panose="020B0604020202020204" pitchFamily="34" charset="0"/>
                <a:ea typeface="微软雅黑" panose="020B0503020204020204" pitchFamily="34" charset="-122"/>
                <a:cs typeface="+mn-ea"/>
                <a:sym typeface="Arial" panose="020B0604020202020204" pitchFamily="34" charset="0"/>
              </a:rPr>
              <a:t>报送方式</a:t>
            </a:r>
            <a:endParaRPr lang="en-US" altLang="zh-CN" b="1" dirty="0">
              <a:solidFill>
                <a:srgbClr val="C55A11"/>
              </a:solidFill>
              <a:latin typeface="Arial" panose="020B0604020202020204" pitchFamily="34" charset="0"/>
              <a:ea typeface="微软雅黑" panose="020B0503020204020204" pitchFamily="34" charset="-122"/>
              <a:cs typeface="+mn-ea"/>
              <a:sym typeface="Arial" panose="020B0604020202020204" pitchFamily="34" charset="0"/>
            </a:endParaRPr>
          </a:p>
          <a:p>
            <a:pPr lvl="0">
              <a:lnSpc>
                <a:spcPct val="150000"/>
              </a:lnSpc>
              <a:defRPr/>
            </a:pPr>
            <a:r>
              <a:rPr lang="en-US" altLang="zh-CN" dirty="0"/>
              <a:t>   </a:t>
            </a:r>
            <a:r>
              <a:rPr lang="zh-CN" altLang="zh-CN" dirty="0"/>
              <a:t>通过教育统计管理信息系统（</a:t>
            </a:r>
            <a:r>
              <a:rPr lang="en-US" altLang="zh-CN" dirty="0"/>
              <a:t>https://www.tjxt.moe.edu.cn:8000</a:t>
            </a:r>
            <a:r>
              <a:rPr lang="zh-CN" altLang="zh-CN" dirty="0"/>
              <a:t>）网上报送、审核数据</a:t>
            </a:r>
            <a:endParaRPr lang="en-US" altLang="zh-CN" dirty="0">
              <a:solidFill>
                <a:srgbClr val="C55A11"/>
              </a:solidFill>
              <a:latin typeface="Arial" panose="020B0604020202020204" pitchFamily="34" charset="0"/>
              <a:ea typeface="微软雅黑" panose="020B0503020204020204" pitchFamily="34" charset="-122"/>
              <a:cs typeface="+mn-ea"/>
              <a:sym typeface="Arial" panose="020B0604020202020204" pitchFamily="34" charset="0"/>
            </a:endParaRPr>
          </a:p>
          <a:p>
            <a:pPr marL="171450" lvl="0" indent="-171450">
              <a:lnSpc>
                <a:spcPct val="150000"/>
              </a:lnSpc>
              <a:buFont typeface="Wingdings" panose="05000000000000000000" pitchFamily="2" charset="2"/>
              <a:buChar char="l"/>
              <a:defRPr/>
            </a:pPr>
            <a:r>
              <a:rPr lang="zh-CN" altLang="en-US" b="1" dirty="0">
                <a:solidFill>
                  <a:srgbClr val="C55A11"/>
                </a:solidFill>
                <a:latin typeface="Arial" panose="020B0604020202020204" pitchFamily="34" charset="0"/>
                <a:ea typeface="微软雅黑" panose="020B0503020204020204" pitchFamily="34" charset="-122"/>
                <a:cs typeface="+mn-ea"/>
                <a:sym typeface="Arial" panose="020B0604020202020204" pitchFamily="34" charset="0"/>
              </a:rPr>
              <a:t>原则</a:t>
            </a:r>
            <a:endParaRPr lang="en-US" altLang="zh-CN" b="1" dirty="0">
              <a:solidFill>
                <a:srgbClr val="C55A11"/>
              </a:solidFill>
              <a:latin typeface="Arial" panose="020B0604020202020204" pitchFamily="34" charset="0"/>
              <a:ea typeface="微软雅黑" panose="020B0503020204020204" pitchFamily="34" charset="-122"/>
              <a:cs typeface="+mn-ea"/>
              <a:sym typeface="Arial" panose="020B0604020202020204" pitchFamily="34" charset="0"/>
            </a:endParaRPr>
          </a:p>
          <a:p>
            <a:pPr lvl="0">
              <a:lnSpc>
                <a:spcPct val="150000"/>
              </a:lnSpc>
              <a:defRPr/>
            </a:pPr>
            <a:r>
              <a:rPr lang="en-US" altLang="zh-CN" dirty="0">
                <a:solidFill>
                  <a:srgbClr val="C55A11"/>
                </a:solidFill>
                <a:latin typeface="Arial" panose="020B0604020202020204" pitchFamily="34" charset="0"/>
                <a:ea typeface="微软雅黑" panose="020B0503020204020204" pitchFamily="34" charset="-122"/>
                <a:cs typeface="+mn-ea"/>
                <a:sym typeface="Arial" panose="020B0604020202020204" pitchFamily="34" charset="0"/>
              </a:rPr>
              <a:t>   </a:t>
            </a:r>
            <a:r>
              <a:rPr lang="zh-CN" altLang="en-US" dirty="0">
                <a:latin typeface="Arial" panose="020B0604020202020204" pitchFamily="34" charset="0"/>
                <a:ea typeface="微软雅黑" panose="020B0503020204020204" pitchFamily="34" charset="-122"/>
                <a:cs typeface="+mn-ea"/>
                <a:sym typeface="Arial" panose="020B0604020202020204" pitchFamily="34" charset="0"/>
              </a:rPr>
              <a:t>填报时，遵循“</a:t>
            </a:r>
            <a:r>
              <a:rPr lang="zh-CN" altLang="en-US" b="1" dirty="0">
                <a:solidFill>
                  <a:srgbClr val="C00000"/>
                </a:solidFill>
                <a:latin typeface="Arial" panose="020B0604020202020204" pitchFamily="34" charset="0"/>
                <a:ea typeface="微软雅黑" panose="020B0503020204020204" pitchFamily="34" charset="-122"/>
                <a:cs typeface="+mn-ea"/>
                <a:sym typeface="Arial" panose="020B0604020202020204" pitchFamily="34" charset="0"/>
              </a:rPr>
              <a:t>主体校统计原则</a:t>
            </a:r>
            <a:r>
              <a:rPr lang="zh-CN" altLang="en-US" dirty="0">
                <a:latin typeface="Arial" panose="020B0604020202020204" pitchFamily="34" charset="0"/>
                <a:ea typeface="微软雅黑" panose="020B0503020204020204" pitchFamily="34" charset="-122"/>
                <a:cs typeface="+mn-ea"/>
                <a:sym typeface="Arial" panose="020B0604020202020204" pitchFamily="34" charset="0"/>
              </a:rPr>
              <a:t>”，严格执行</a:t>
            </a:r>
            <a:r>
              <a:rPr lang="en-US" altLang="zh-CN" dirty="0">
                <a:latin typeface="Arial" panose="020B0604020202020204" pitchFamily="34" charset="0"/>
                <a:ea typeface="微软雅黑" panose="020B0503020204020204" pitchFamily="34" charset="-122"/>
                <a:cs typeface="+mn-ea"/>
                <a:sym typeface="Arial" panose="020B0604020202020204" pitchFamily="34" charset="0"/>
              </a:rPr>
              <a:t>《</a:t>
            </a:r>
            <a:r>
              <a:rPr lang="zh-CN" altLang="en-US" dirty="0">
                <a:latin typeface="Arial" panose="020B0604020202020204" pitchFamily="34" charset="0"/>
                <a:ea typeface="微软雅黑" panose="020B0503020204020204" pitchFamily="34" charset="-122"/>
                <a:cs typeface="+mn-ea"/>
                <a:sym typeface="Arial" panose="020B0604020202020204" pitchFamily="34" charset="0"/>
              </a:rPr>
              <a:t>统计法</a:t>
            </a:r>
            <a:r>
              <a:rPr lang="en-US" altLang="zh-CN" dirty="0">
                <a:latin typeface="Arial" panose="020B0604020202020204" pitchFamily="34" charset="0"/>
                <a:ea typeface="微软雅黑" panose="020B0503020204020204" pitchFamily="34" charset="-122"/>
                <a:cs typeface="+mn-ea"/>
                <a:sym typeface="Arial" panose="020B0604020202020204" pitchFamily="34" charset="0"/>
              </a:rPr>
              <a:t>》《</a:t>
            </a:r>
            <a:r>
              <a:rPr lang="zh-CN" altLang="en-US" dirty="0">
                <a:latin typeface="Arial" panose="020B0604020202020204" pitchFamily="34" charset="0"/>
                <a:ea typeface="微软雅黑" panose="020B0503020204020204" pitchFamily="34" charset="-122"/>
                <a:cs typeface="+mn-ea"/>
                <a:sym typeface="Arial" panose="020B0604020202020204" pitchFamily="34" charset="0"/>
              </a:rPr>
              <a:t>教育统计管理规定</a:t>
            </a:r>
            <a:r>
              <a:rPr lang="en-US" altLang="zh-CN" dirty="0">
                <a:latin typeface="Arial" panose="020B0604020202020204" pitchFamily="34" charset="0"/>
                <a:ea typeface="微软雅黑" panose="020B0503020204020204" pitchFamily="34" charset="-122"/>
                <a:cs typeface="+mn-ea"/>
                <a:sym typeface="Arial" panose="020B0604020202020204" pitchFamily="34" charset="0"/>
              </a:rPr>
              <a:t>》</a:t>
            </a:r>
            <a:r>
              <a:rPr lang="zh-CN" altLang="en-US" dirty="0">
                <a:latin typeface="Arial" panose="020B0604020202020204" pitchFamily="34" charset="0"/>
                <a:ea typeface="微软雅黑" panose="020B0503020204020204" pitchFamily="34" charset="-122"/>
                <a:cs typeface="+mn-ea"/>
                <a:sym typeface="Arial" panose="020B0604020202020204" pitchFamily="34" charset="0"/>
              </a:rPr>
              <a:t>各项条款，按照本调查制度的指标解释和填报说明准确填报。任何单位和个人不得虚报、瞒报、拒报、迟报</a:t>
            </a:r>
            <a:endParaRPr lang="en-US" altLang="zh-CN" dirty="0">
              <a:latin typeface="Arial" panose="020B0604020202020204" pitchFamily="34" charset="0"/>
              <a:ea typeface="微软雅黑" panose="020B0503020204020204" pitchFamily="34" charset="-122"/>
              <a:cs typeface="+mn-ea"/>
              <a:sym typeface="Arial" panose="020B0604020202020204" pitchFamily="34" charset="0"/>
            </a:endParaRPr>
          </a:p>
          <a:p>
            <a:pPr marL="171450" lvl="0" indent="-171450">
              <a:lnSpc>
                <a:spcPct val="150000"/>
              </a:lnSpc>
              <a:buFont typeface="Wingdings" panose="05000000000000000000" pitchFamily="2" charset="2"/>
              <a:buChar char="l"/>
              <a:defRPr/>
            </a:pPr>
            <a:r>
              <a:rPr lang="zh-CN" altLang="en-US" b="1" dirty="0">
                <a:solidFill>
                  <a:srgbClr val="C55A11"/>
                </a:solidFill>
                <a:latin typeface="Arial" panose="020B0604020202020204" pitchFamily="34" charset="0"/>
                <a:ea typeface="微软雅黑" panose="020B0503020204020204" pitchFamily="34" charset="-122"/>
                <a:cs typeface="+mn-ea"/>
                <a:sym typeface="Arial" panose="020B0604020202020204" pitchFamily="34" charset="0"/>
              </a:rPr>
              <a:t>注意事项</a:t>
            </a:r>
            <a:endParaRPr lang="en-US" altLang="zh-CN" b="1" dirty="0">
              <a:solidFill>
                <a:srgbClr val="C55A11"/>
              </a:solidFill>
              <a:latin typeface="Arial" panose="020B0604020202020204" pitchFamily="34" charset="0"/>
              <a:ea typeface="微软雅黑" panose="020B0503020204020204" pitchFamily="34" charset="-122"/>
              <a:cs typeface="+mn-ea"/>
              <a:sym typeface="Arial" panose="020B0604020202020204" pitchFamily="34" charset="0"/>
            </a:endParaRPr>
          </a:p>
          <a:p>
            <a:pPr lvl="0">
              <a:lnSpc>
                <a:spcPct val="150000"/>
              </a:lnSpc>
              <a:defRPr/>
            </a:pPr>
            <a:r>
              <a:rPr lang="en-US" altLang="zh-CN" dirty="0">
                <a:latin typeface="Arial" panose="020B0604020202020204" pitchFamily="34" charset="0"/>
                <a:ea typeface="微软雅黑" panose="020B0503020204020204" pitchFamily="34" charset="-122"/>
                <a:cs typeface="+mn-ea"/>
                <a:sym typeface="Arial" panose="020B0604020202020204" pitchFamily="34" charset="0"/>
              </a:rPr>
              <a:t>    《</a:t>
            </a:r>
            <a:r>
              <a:rPr lang="zh-CN" altLang="en-US" dirty="0">
                <a:latin typeface="Arial" panose="020B0604020202020204" pitchFamily="34" charset="0"/>
                <a:ea typeface="微软雅黑" panose="020B0503020204020204" pitchFamily="34" charset="-122"/>
                <a:cs typeface="+mn-ea"/>
                <a:sym typeface="Arial" panose="020B0604020202020204" pitchFamily="34" charset="0"/>
              </a:rPr>
              <a:t>各级各类学校基本建设完成情况表</a:t>
            </a:r>
            <a:r>
              <a:rPr lang="en-US" altLang="zh-CN" dirty="0">
                <a:latin typeface="Arial" panose="020B0604020202020204" pitchFamily="34" charset="0"/>
                <a:ea typeface="微软雅黑" panose="020B0503020204020204" pitchFamily="34" charset="-122"/>
                <a:cs typeface="+mn-ea"/>
                <a:sym typeface="Arial" panose="020B0604020202020204" pitchFamily="34" charset="0"/>
              </a:rPr>
              <a:t>》</a:t>
            </a:r>
            <a:r>
              <a:rPr lang="zh-CN" altLang="en-US" dirty="0">
                <a:latin typeface="Arial" panose="020B0604020202020204" pitchFamily="34" charset="0"/>
                <a:ea typeface="微软雅黑" panose="020B0503020204020204" pitchFamily="34" charset="-122"/>
                <a:cs typeface="+mn-ea"/>
                <a:sym typeface="Arial" panose="020B0604020202020204" pitchFamily="34" charset="0"/>
              </a:rPr>
              <a:t>资金类型的数据</a:t>
            </a:r>
            <a:r>
              <a:rPr lang="zh-CN" altLang="en-US" b="1" dirty="0">
                <a:solidFill>
                  <a:srgbClr val="C00000"/>
                </a:solidFill>
                <a:latin typeface="Arial" panose="020B0604020202020204" pitchFamily="34" charset="0"/>
                <a:ea typeface="微软雅黑" panose="020B0503020204020204" pitchFamily="34" charset="-122"/>
                <a:cs typeface="+mn-ea"/>
                <a:sym typeface="Arial" panose="020B0604020202020204" pitchFamily="34" charset="0"/>
              </a:rPr>
              <a:t>保留一位小数</a:t>
            </a:r>
            <a:r>
              <a:rPr lang="zh-CN" altLang="en-US" dirty="0">
                <a:latin typeface="Arial" panose="020B0604020202020204" pitchFamily="34" charset="0"/>
                <a:ea typeface="微软雅黑" panose="020B0503020204020204" pitchFamily="34" charset="-122"/>
                <a:cs typeface="+mn-ea"/>
                <a:sym typeface="Arial" panose="020B0604020202020204" pitchFamily="34" charset="0"/>
              </a:rPr>
              <a:t>；面积类型的数据</a:t>
            </a:r>
            <a:r>
              <a:rPr lang="zh-CN" altLang="en-US" b="1" dirty="0">
                <a:solidFill>
                  <a:srgbClr val="C00000"/>
                </a:solidFill>
                <a:latin typeface="Arial" panose="020B0604020202020204" pitchFamily="34" charset="0"/>
                <a:ea typeface="微软雅黑" panose="020B0503020204020204" pitchFamily="34" charset="-122"/>
                <a:cs typeface="+mn-ea"/>
                <a:sym typeface="Arial" panose="020B0604020202020204" pitchFamily="34" charset="0"/>
              </a:rPr>
              <a:t>保留整数</a:t>
            </a:r>
            <a:endParaRPr lang="en-US" altLang="zh-CN" b="1" dirty="0">
              <a:solidFill>
                <a:srgbClr val="C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îṣľíďe"/>
          <p:cNvSpPr/>
          <p:nvPr/>
        </p:nvSpPr>
        <p:spPr>
          <a:xfrm>
            <a:off x="638959" y="1870261"/>
            <a:ext cx="3554341" cy="1319670"/>
          </a:xfrm>
          <a:prstGeom prst="rect">
            <a:avLst/>
          </a:prstGeom>
          <a:solidFill>
            <a:schemeClr val="bg1">
              <a:lumMod val="95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2000" b="1" i="0" u="none" strike="noStrike" kern="1200" cap="none" spc="0" normalizeH="0" baseline="0" noProof="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îṡḻïḑe"/>
          <p:cNvSpPr/>
          <p:nvPr/>
        </p:nvSpPr>
        <p:spPr>
          <a:xfrm flipH="1">
            <a:off x="571222" y="2152702"/>
            <a:ext cx="3622078" cy="700192"/>
          </a:xfrm>
          <a:prstGeom prst="rect">
            <a:avLst/>
          </a:prstGeom>
          <a:ln>
            <a:noFill/>
          </a:ln>
        </p:spPr>
        <p:txBody>
          <a:bodyPr wrap="square" lIns="91440" tIns="45720" rIns="91440" bIns="4572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ct val="150000"/>
              </a:lnSpc>
              <a:defRPr/>
            </a:pPr>
            <a:r>
              <a:rPr lang="zh-CN" altLang="en-US" sz="1400" dirty="0"/>
              <a:t>基础教育学校和中等职业学校为</a:t>
            </a:r>
            <a:r>
              <a:rPr lang="en-US" altLang="zh-CN" sz="1400" b="1" dirty="0">
                <a:solidFill>
                  <a:srgbClr val="C00000"/>
                </a:solidFill>
              </a:rPr>
              <a:t>10</a:t>
            </a:r>
            <a:r>
              <a:rPr lang="zh-CN" altLang="en-US" sz="1400" b="1" dirty="0">
                <a:solidFill>
                  <a:srgbClr val="C00000"/>
                </a:solidFill>
              </a:rPr>
              <a:t>月</a:t>
            </a:r>
            <a:r>
              <a:rPr lang="en-US" altLang="zh-CN" sz="1400" b="1" dirty="0">
                <a:solidFill>
                  <a:srgbClr val="C00000"/>
                </a:solidFill>
              </a:rPr>
              <a:t>15</a:t>
            </a:r>
            <a:r>
              <a:rPr lang="zh-CN" altLang="en-US" sz="1400" b="1" dirty="0">
                <a:solidFill>
                  <a:srgbClr val="C00000"/>
                </a:solidFill>
              </a:rPr>
              <a:t>日前</a:t>
            </a:r>
            <a:endParaRPr lang="en-US" altLang="zh-CN" sz="1400" dirty="0"/>
          </a:p>
          <a:p>
            <a:pPr lvl="0">
              <a:lnSpc>
                <a:spcPct val="150000"/>
              </a:lnSpc>
              <a:defRPr/>
            </a:pPr>
            <a:r>
              <a:rPr lang="zh-CN" altLang="en-US" sz="1400" dirty="0"/>
              <a:t>高等教育学校为</a:t>
            </a:r>
            <a:r>
              <a:rPr lang="en-US" altLang="zh-CN" sz="1400" b="1" dirty="0">
                <a:solidFill>
                  <a:srgbClr val="C00000"/>
                </a:solidFill>
              </a:rPr>
              <a:t>10</a:t>
            </a:r>
            <a:r>
              <a:rPr lang="zh-CN" altLang="en-US" sz="1400" b="1" dirty="0">
                <a:solidFill>
                  <a:srgbClr val="C00000"/>
                </a:solidFill>
              </a:rPr>
              <a:t>月</a:t>
            </a:r>
            <a:r>
              <a:rPr lang="en-US" altLang="zh-CN" sz="1400" b="1" dirty="0">
                <a:solidFill>
                  <a:srgbClr val="C00000"/>
                </a:solidFill>
              </a:rPr>
              <a:t>31</a:t>
            </a:r>
            <a:r>
              <a:rPr lang="zh-CN" altLang="en-US" sz="1400" b="1" dirty="0">
                <a:solidFill>
                  <a:srgbClr val="C00000"/>
                </a:solidFill>
              </a:rPr>
              <a:t>日前</a:t>
            </a:r>
            <a:endParaRPr kumimoji="0" lang="en-US" altLang="zh-CN" sz="1000"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iślïďè"/>
          <p:cNvSpPr txBox="1"/>
          <p:nvPr/>
        </p:nvSpPr>
        <p:spPr>
          <a:xfrm flipH="1">
            <a:off x="835781" y="1870261"/>
            <a:ext cx="1460196" cy="369332"/>
          </a:xfrm>
          <a:prstGeom prst="rect">
            <a:avLst/>
          </a:prstGeom>
        </p:spPr>
        <p:txBody>
          <a:bodyPr wrap="square" anchor="b" anchorCtr="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0" normalizeH="0" baseline="0" noProof="0" dirty="0">
                <a:ln>
                  <a:noFill/>
                </a:ln>
                <a:solidFill>
                  <a:srgbClr val="C55A11"/>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年报</a:t>
            </a:r>
            <a:endParaRPr kumimoji="0" lang="en-US" altLang="zh-CN" sz="1800" b="1" i="0" u="none" strike="noStrike" kern="1200" cap="none" spc="0" normalizeH="0" baseline="0" noProof="0" dirty="0">
              <a:ln>
                <a:noFill/>
              </a:ln>
              <a:solidFill>
                <a:srgbClr val="C55A11"/>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îṣľíďe"/>
          <p:cNvSpPr/>
          <p:nvPr/>
        </p:nvSpPr>
        <p:spPr>
          <a:xfrm>
            <a:off x="4265071" y="1870261"/>
            <a:ext cx="3554341" cy="1319671"/>
          </a:xfrm>
          <a:prstGeom prst="rect">
            <a:avLst/>
          </a:prstGeom>
          <a:solidFill>
            <a:schemeClr val="bg1">
              <a:lumMod val="95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2000" b="1" i="0" u="none" strike="noStrike" kern="1200" cap="none" spc="0" normalizeH="0" baseline="0" noProof="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iślïďè"/>
          <p:cNvSpPr txBox="1"/>
          <p:nvPr/>
        </p:nvSpPr>
        <p:spPr>
          <a:xfrm flipH="1">
            <a:off x="4702199" y="1870264"/>
            <a:ext cx="1460196" cy="369332"/>
          </a:xfrm>
          <a:prstGeom prst="rect">
            <a:avLst/>
          </a:prstGeom>
        </p:spPr>
        <p:txBody>
          <a:bodyPr wrap="square" anchor="b" anchorCtr="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zh-CN" altLang="en-US" b="1" dirty="0">
                <a:solidFill>
                  <a:srgbClr val="C55A11"/>
                </a:solidFill>
                <a:latin typeface="Arial" panose="020B0604020202020204" pitchFamily="34" charset="0"/>
                <a:ea typeface="微软雅黑" panose="020B0503020204020204" pitchFamily="34" charset="-122"/>
                <a:cs typeface="+mn-ea"/>
                <a:sym typeface="Arial" panose="020B0604020202020204" pitchFamily="34" charset="0"/>
              </a:rPr>
              <a:t>季报</a:t>
            </a:r>
            <a:endParaRPr lang="en-US" altLang="zh-CN" b="1" dirty="0">
              <a:solidFill>
                <a:srgbClr val="C55A1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îṣľíďe"/>
          <p:cNvSpPr/>
          <p:nvPr/>
        </p:nvSpPr>
        <p:spPr>
          <a:xfrm>
            <a:off x="7888098" y="1870259"/>
            <a:ext cx="3808785" cy="1319672"/>
          </a:xfrm>
          <a:prstGeom prst="rect">
            <a:avLst/>
          </a:prstGeom>
          <a:solidFill>
            <a:schemeClr val="bg1">
              <a:lumMod val="95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2000" b="1" i="0" u="none" strike="noStrike" kern="1200" cap="none" spc="0" normalizeH="0" baseline="0" noProof="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iślïďè"/>
          <p:cNvSpPr txBox="1"/>
          <p:nvPr/>
        </p:nvSpPr>
        <p:spPr>
          <a:xfrm flipH="1">
            <a:off x="8127455" y="1870264"/>
            <a:ext cx="2501008" cy="369332"/>
          </a:xfrm>
          <a:prstGeom prst="rect">
            <a:avLst/>
          </a:prstGeom>
        </p:spPr>
        <p:txBody>
          <a:bodyPr wrap="square" anchor="b" anchorCtr="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a:pPr>
            <a:r>
              <a:rPr lang="en-US" altLang="zh-CN" b="1" dirty="0">
                <a:solidFill>
                  <a:srgbClr val="C55A11"/>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b="1" dirty="0">
                <a:solidFill>
                  <a:srgbClr val="C55A11"/>
                </a:solidFill>
                <a:latin typeface="Arial" panose="020B0604020202020204" pitchFamily="34" charset="0"/>
                <a:ea typeface="微软雅黑" panose="020B0503020204020204" pitchFamily="34" charset="-122"/>
                <a:cs typeface="+mn-ea"/>
                <a:sym typeface="Arial" panose="020B0604020202020204" pitchFamily="34" charset="0"/>
              </a:rPr>
              <a:t>基本建设完成情况表</a:t>
            </a:r>
            <a:r>
              <a:rPr lang="en-US" altLang="zh-CN" b="1" dirty="0">
                <a:solidFill>
                  <a:srgbClr val="C55A11"/>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b="1" dirty="0">
              <a:solidFill>
                <a:srgbClr val="C55A1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5" name="îṡḻïḑe"/>
          <p:cNvSpPr/>
          <p:nvPr/>
        </p:nvSpPr>
        <p:spPr>
          <a:xfrm flipH="1">
            <a:off x="4333106" y="2152702"/>
            <a:ext cx="3171794" cy="1023357"/>
          </a:xfrm>
          <a:prstGeom prst="rect">
            <a:avLst/>
          </a:prstGeom>
          <a:ln>
            <a:noFill/>
          </a:ln>
        </p:spPr>
        <p:txBody>
          <a:bodyPr wrap="square" lIns="91440" tIns="45720" rIns="91440" bIns="4572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ct val="150000"/>
              </a:lnSpc>
              <a:defRPr/>
            </a:pPr>
            <a:r>
              <a:rPr lang="zh-CN" altLang="en-US" sz="1400" dirty="0"/>
              <a:t>第一季度为</a:t>
            </a:r>
            <a:r>
              <a:rPr lang="en-US" altLang="zh-CN" sz="1400" b="1" dirty="0">
                <a:solidFill>
                  <a:srgbClr val="C00000"/>
                </a:solidFill>
              </a:rPr>
              <a:t>4</a:t>
            </a:r>
            <a:r>
              <a:rPr lang="zh-CN" altLang="en-US" sz="1400" b="1" dirty="0">
                <a:solidFill>
                  <a:srgbClr val="C00000"/>
                </a:solidFill>
              </a:rPr>
              <a:t>月</a:t>
            </a:r>
            <a:r>
              <a:rPr lang="en-US" altLang="zh-CN" sz="1400" b="1" dirty="0">
                <a:solidFill>
                  <a:srgbClr val="C00000"/>
                </a:solidFill>
              </a:rPr>
              <a:t>15</a:t>
            </a:r>
            <a:r>
              <a:rPr lang="zh-CN" altLang="en-US" sz="1400" b="1" dirty="0">
                <a:solidFill>
                  <a:srgbClr val="C00000"/>
                </a:solidFill>
              </a:rPr>
              <a:t>日前</a:t>
            </a:r>
            <a:endParaRPr lang="en-US" altLang="zh-CN" sz="1400" b="1" dirty="0">
              <a:solidFill>
                <a:srgbClr val="C00000"/>
              </a:solidFill>
            </a:endParaRPr>
          </a:p>
          <a:p>
            <a:pPr lvl="0">
              <a:lnSpc>
                <a:spcPct val="150000"/>
              </a:lnSpc>
              <a:defRPr/>
            </a:pPr>
            <a:r>
              <a:rPr lang="zh-CN" altLang="en-US" sz="1400" dirty="0"/>
              <a:t>第二季度为</a:t>
            </a:r>
            <a:r>
              <a:rPr lang="en-US" altLang="zh-CN" sz="1400" b="1" dirty="0">
                <a:solidFill>
                  <a:srgbClr val="C00000"/>
                </a:solidFill>
              </a:rPr>
              <a:t>7</a:t>
            </a:r>
            <a:r>
              <a:rPr lang="zh-CN" altLang="en-US" sz="1400" b="1" dirty="0">
                <a:solidFill>
                  <a:srgbClr val="C00000"/>
                </a:solidFill>
              </a:rPr>
              <a:t>月</a:t>
            </a:r>
            <a:r>
              <a:rPr lang="en-US" altLang="zh-CN" sz="1400" b="1" dirty="0">
                <a:solidFill>
                  <a:srgbClr val="C00000"/>
                </a:solidFill>
              </a:rPr>
              <a:t>15</a:t>
            </a:r>
            <a:r>
              <a:rPr lang="zh-CN" altLang="en-US" sz="1400" b="1" dirty="0">
                <a:solidFill>
                  <a:srgbClr val="C00000"/>
                </a:solidFill>
              </a:rPr>
              <a:t>日前</a:t>
            </a:r>
            <a:endParaRPr lang="en-US" altLang="zh-CN" sz="1400" b="1" dirty="0">
              <a:solidFill>
                <a:srgbClr val="C00000"/>
              </a:solidFill>
            </a:endParaRPr>
          </a:p>
          <a:p>
            <a:pPr lvl="0">
              <a:lnSpc>
                <a:spcPct val="150000"/>
              </a:lnSpc>
              <a:defRPr/>
            </a:pPr>
            <a:r>
              <a:rPr lang="zh-CN" altLang="en-US" sz="1400" dirty="0"/>
              <a:t>第四季度为</a:t>
            </a:r>
            <a:r>
              <a:rPr lang="zh-CN" altLang="en-US" sz="1400" b="1" dirty="0">
                <a:solidFill>
                  <a:srgbClr val="C00000"/>
                </a:solidFill>
              </a:rPr>
              <a:t>次年</a:t>
            </a:r>
            <a:r>
              <a:rPr lang="en-US" altLang="zh-CN" sz="1400" b="1" dirty="0">
                <a:solidFill>
                  <a:srgbClr val="C00000"/>
                </a:solidFill>
              </a:rPr>
              <a:t>1</a:t>
            </a:r>
            <a:r>
              <a:rPr lang="zh-CN" altLang="en-US" sz="1400" b="1" dirty="0">
                <a:solidFill>
                  <a:srgbClr val="C00000"/>
                </a:solidFill>
              </a:rPr>
              <a:t>月</a:t>
            </a:r>
            <a:r>
              <a:rPr lang="en-US" altLang="zh-CN" sz="1400" b="1" dirty="0">
                <a:solidFill>
                  <a:srgbClr val="C00000"/>
                </a:solidFill>
              </a:rPr>
              <a:t>15</a:t>
            </a:r>
            <a:r>
              <a:rPr lang="zh-CN" altLang="en-US" sz="1400" b="1" dirty="0">
                <a:solidFill>
                  <a:srgbClr val="C00000"/>
                </a:solidFill>
              </a:rPr>
              <a:t>日前</a:t>
            </a:r>
            <a:endParaRPr kumimoji="0" lang="en-US" altLang="zh-CN" sz="1000"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8" name="îṡḻïḑe"/>
          <p:cNvSpPr/>
          <p:nvPr/>
        </p:nvSpPr>
        <p:spPr>
          <a:xfrm flipH="1">
            <a:off x="7959594" y="2235826"/>
            <a:ext cx="2356792" cy="307777"/>
          </a:xfrm>
          <a:prstGeom prst="rect">
            <a:avLst/>
          </a:prstGeom>
          <a:ln>
            <a:noFill/>
          </a:ln>
        </p:spPr>
        <p:txBody>
          <a:bodyPr wrap="square" lIns="91440" tIns="45720" rIns="91440" bIns="4572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a:pPr>
            <a:r>
              <a:rPr lang="zh-CN" altLang="en-US" sz="1400" b="1" dirty="0">
                <a:solidFill>
                  <a:srgbClr val="C00000"/>
                </a:solidFill>
              </a:rPr>
              <a:t>次年</a:t>
            </a:r>
            <a:r>
              <a:rPr lang="en-US" altLang="zh-CN" sz="1400" b="1" dirty="0">
                <a:solidFill>
                  <a:srgbClr val="C00000"/>
                </a:solidFill>
              </a:rPr>
              <a:t>3</a:t>
            </a:r>
            <a:r>
              <a:rPr lang="zh-CN" altLang="en-US" sz="1400" b="1" dirty="0">
                <a:solidFill>
                  <a:srgbClr val="C00000"/>
                </a:solidFill>
              </a:rPr>
              <a:t>月</a:t>
            </a:r>
            <a:r>
              <a:rPr lang="en-US" altLang="zh-CN" sz="1400" b="1" dirty="0">
                <a:solidFill>
                  <a:srgbClr val="C00000"/>
                </a:solidFill>
              </a:rPr>
              <a:t>30</a:t>
            </a:r>
            <a:r>
              <a:rPr lang="zh-CN" altLang="en-US" sz="1400" b="1" dirty="0">
                <a:solidFill>
                  <a:srgbClr val="C00000"/>
                </a:solidFill>
              </a:rPr>
              <a:t>日前</a:t>
            </a:r>
            <a:endParaRPr kumimoji="0" lang="en-US" altLang="zh-CN" sz="1000"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Tree>
    <p:custDataLst>
      <p:tags r:id="rId1"/>
    </p:custData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ïṡlîďe"/>
        <p:cNvGrpSpPr/>
        <p:nvPr/>
      </p:nvGrpSpPr>
      <p:grpSpPr>
        <a:xfrm>
          <a:off x="0" y="0"/>
          <a:ext cx="0" cy="0"/>
          <a:chOff x="0" y="0"/>
          <a:chExt cx="0" cy="0"/>
        </a:xfrm>
      </p:grpSpPr>
      <p:sp>
        <p:nvSpPr>
          <p:cNvPr id="15" name="í$ľîďe"/>
          <p:cNvSpPr>
            <a:spLocks noGrp="1"/>
          </p:cNvSpPr>
          <p:nvPr>
            <p:ph type="title"/>
          </p:nvPr>
        </p:nvSpPr>
        <p:spPr>
          <a:xfrm>
            <a:off x="4409454" y="143102"/>
            <a:ext cx="3111501" cy="506441"/>
          </a:xfrm>
        </p:spPr>
        <p:txBody>
          <a:bodyPr>
            <a:normAutofit fontScale="90000"/>
          </a:bodyPr>
          <a:lstStyle/>
          <a:p>
            <a:pPr algn="ctr"/>
            <a:r>
              <a:rPr lang="zh-CN" altLang="en-US" dirty="0">
                <a:latin typeface="Arial" panose="020B0604020202020204" pitchFamily="34" charset="0"/>
                <a:ea typeface="微软雅黑" panose="020B0503020204020204" pitchFamily="34" charset="-122"/>
                <a:cs typeface="+mn-ea"/>
                <a:sym typeface="Arial" panose="020B0604020202020204" pitchFamily="34" charset="0"/>
              </a:rPr>
              <a:t>总说明</a:t>
            </a:r>
            <a:endParaRPr lang="zh-CN" altLang="en-US" dirty="0"/>
          </a:p>
        </p:txBody>
      </p:sp>
      <p:grpSp>
        <p:nvGrpSpPr>
          <p:cNvPr id="16" name="组合 15"/>
          <p:cNvGrpSpPr/>
          <p:nvPr/>
        </p:nvGrpSpPr>
        <p:grpSpPr>
          <a:xfrm>
            <a:off x="660400" y="1130299"/>
            <a:ext cx="9508833" cy="369332"/>
            <a:chOff x="2241072" y="1448617"/>
            <a:chExt cx="4824746" cy="434999"/>
          </a:xfrm>
        </p:grpSpPr>
        <p:sp>
          <p:nvSpPr>
            <p:cNvPr id="17" name="iśḷïďê"/>
            <p:cNvSpPr txBox="1"/>
            <p:nvPr/>
          </p:nvSpPr>
          <p:spPr>
            <a:xfrm>
              <a:off x="2799602" y="1448617"/>
              <a:ext cx="4266216" cy="434999"/>
            </a:xfrm>
            <a:prstGeom prst="rect">
              <a:avLst/>
            </a:prstGeom>
            <a:noFill/>
          </p:spPr>
          <p:txBody>
            <a:bodyPr wrap="square">
              <a:spAutoFit/>
            </a:bodyPr>
            <a:lstStyle/>
            <a:p>
              <a:pPr lvl="0">
                <a:defRPr/>
              </a:pPr>
              <a:r>
                <a:rPr lang="zh-CN" altLang="en-US" b="1" dirty="0">
                  <a:solidFill>
                    <a:srgbClr val="000000"/>
                  </a:solidFill>
                  <a:latin typeface="Arial" panose="020B0604020202020204" pitchFamily="34" charset="0"/>
                  <a:ea typeface="微软雅黑" panose="020B0503020204020204" pitchFamily="34" charset="-122"/>
                  <a:cs typeface="+mn-ea"/>
                  <a:sym typeface="Arial" panose="020B0604020202020204" pitchFamily="34" charset="0"/>
                </a:rPr>
                <a:t>质量控制</a:t>
              </a:r>
              <a:endParaRPr lang="en-US" altLang="zh-CN" b="1" dirty="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îṥļîde"/>
            <p:cNvSpPr txBox="1"/>
            <p:nvPr/>
          </p:nvSpPr>
          <p:spPr>
            <a:xfrm>
              <a:off x="2241072" y="1448617"/>
              <a:ext cx="634425" cy="434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b="1" i="0" u="none" strike="noStrike" kern="1200" cap="none" spc="0" normalizeH="0" baseline="0" noProof="0" dirty="0">
                  <a:ln>
                    <a:noFill/>
                  </a:ln>
                  <a:solidFill>
                    <a:srgbClr val="45332F"/>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（八）</a:t>
              </a:r>
              <a:endParaRPr kumimoji="0" lang="zh-CN" altLang="en-US" b="1" i="0" u="none" strike="noStrike" kern="1200" cap="none" spc="0" normalizeH="0" baseline="0" noProof="0" dirty="0">
                <a:ln>
                  <a:noFill/>
                </a:ln>
                <a:solidFill>
                  <a:srgbClr val="45332F"/>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9" name="isľíde"/>
          <p:cNvSpPr txBox="1"/>
          <p:nvPr/>
        </p:nvSpPr>
        <p:spPr>
          <a:xfrm>
            <a:off x="1162458" y="3142810"/>
            <a:ext cx="3512374" cy="338554"/>
          </a:xfrm>
          <a:prstGeom prst="rect">
            <a:avLst/>
          </a:prstGeom>
          <a:noFill/>
          <a:ln>
            <a:noFill/>
          </a:ln>
        </p:spPr>
        <p:txBody>
          <a:bodyPr wrap="square" lIns="91440" tIns="45720" rIns="91440" bIns="45720" anchor="ctr" anchorCtr="0">
            <a:spAutoFit/>
          </a:bodyPr>
          <a:lstStyle/>
          <a:p>
            <a:pPr lvl="0" defTabSz="913765">
              <a:buSzPct val="25000"/>
              <a:defRPr/>
            </a:pPr>
            <a:r>
              <a:rPr lang="en-US" altLang="zh-CN" sz="1600" b="1" dirty="0">
                <a:solidFill>
                  <a:srgbClr val="C55A11"/>
                </a:solidFill>
              </a:rPr>
              <a:t>1.</a:t>
            </a:r>
            <a:r>
              <a:rPr lang="zh-CN" altLang="en-US" sz="1600" b="1" dirty="0">
                <a:solidFill>
                  <a:srgbClr val="C55A11"/>
                </a:solidFill>
              </a:rPr>
              <a:t>任务部署环节</a:t>
            </a:r>
            <a:endParaRPr lang="zh-CN" altLang="en-US" sz="1600" b="1" dirty="0">
              <a:solidFill>
                <a:srgbClr val="C55A11"/>
              </a:solidFill>
            </a:endParaRPr>
          </a:p>
        </p:txBody>
      </p:sp>
      <p:sp>
        <p:nvSpPr>
          <p:cNvPr id="10" name="iṥḷïḓé"/>
          <p:cNvSpPr/>
          <p:nvPr/>
        </p:nvSpPr>
        <p:spPr>
          <a:xfrm flipH="1">
            <a:off x="1162459" y="3363505"/>
            <a:ext cx="4122949" cy="1156855"/>
          </a:xfrm>
          <a:prstGeom prst="rect">
            <a:avLst/>
          </a:prstGeom>
          <a:ln>
            <a:noFill/>
          </a:ln>
        </p:spPr>
        <p:txBody>
          <a:bodyPr wrap="square" lIns="91440" tIns="45720" rIns="91440" bIns="45720" anchor="t">
            <a:spAutoFit/>
          </a:bodyPr>
          <a:lstStyle/>
          <a:p>
            <a:pPr>
              <a:lnSpc>
                <a:spcPct val="150000"/>
              </a:lnSpc>
            </a:pPr>
            <a:r>
              <a:rPr lang="en-US" altLang="zh-CN" sz="1600" dirty="0">
                <a:latin typeface="+mn-ea"/>
              </a:rPr>
              <a:t>1</a:t>
            </a:r>
            <a:r>
              <a:rPr lang="zh-CN" altLang="zh-CN" sz="1600" dirty="0">
                <a:latin typeface="+mn-ea"/>
              </a:rPr>
              <a:t>）印发统计调查工作文件</a:t>
            </a:r>
            <a:endParaRPr lang="zh-CN" altLang="zh-CN" sz="1600" dirty="0">
              <a:latin typeface="+mn-ea"/>
            </a:endParaRPr>
          </a:p>
          <a:p>
            <a:pPr>
              <a:lnSpc>
                <a:spcPct val="150000"/>
              </a:lnSpc>
            </a:pPr>
            <a:r>
              <a:rPr lang="en-US" altLang="zh-CN" sz="1600" dirty="0">
                <a:latin typeface="+mn-ea"/>
              </a:rPr>
              <a:t>2</a:t>
            </a:r>
            <a:r>
              <a:rPr lang="zh-CN" altLang="zh-CN" sz="1600" dirty="0">
                <a:latin typeface="+mn-ea"/>
              </a:rPr>
              <a:t>）确定统计调查对象</a:t>
            </a:r>
            <a:endParaRPr lang="zh-CN" altLang="zh-CN" sz="1600" dirty="0">
              <a:latin typeface="+mn-ea"/>
            </a:endParaRPr>
          </a:p>
          <a:p>
            <a:pPr>
              <a:lnSpc>
                <a:spcPct val="150000"/>
              </a:lnSpc>
            </a:pPr>
            <a:r>
              <a:rPr lang="en-US" altLang="zh-CN" sz="1600" dirty="0">
                <a:latin typeface="+mn-ea"/>
              </a:rPr>
              <a:t>3</a:t>
            </a:r>
            <a:r>
              <a:rPr lang="zh-CN" altLang="zh-CN" sz="1600" dirty="0">
                <a:latin typeface="+mn-ea"/>
              </a:rPr>
              <a:t>）组织开展人员培训</a:t>
            </a:r>
            <a:endParaRPr lang="zh-CN" altLang="zh-CN" sz="1600" dirty="0">
              <a:latin typeface="+mn-ea"/>
            </a:endParaRPr>
          </a:p>
        </p:txBody>
      </p:sp>
      <p:sp>
        <p:nvSpPr>
          <p:cNvPr id="12" name="îśḻide"/>
          <p:cNvSpPr>
            <a:spLocks noGrp="1"/>
          </p:cNvSpPr>
          <p:nvPr>
            <p:ph type="sldNum" sz="quarter" idx="12"/>
          </p:nvPr>
        </p:nvSpPr>
        <p:spPr>
          <a:xfrm>
            <a:off x="9176260" y="6235704"/>
            <a:ext cx="2547595" cy="206381"/>
          </a:xfrm>
        </p:spPr>
        <p:txBody>
          <a:bodyPr/>
          <a:lstStyle/>
          <a:p>
            <a:r>
              <a:rPr lang="en-US" altLang="zh-CN" dirty="0"/>
              <a:t>1</a:t>
            </a:r>
            <a:endParaRPr lang="zh-CN" altLang="en-US" dirty="0"/>
          </a:p>
        </p:txBody>
      </p:sp>
      <p:sp>
        <p:nvSpPr>
          <p:cNvPr id="13" name="isľíde"/>
          <p:cNvSpPr txBox="1"/>
          <p:nvPr/>
        </p:nvSpPr>
        <p:spPr>
          <a:xfrm>
            <a:off x="6503752" y="1336250"/>
            <a:ext cx="3601692" cy="338554"/>
          </a:xfrm>
          <a:prstGeom prst="rect">
            <a:avLst/>
          </a:prstGeom>
          <a:noFill/>
          <a:ln>
            <a:noFill/>
          </a:ln>
        </p:spPr>
        <p:txBody>
          <a:bodyPr wrap="square" lIns="91440" tIns="45720" rIns="91440" bIns="45720" anchor="ctr" anchorCtr="0">
            <a:spAutoFit/>
          </a:bodyPr>
          <a:lstStyle/>
          <a:p>
            <a:pPr lvl="0" defTabSz="913765">
              <a:buSzPct val="25000"/>
              <a:defRPr/>
            </a:pPr>
            <a:r>
              <a:rPr lang="en-US" altLang="zh-CN" sz="1600" b="1" dirty="0">
                <a:solidFill>
                  <a:srgbClr val="C55A11"/>
                </a:solidFill>
              </a:rPr>
              <a:t>2.</a:t>
            </a:r>
            <a:r>
              <a:rPr lang="zh-CN" altLang="en-US" sz="1600" b="1" dirty="0">
                <a:solidFill>
                  <a:srgbClr val="C55A11"/>
                </a:solidFill>
              </a:rPr>
              <a:t>数据采集环节</a:t>
            </a:r>
            <a:endParaRPr lang="zh-CN" altLang="en-US" sz="1600" b="1" dirty="0">
              <a:solidFill>
                <a:srgbClr val="C55A11"/>
              </a:solidFill>
            </a:endParaRPr>
          </a:p>
        </p:txBody>
      </p:sp>
      <p:sp>
        <p:nvSpPr>
          <p:cNvPr id="14" name="iṥḷïḓé"/>
          <p:cNvSpPr/>
          <p:nvPr/>
        </p:nvSpPr>
        <p:spPr>
          <a:xfrm flipH="1">
            <a:off x="6503753" y="1519093"/>
            <a:ext cx="5360085" cy="3188180"/>
          </a:xfrm>
          <a:prstGeom prst="rect">
            <a:avLst/>
          </a:prstGeom>
          <a:ln>
            <a:noFill/>
          </a:ln>
        </p:spPr>
        <p:txBody>
          <a:bodyPr wrap="square" lIns="91440" tIns="45720" rIns="91440" bIns="45720" anchor="t">
            <a:spAutoFit/>
          </a:bodyPr>
          <a:lstStyle/>
          <a:p>
            <a:pPr>
              <a:lnSpc>
                <a:spcPct val="150000"/>
              </a:lnSpc>
            </a:pPr>
            <a:r>
              <a:rPr lang="en-US" altLang="zh-CN" sz="1600" dirty="0">
                <a:latin typeface="+mn-ea"/>
              </a:rPr>
              <a:t>1</a:t>
            </a:r>
            <a:r>
              <a:rPr lang="zh-CN" altLang="en-US" sz="1600" dirty="0">
                <a:latin typeface="+mn-ea"/>
              </a:rPr>
              <a:t>）做好统计人员身份认证</a:t>
            </a:r>
            <a:r>
              <a:rPr lang="en-US" altLang="zh-CN" sz="1600" dirty="0">
                <a:latin typeface="+mn-ea"/>
              </a:rPr>
              <a:t>     </a:t>
            </a:r>
            <a:r>
              <a:rPr lang="zh-CN" altLang="en-US" sz="1400" dirty="0">
                <a:solidFill>
                  <a:srgbClr val="C55A11"/>
                </a:solidFill>
              </a:rPr>
              <a:t>教育行政部门具体承担教育统计任务的机构可以根据不同调查表设立不同的填表人和统计负责人。如，</a:t>
            </a:r>
            <a:r>
              <a:rPr lang="en-US" altLang="zh-CN" sz="1400" dirty="0">
                <a:solidFill>
                  <a:srgbClr val="C55A11"/>
                </a:solidFill>
              </a:rPr>
              <a:t>《</a:t>
            </a:r>
            <a:r>
              <a:rPr lang="zh-CN" altLang="en-US" sz="1400" dirty="0">
                <a:solidFill>
                  <a:srgbClr val="C55A11"/>
                </a:solidFill>
              </a:rPr>
              <a:t>各级各类学校基本建设完成情况表</a:t>
            </a:r>
            <a:r>
              <a:rPr lang="en-US" altLang="zh-CN" sz="1400" dirty="0">
                <a:solidFill>
                  <a:srgbClr val="C55A11"/>
                </a:solidFill>
              </a:rPr>
              <a:t>》</a:t>
            </a:r>
            <a:r>
              <a:rPr lang="zh-CN" altLang="en-US" sz="1400" dirty="0">
                <a:solidFill>
                  <a:srgbClr val="C55A11"/>
                </a:solidFill>
              </a:rPr>
              <a:t>的填表人和统计负责人应为基建管理部门人员</a:t>
            </a:r>
            <a:endParaRPr lang="en-US" altLang="zh-CN" sz="1600" dirty="0">
              <a:solidFill>
                <a:srgbClr val="C55A11"/>
              </a:solidFill>
              <a:latin typeface="+mn-ea"/>
            </a:endParaRPr>
          </a:p>
          <a:p>
            <a:pPr>
              <a:lnSpc>
                <a:spcPct val="150000"/>
              </a:lnSpc>
            </a:pPr>
            <a:r>
              <a:rPr lang="en-US" altLang="zh-CN" sz="1600" dirty="0">
                <a:latin typeface="+mn-ea"/>
              </a:rPr>
              <a:t>2</a:t>
            </a:r>
            <a:r>
              <a:rPr lang="zh-CN" altLang="en-US" sz="1600" dirty="0">
                <a:latin typeface="+mn-ea"/>
              </a:rPr>
              <a:t>）明确职责权限     </a:t>
            </a:r>
            <a:r>
              <a:rPr lang="zh-CN" altLang="zh-CN" sz="1400" dirty="0">
                <a:solidFill>
                  <a:srgbClr val="C55A11"/>
                </a:solidFill>
              </a:rPr>
              <a:t>县级以上教育行政部门有发现疑似问题并退回核实权限</a:t>
            </a:r>
            <a:endParaRPr lang="en-US" altLang="zh-CN" sz="1400" dirty="0">
              <a:solidFill>
                <a:srgbClr val="C55A11"/>
              </a:solidFill>
            </a:endParaRPr>
          </a:p>
          <a:p>
            <a:pPr>
              <a:lnSpc>
                <a:spcPct val="150000"/>
              </a:lnSpc>
            </a:pPr>
            <a:r>
              <a:rPr lang="en-US" altLang="zh-CN" sz="1600" dirty="0">
                <a:latin typeface="+mn-ea"/>
              </a:rPr>
              <a:t>3</a:t>
            </a:r>
            <a:r>
              <a:rPr lang="zh-CN" altLang="en-US" sz="1600" dirty="0">
                <a:latin typeface="+mn-ea"/>
              </a:rPr>
              <a:t>）填报单位工作部署</a:t>
            </a:r>
            <a:endParaRPr lang="en-US" altLang="zh-CN" sz="1600" dirty="0">
              <a:latin typeface="+mn-ea"/>
            </a:endParaRPr>
          </a:p>
          <a:p>
            <a:pPr>
              <a:lnSpc>
                <a:spcPct val="150000"/>
              </a:lnSpc>
            </a:pPr>
            <a:r>
              <a:rPr lang="en-US" altLang="zh-CN" sz="1600" dirty="0">
                <a:latin typeface="+mn-ea"/>
              </a:rPr>
              <a:t>4</a:t>
            </a:r>
            <a:r>
              <a:rPr lang="zh-CN" altLang="en-US" sz="1600" dirty="0">
                <a:latin typeface="+mn-ea"/>
              </a:rPr>
              <a:t>）填报单位审核原始数据</a:t>
            </a:r>
            <a:endParaRPr lang="en-US" altLang="zh-CN" sz="1600" dirty="0">
              <a:latin typeface="+mn-ea"/>
            </a:endParaRPr>
          </a:p>
          <a:p>
            <a:pPr>
              <a:lnSpc>
                <a:spcPct val="150000"/>
              </a:lnSpc>
            </a:pPr>
            <a:r>
              <a:rPr lang="en-US" altLang="zh-CN" sz="1600" dirty="0">
                <a:latin typeface="+mn-ea"/>
              </a:rPr>
              <a:t>5</a:t>
            </a:r>
            <a:r>
              <a:rPr lang="zh-CN" altLang="en-US" sz="1600" dirty="0">
                <a:latin typeface="+mn-ea"/>
              </a:rPr>
              <a:t>）填报单位数据上报</a:t>
            </a:r>
            <a:endParaRPr lang="zh-CN" altLang="zh-CN" sz="1600" dirty="0">
              <a:latin typeface="+mn-ea"/>
            </a:endParaRPr>
          </a:p>
        </p:txBody>
      </p:sp>
      <p:sp>
        <p:nvSpPr>
          <p:cNvPr id="18" name="isľíde"/>
          <p:cNvSpPr txBox="1"/>
          <p:nvPr/>
        </p:nvSpPr>
        <p:spPr>
          <a:xfrm>
            <a:off x="1162458" y="4524427"/>
            <a:ext cx="3512374" cy="338554"/>
          </a:xfrm>
          <a:prstGeom prst="rect">
            <a:avLst/>
          </a:prstGeom>
          <a:noFill/>
          <a:ln>
            <a:noFill/>
          </a:ln>
        </p:spPr>
        <p:txBody>
          <a:bodyPr wrap="square" lIns="91440" tIns="45720" rIns="91440" bIns="45720" anchor="ctr" anchorCtr="0">
            <a:spAutoFit/>
          </a:bodyPr>
          <a:lstStyle/>
          <a:p>
            <a:pPr lvl="0" defTabSz="913765">
              <a:buSzPct val="25000"/>
              <a:defRPr/>
            </a:pPr>
            <a:r>
              <a:rPr lang="en-US" altLang="zh-CN" sz="1600" b="1" dirty="0">
                <a:solidFill>
                  <a:srgbClr val="C55A11"/>
                </a:solidFill>
              </a:rPr>
              <a:t>3.</a:t>
            </a:r>
            <a:r>
              <a:rPr lang="zh-CN" altLang="en-US" sz="1600" b="1">
                <a:solidFill>
                  <a:srgbClr val="C55A11"/>
                </a:solidFill>
              </a:rPr>
              <a:t>数据审核汇总环节</a:t>
            </a:r>
            <a:endParaRPr lang="zh-CN" altLang="en-US" sz="1600" b="1" dirty="0">
              <a:solidFill>
                <a:srgbClr val="C55A11"/>
              </a:solidFill>
            </a:endParaRPr>
          </a:p>
        </p:txBody>
      </p:sp>
      <p:sp>
        <p:nvSpPr>
          <p:cNvPr id="20" name="iṥḷïḓé"/>
          <p:cNvSpPr/>
          <p:nvPr/>
        </p:nvSpPr>
        <p:spPr>
          <a:xfrm flipH="1">
            <a:off x="1162458" y="4710582"/>
            <a:ext cx="5360085" cy="1808187"/>
          </a:xfrm>
          <a:prstGeom prst="rect">
            <a:avLst/>
          </a:prstGeom>
          <a:ln>
            <a:noFill/>
          </a:ln>
        </p:spPr>
        <p:txBody>
          <a:bodyPr wrap="square" lIns="91440" tIns="45720" rIns="91440" bIns="45720" anchor="t">
            <a:spAutoFit/>
          </a:bodyPr>
          <a:lstStyle/>
          <a:p>
            <a:pPr>
              <a:lnSpc>
                <a:spcPct val="150000"/>
              </a:lnSpc>
            </a:pPr>
            <a:r>
              <a:rPr lang="en-US" altLang="zh-CN" sz="1600" dirty="0">
                <a:latin typeface="+mn-ea"/>
              </a:rPr>
              <a:t>1</a:t>
            </a:r>
            <a:r>
              <a:rPr lang="zh-CN" altLang="en-US" sz="1600" dirty="0">
                <a:latin typeface="+mn-ea"/>
              </a:rPr>
              <a:t>）审核接收数据</a:t>
            </a:r>
            <a:endParaRPr lang="en-US" altLang="zh-CN" sz="1600" dirty="0">
              <a:latin typeface="+mn-ea"/>
            </a:endParaRPr>
          </a:p>
          <a:p>
            <a:pPr>
              <a:lnSpc>
                <a:spcPct val="150000"/>
              </a:lnSpc>
            </a:pPr>
            <a:r>
              <a:rPr lang="en-US" altLang="zh-CN" sz="1600" dirty="0">
                <a:latin typeface="+mn-ea"/>
              </a:rPr>
              <a:t>2</a:t>
            </a:r>
            <a:r>
              <a:rPr lang="zh-CN" altLang="en-US" sz="1600" dirty="0">
                <a:latin typeface="+mn-ea"/>
              </a:rPr>
              <a:t>）反馈疑似问题</a:t>
            </a:r>
            <a:endParaRPr lang="en-US" altLang="zh-CN" sz="1600" dirty="0">
              <a:latin typeface="+mn-ea"/>
            </a:endParaRPr>
          </a:p>
          <a:p>
            <a:pPr>
              <a:lnSpc>
                <a:spcPct val="150000"/>
              </a:lnSpc>
            </a:pPr>
            <a:r>
              <a:rPr lang="en-US" altLang="zh-CN" sz="1600" dirty="0">
                <a:latin typeface="+mn-ea"/>
              </a:rPr>
              <a:t>3</a:t>
            </a:r>
            <a:r>
              <a:rPr lang="zh-CN" altLang="en-US" sz="1600" dirty="0">
                <a:latin typeface="+mn-ea"/>
              </a:rPr>
              <a:t>）按时完成任务</a:t>
            </a:r>
            <a:r>
              <a:rPr lang="en-US" altLang="zh-CN" sz="1600" dirty="0">
                <a:latin typeface="+mn-ea"/>
              </a:rPr>
              <a:t>     </a:t>
            </a:r>
            <a:r>
              <a:rPr lang="zh-CN" altLang="zh-CN" sz="1400" dirty="0">
                <a:solidFill>
                  <a:srgbClr val="C55A11"/>
                </a:solidFill>
              </a:rPr>
              <a:t>各级教育行政部门要配备充足的力量进行数据采集、处理、审核、汇总，制定切实可行的进度表，强化对统计工作每一个环节的时间管理，保证统计数据的时效性</a:t>
            </a:r>
            <a:endParaRPr lang="zh-CN" altLang="zh-CN" sz="1400" dirty="0">
              <a:solidFill>
                <a:srgbClr val="C55A11"/>
              </a:solidFill>
            </a:endParaRPr>
          </a:p>
        </p:txBody>
      </p:sp>
      <p:sp>
        <p:nvSpPr>
          <p:cNvPr id="21" name="isľíde"/>
          <p:cNvSpPr txBox="1"/>
          <p:nvPr/>
        </p:nvSpPr>
        <p:spPr>
          <a:xfrm>
            <a:off x="6503752" y="4734857"/>
            <a:ext cx="3512374" cy="338554"/>
          </a:xfrm>
          <a:prstGeom prst="rect">
            <a:avLst/>
          </a:prstGeom>
          <a:noFill/>
          <a:ln>
            <a:noFill/>
          </a:ln>
        </p:spPr>
        <p:txBody>
          <a:bodyPr wrap="square" lIns="91440" tIns="45720" rIns="91440" bIns="45720" anchor="ctr" anchorCtr="0">
            <a:spAutoFit/>
          </a:bodyPr>
          <a:lstStyle/>
          <a:p>
            <a:pPr lvl="0" defTabSz="913765">
              <a:buSzPct val="25000"/>
              <a:defRPr/>
            </a:pPr>
            <a:r>
              <a:rPr lang="en-US" altLang="zh-CN" sz="1600" b="1" dirty="0">
                <a:solidFill>
                  <a:srgbClr val="C55A11"/>
                </a:solidFill>
              </a:rPr>
              <a:t>4.</a:t>
            </a:r>
            <a:r>
              <a:rPr lang="zh-CN" altLang="en-US" sz="1600" b="1" dirty="0">
                <a:solidFill>
                  <a:srgbClr val="C55A11"/>
                </a:solidFill>
              </a:rPr>
              <a:t>统计资料归档</a:t>
            </a:r>
            <a:endParaRPr lang="zh-CN" altLang="en-US" sz="1600" b="1" dirty="0">
              <a:solidFill>
                <a:srgbClr val="C55A11"/>
              </a:solidFill>
            </a:endParaRPr>
          </a:p>
        </p:txBody>
      </p:sp>
      <p:sp>
        <p:nvSpPr>
          <p:cNvPr id="22" name="iṥḷïḓé"/>
          <p:cNvSpPr/>
          <p:nvPr/>
        </p:nvSpPr>
        <p:spPr>
          <a:xfrm flipH="1">
            <a:off x="6503753" y="4937159"/>
            <a:ext cx="5653811" cy="1198880"/>
          </a:xfrm>
          <a:prstGeom prst="rect">
            <a:avLst/>
          </a:prstGeom>
          <a:ln>
            <a:noFill/>
          </a:ln>
        </p:spPr>
        <p:txBody>
          <a:bodyPr wrap="square" lIns="91440" tIns="45720" rIns="91440" bIns="45720" anchor="t">
            <a:spAutoFit/>
          </a:bodyPr>
          <a:lstStyle/>
          <a:p>
            <a:pPr>
              <a:lnSpc>
                <a:spcPct val="150000"/>
              </a:lnSpc>
            </a:pPr>
            <a:r>
              <a:rPr lang="en-US" altLang="zh-CN" sz="1600" dirty="0">
                <a:latin typeface="+mn-ea"/>
              </a:rPr>
              <a:t>1</a:t>
            </a:r>
            <a:r>
              <a:rPr lang="zh-CN" altLang="en-US" sz="1600" dirty="0">
                <a:latin typeface="+mn-ea"/>
              </a:rPr>
              <a:t>）公开使用数据以教育部集中审核汇总后下发数据为准</a:t>
            </a:r>
            <a:endParaRPr lang="en-US" altLang="zh-CN" sz="1600" dirty="0">
              <a:latin typeface="+mn-ea"/>
            </a:endParaRPr>
          </a:p>
          <a:p>
            <a:pPr>
              <a:lnSpc>
                <a:spcPct val="150000"/>
              </a:lnSpc>
            </a:pPr>
            <a:r>
              <a:rPr lang="en-US" altLang="zh-CN" sz="1600" dirty="0">
                <a:latin typeface="+mn-ea"/>
              </a:rPr>
              <a:t>2</a:t>
            </a:r>
            <a:r>
              <a:rPr lang="zh-CN" altLang="en-US" sz="1600" dirty="0">
                <a:latin typeface="+mn-ea"/>
              </a:rPr>
              <a:t>）各级教育行政部门应比照教育部保存相应统计资料</a:t>
            </a:r>
            <a:endParaRPr lang="en-US" altLang="zh-CN" sz="1600" dirty="0">
              <a:latin typeface="+mn-ea"/>
            </a:endParaRPr>
          </a:p>
          <a:p>
            <a:pPr>
              <a:lnSpc>
                <a:spcPct val="150000"/>
              </a:lnSpc>
            </a:pPr>
            <a:r>
              <a:rPr lang="en-US" altLang="zh-CN" sz="1600" dirty="0">
                <a:latin typeface="+mn-ea"/>
              </a:rPr>
              <a:t>3</a:t>
            </a:r>
            <a:r>
              <a:rPr lang="zh-CN" altLang="en-US" sz="1600" dirty="0">
                <a:latin typeface="+mn-ea"/>
              </a:rPr>
              <a:t>）学校电子数据资料和纸质统计调查表应永久保存</a:t>
            </a:r>
            <a:endParaRPr lang="zh-CN" altLang="zh-CN" sz="1600" dirty="0">
              <a:latin typeface="+mn-ea"/>
            </a:endParaRPr>
          </a:p>
        </p:txBody>
      </p:sp>
      <p:sp>
        <p:nvSpPr>
          <p:cNvPr id="23" name="íṧḷíḋê"/>
          <p:cNvSpPr txBox="1"/>
          <p:nvPr/>
        </p:nvSpPr>
        <p:spPr>
          <a:xfrm>
            <a:off x="1162458" y="1537444"/>
            <a:ext cx="4933541" cy="1273875"/>
          </a:xfrm>
          <a:prstGeom prst="rect">
            <a:avLst/>
          </a:prstGeom>
          <a:solidFill>
            <a:schemeClr val="bg1">
              <a:lumMod val="85000"/>
            </a:schemeClr>
          </a:solidFill>
          <a:ln>
            <a:noFill/>
          </a:ln>
        </p:spPr>
        <p:txBody>
          <a:bodyPr wrap="square" lIns="91440" tIns="45720" rIns="91440" bIns="45720" anchor="t" anchorCtr="0">
            <a:spAutoFit/>
          </a:bodyPr>
          <a:lstStyle/>
          <a:p>
            <a:pPr lvl="0" defTabSz="913765">
              <a:lnSpc>
                <a:spcPct val="150000"/>
              </a:lnSpc>
              <a:buSzPct val="25000"/>
              <a:defRPr/>
            </a:pPr>
            <a:r>
              <a:rPr lang="zh-CN" altLang="en-US" b="1" dirty="0">
                <a:solidFill>
                  <a:srgbClr val="C55A11"/>
                </a:solidFill>
                <a:latin typeface="楷体" panose="02010609060101010101" pitchFamily="49" charset="-122"/>
                <a:ea typeface="楷体" panose="02010609060101010101" pitchFamily="49" charset="-122"/>
              </a:rPr>
              <a:t>    按照</a:t>
            </a:r>
            <a:r>
              <a:rPr lang="en-US" altLang="zh-CN" b="1" dirty="0">
                <a:solidFill>
                  <a:srgbClr val="C55A11"/>
                </a:solidFill>
                <a:latin typeface="楷体" panose="02010609060101010101" pitchFamily="49" charset="-122"/>
                <a:ea typeface="楷体" panose="02010609060101010101" pitchFamily="49" charset="-122"/>
              </a:rPr>
              <a:t>《</a:t>
            </a:r>
            <a:r>
              <a:rPr lang="zh-CN" altLang="en-US" b="1" dirty="0">
                <a:solidFill>
                  <a:srgbClr val="C55A11"/>
                </a:solidFill>
                <a:latin typeface="楷体" panose="02010609060101010101" pitchFamily="49" charset="-122"/>
                <a:ea typeface="楷体" panose="02010609060101010101" pitchFamily="49" charset="-122"/>
              </a:rPr>
              <a:t>国家统计质量保证框架（</a:t>
            </a:r>
            <a:r>
              <a:rPr lang="en-US" altLang="zh-CN" b="1" dirty="0">
                <a:solidFill>
                  <a:srgbClr val="C55A11"/>
                </a:solidFill>
                <a:latin typeface="楷体" panose="02010609060101010101" pitchFamily="49" charset="-122"/>
                <a:ea typeface="楷体" panose="02010609060101010101" pitchFamily="49" charset="-122"/>
              </a:rPr>
              <a:t>2021</a:t>
            </a:r>
            <a:r>
              <a:rPr lang="zh-CN" altLang="en-US" b="1" dirty="0">
                <a:solidFill>
                  <a:srgbClr val="C55A11"/>
                </a:solidFill>
                <a:latin typeface="楷体" panose="02010609060101010101" pitchFamily="49" charset="-122"/>
                <a:ea typeface="楷体" panose="02010609060101010101" pitchFamily="49" charset="-122"/>
              </a:rPr>
              <a:t>）</a:t>
            </a:r>
            <a:r>
              <a:rPr lang="en-US" altLang="zh-CN" b="1" dirty="0">
                <a:solidFill>
                  <a:srgbClr val="C55A11"/>
                </a:solidFill>
                <a:latin typeface="楷体" panose="02010609060101010101" pitchFamily="49" charset="-122"/>
                <a:ea typeface="楷体" panose="02010609060101010101" pitchFamily="49" charset="-122"/>
              </a:rPr>
              <a:t>》</a:t>
            </a:r>
            <a:r>
              <a:rPr lang="zh-CN" altLang="en-US" b="1" dirty="0">
                <a:solidFill>
                  <a:srgbClr val="C55A11"/>
                </a:solidFill>
                <a:latin typeface="楷体" panose="02010609060101010101" pitchFamily="49" charset="-122"/>
                <a:ea typeface="楷体" panose="02010609060101010101" pitchFamily="49" charset="-122"/>
              </a:rPr>
              <a:t>有关要求，结合教育事业统计工作实际，对统计业务流程的各环节进行质量管理和控制</a:t>
            </a:r>
            <a:endParaRPr kumimoji="0" lang="en-US" b="1" i="0" u="none" strike="noStrike" kern="1200" cap="none" spc="0" normalizeH="0" baseline="0" noProof="0" dirty="0">
              <a:ln>
                <a:noFill/>
              </a:ln>
              <a:solidFill>
                <a:srgbClr val="C55A11"/>
              </a:solidFill>
              <a:effectLst/>
              <a:uLnTx/>
              <a:uFillTx/>
              <a:latin typeface="楷体" panose="02010609060101010101" pitchFamily="49" charset="-122"/>
              <a:ea typeface="楷体" panose="02010609060101010101" pitchFamily="49" charset="-122"/>
            </a:endParaRPr>
          </a:p>
        </p:txBody>
      </p:sp>
    </p:spTree>
    <p:custDataLst>
      <p:tags r:id="rId1"/>
    </p:custData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格 4"/>
          <p:cNvGraphicFramePr>
            <a:graphicFrameLocks noGrp="1"/>
          </p:cNvGraphicFramePr>
          <p:nvPr>
            <p:custDataLst>
              <p:tags r:id="rId1"/>
            </p:custDataLst>
          </p:nvPr>
        </p:nvGraphicFramePr>
        <p:xfrm>
          <a:off x="660401" y="1125538"/>
          <a:ext cx="10872788" cy="5075243"/>
        </p:xfrm>
        <a:graphic>
          <a:graphicData uri="http://schemas.openxmlformats.org/drawingml/2006/table">
            <a:tbl>
              <a:tblPr firstRow="1" firstCol="1" bandRow="1"/>
              <a:tblGrid>
                <a:gridCol w="1088045"/>
                <a:gridCol w="9784743"/>
              </a:tblGrid>
              <a:tr h="205817">
                <a:tc>
                  <a:txBody>
                    <a:bodyPr/>
                    <a:lstStyle/>
                    <a:p>
                      <a:pPr marL="266700" algn="l">
                        <a:lnSpc>
                          <a:spcPts val="1400"/>
                        </a:lnSpc>
                        <a:spcAft>
                          <a:spcPts val="0"/>
                        </a:spcAft>
                      </a:pPr>
                      <a:r>
                        <a:rPr lang="en-US" sz="900" kern="100">
                          <a:effectLst/>
                          <a:latin typeface="宋体" panose="02010600030101010101" pitchFamily="2" charset="-122"/>
                          <a:ea typeface="宋体" panose="02010600030101010101" pitchFamily="2" charset="-122"/>
                        </a:rPr>
                        <a:t>01</a:t>
                      </a:r>
                      <a:endParaRPr lang="zh-CN" sz="1000" kern="100">
                        <a:effectLst/>
                        <a:latin typeface="Times New Roman" panose="02020603050405020304" charset="0"/>
                        <a:ea typeface="宋体" panose="02010600030101010101" pitchFamily="2" charset="-122"/>
                      </a:endParaRPr>
                    </a:p>
                  </a:txBody>
                  <a:tcPr marL="65346" marR="65346"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6700" algn="just">
                        <a:lnSpc>
                          <a:spcPts val="1400"/>
                        </a:lnSpc>
                        <a:spcAft>
                          <a:spcPts val="0"/>
                        </a:spcAft>
                      </a:pPr>
                      <a:r>
                        <a:rPr lang="zh-CN" sz="900" kern="100" dirty="0">
                          <a:effectLst/>
                          <a:latin typeface="Times New Roman" panose="02020603050405020304" charset="0"/>
                          <a:ea typeface="宋体" panose="02010600030101010101" pitchFamily="2" charset="-122"/>
                        </a:rPr>
                        <a:t>学校（机构）标识码 □□□□□□□□□□</a:t>
                      </a:r>
                      <a:endParaRPr lang="zh-CN" sz="1000" kern="100" dirty="0">
                        <a:effectLst/>
                        <a:latin typeface="Times New Roman" panose="02020603050405020304" charset="0"/>
                        <a:ea typeface="宋体" panose="02010600030101010101" pitchFamily="2" charset="-122"/>
                      </a:endParaRPr>
                    </a:p>
                  </a:txBody>
                  <a:tcPr marL="65346" marR="65346"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5817">
                <a:tc>
                  <a:txBody>
                    <a:bodyPr/>
                    <a:lstStyle/>
                    <a:p>
                      <a:pPr marL="266700" algn="l">
                        <a:lnSpc>
                          <a:spcPts val="1400"/>
                        </a:lnSpc>
                        <a:spcAft>
                          <a:spcPts val="0"/>
                        </a:spcAft>
                      </a:pPr>
                      <a:r>
                        <a:rPr lang="en-US" sz="900" kern="100">
                          <a:effectLst/>
                          <a:latin typeface="宋体" panose="02010600030101010101" pitchFamily="2" charset="-122"/>
                          <a:ea typeface="宋体" panose="02010600030101010101" pitchFamily="2" charset="-122"/>
                        </a:rPr>
                        <a:t>02</a:t>
                      </a:r>
                      <a:endParaRPr lang="zh-CN" sz="1000" kern="100">
                        <a:effectLst/>
                        <a:latin typeface="Times New Roman" panose="02020603050405020304" charset="0"/>
                        <a:ea typeface="宋体" panose="02010600030101010101" pitchFamily="2" charset="-122"/>
                      </a:endParaRPr>
                    </a:p>
                  </a:txBody>
                  <a:tcPr marL="65346" marR="65346"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6700" algn="just">
                        <a:lnSpc>
                          <a:spcPts val="1400"/>
                        </a:lnSpc>
                        <a:spcAft>
                          <a:spcPts val="0"/>
                        </a:spcAft>
                      </a:pPr>
                      <a:r>
                        <a:rPr lang="zh-CN" sz="900" kern="100">
                          <a:effectLst/>
                          <a:latin typeface="Times New Roman" panose="02020603050405020304" charset="0"/>
                          <a:ea typeface="宋体" panose="02010600030101010101" pitchFamily="2" charset="-122"/>
                        </a:rPr>
                        <a:t>学校（机构）名称（章）</a:t>
                      </a:r>
                      <a:endParaRPr lang="zh-CN" sz="1000" kern="100">
                        <a:effectLst/>
                        <a:latin typeface="Times New Roman" panose="02020603050405020304" charset="0"/>
                        <a:ea typeface="宋体" panose="02010600030101010101" pitchFamily="2" charset="-122"/>
                      </a:endParaRPr>
                    </a:p>
                  </a:txBody>
                  <a:tcPr marL="65346" marR="65346"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5817">
                <a:tc>
                  <a:txBody>
                    <a:bodyPr/>
                    <a:lstStyle/>
                    <a:p>
                      <a:pPr marL="266700" algn="l">
                        <a:lnSpc>
                          <a:spcPts val="1400"/>
                        </a:lnSpc>
                        <a:spcAft>
                          <a:spcPts val="0"/>
                        </a:spcAft>
                      </a:pPr>
                      <a:r>
                        <a:rPr lang="en-US" sz="900" kern="100">
                          <a:effectLst/>
                          <a:latin typeface="宋体" panose="02010600030101010101" pitchFamily="2" charset="-122"/>
                          <a:ea typeface="宋体" panose="02010600030101010101" pitchFamily="2" charset="-122"/>
                        </a:rPr>
                        <a:t>03</a:t>
                      </a:r>
                      <a:endParaRPr lang="zh-CN" sz="1000" kern="100">
                        <a:effectLst/>
                        <a:latin typeface="Times New Roman" panose="02020603050405020304" charset="0"/>
                        <a:ea typeface="宋体" panose="02010600030101010101" pitchFamily="2" charset="-122"/>
                      </a:endParaRPr>
                    </a:p>
                  </a:txBody>
                  <a:tcPr marL="65346" marR="65346"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6700" algn="just">
                        <a:lnSpc>
                          <a:spcPts val="1400"/>
                        </a:lnSpc>
                        <a:spcAft>
                          <a:spcPts val="0"/>
                        </a:spcAft>
                      </a:pPr>
                      <a:r>
                        <a:rPr lang="zh-CN" sz="900" kern="100">
                          <a:effectLst/>
                          <a:latin typeface="Times New Roman" panose="02020603050405020304" charset="0"/>
                          <a:ea typeface="宋体" panose="02010600030101010101" pitchFamily="2" charset="-122"/>
                        </a:rPr>
                        <a:t>营利性民办学校（机构）简称</a:t>
                      </a:r>
                      <a:endParaRPr lang="zh-CN" sz="1000" kern="100">
                        <a:effectLst/>
                        <a:latin typeface="Times New Roman" panose="02020603050405020304" charset="0"/>
                        <a:ea typeface="宋体" panose="02010600030101010101" pitchFamily="2" charset="-122"/>
                      </a:endParaRPr>
                    </a:p>
                  </a:txBody>
                  <a:tcPr marL="65346" marR="65346"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5817">
                <a:tc>
                  <a:txBody>
                    <a:bodyPr/>
                    <a:lstStyle/>
                    <a:p>
                      <a:pPr marL="266700" algn="l">
                        <a:lnSpc>
                          <a:spcPts val="1400"/>
                        </a:lnSpc>
                        <a:spcAft>
                          <a:spcPts val="0"/>
                        </a:spcAft>
                      </a:pPr>
                      <a:r>
                        <a:rPr lang="en-US" sz="900" kern="100">
                          <a:effectLst/>
                          <a:latin typeface="宋体" panose="02010600030101010101" pitchFamily="2" charset="-122"/>
                          <a:ea typeface="宋体" panose="02010600030101010101" pitchFamily="2" charset="-122"/>
                        </a:rPr>
                        <a:t>04</a:t>
                      </a:r>
                      <a:endParaRPr lang="zh-CN" sz="1000" kern="100">
                        <a:effectLst/>
                        <a:latin typeface="Times New Roman" panose="02020603050405020304" charset="0"/>
                        <a:ea typeface="宋体" panose="02010600030101010101" pitchFamily="2" charset="-122"/>
                      </a:endParaRPr>
                    </a:p>
                  </a:txBody>
                  <a:tcPr marL="65346" marR="65346"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6700" algn="just">
                        <a:lnSpc>
                          <a:spcPts val="1400"/>
                        </a:lnSpc>
                        <a:spcAft>
                          <a:spcPts val="0"/>
                        </a:spcAft>
                      </a:pPr>
                      <a:r>
                        <a:rPr lang="zh-CN" sz="900" kern="100">
                          <a:effectLst/>
                          <a:latin typeface="Times New Roman" panose="02020603050405020304" charset="0"/>
                          <a:ea typeface="宋体" panose="02010600030101010101" pitchFamily="2" charset="-122"/>
                        </a:rPr>
                        <a:t>学校（机构）英文名称</a:t>
                      </a:r>
                      <a:endParaRPr lang="zh-CN" sz="1000" kern="100">
                        <a:effectLst/>
                        <a:latin typeface="Times New Roman" panose="02020603050405020304" charset="0"/>
                        <a:ea typeface="宋体" panose="02010600030101010101" pitchFamily="2" charset="-122"/>
                      </a:endParaRPr>
                    </a:p>
                  </a:txBody>
                  <a:tcPr marL="65346" marR="65346"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4597">
                <a:tc>
                  <a:txBody>
                    <a:bodyPr/>
                    <a:lstStyle/>
                    <a:p>
                      <a:pPr marL="266700" algn="l">
                        <a:lnSpc>
                          <a:spcPts val="1400"/>
                        </a:lnSpc>
                        <a:spcAft>
                          <a:spcPts val="0"/>
                        </a:spcAft>
                      </a:pPr>
                      <a:r>
                        <a:rPr lang="en-US" sz="900" kern="100">
                          <a:effectLst/>
                          <a:latin typeface="宋体" panose="02010600030101010101" pitchFamily="2" charset="-122"/>
                          <a:ea typeface="宋体" panose="02010600030101010101" pitchFamily="2" charset="-122"/>
                        </a:rPr>
                        <a:t>05</a:t>
                      </a:r>
                      <a:endParaRPr lang="zh-CN" sz="1000" kern="100">
                        <a:effectLst/>
                        <a:latin typeface="Times New Roman" panose="02020603050405020304" charset="0"/>
                        <a:ea typeface="宋体" panose="02010600030101010101" pitchFamily="2" charset="-122"/>
                      </a:endParaRPr>
                    </a:p>
                  </a:txBody>
                  <a:tcPr marL="65346" marR="65346"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6700" algn="just">
                        <a:lnSpc>
                          <a:spcPts val="1400"/>
                        </a:lnSpc>
                        <a:spcAft>
                          <a:spcPts val="0"/>
                        </a:spcAft>
                      </a:pPr>
                      <a:r>
                        <a:rPr lang="zh-CN" sz="900" kern="100" dirty="0">
                          <a:effectLst/>
                          <a:latin typeface="Times New Roman" panose="02020603050405020304" charset="0"/>
                          <a:ea typeface="宋体" panose="02010600030101010101" pitchFamily="2" charset="-122"/>
                        </a:rPr>
                        <a:t>学校（机构）地址 </a:t>
                      </a:r>
                      <a:endParaRPr lang="zh-CN" sz="1000" kern="100" dirty="0">
                        <a:effectLst/>
                        <a:latin typeface="Times New Roman" panose="02020603050405020304" charset="0"/>
                        <a:ea typeface="宋体" panose="02010600030101010101" pitchFamily="2" charset="-122"/>
                      </a:endParaRPr>
                    </a:p>
                    <a:p>
                      <a:pPr marL="266700" algn="just">
                        <a:lnSpc>
                          <a:spcPts val="1400"/>
                        </a:lnSpc>
                        <a:spcAft>
                          <a:spcPts val="0"/>
                        </a:spcAft>
                      </a:pPr>
                      <a:r>
                        <a:rPr lang="en-US" sz="900" u="sng" kern="100" dirty="0">
                          <a:effectLst/>
                          <a:latin typeface="宋体" panose="02010600030101010101" pitchFamily="2" charset="-122"/>
                          <a:ea typeface="宋体" panose="02010600030101010101" pitchFamily="2" charset="-122"/>
                        </a:rPr>
                        <a:t>          </a:t>
                      </a:r>
                      <a:r>
                        <a:rPr lang="zh-CN" sz="900" kern="100" dirty="0">
                          <a:effectLst/>
                          <a:latin typeface="Times New Roman" panose="02020603050405020304" charset="0"/>
                          <a:ea typeface="宋体" panose="02010600030101010101" pitchFamily="2" charset="-122"/>
                        </a:rPr>
                        <a:t>省</a:t>
                      </a:r>
                      <a:r>
                        <a:rPr lang="en-US" sz="900" kern="100" dirty="0">
                          <a:effectLst/>
                          <a:latin typeface="Times New Roman" panose="02020603050405020304" charset="0"/>
                          <a:ea typeface="宋体" panose="02010600030101010101" pitchFamily="2" charset="-122"/>
                        </a:rPr>
                        <a:t>(</a:t>
                      </a:r>
                      <a:r>
                        <a:rPr lang="zh-CN" sz="900" kern="100" dirty="0">
                          <a:effectLst/>
                          <a:latin typeface="Times New Roman" panose="02020603050405020304" charset="0"/>
                          <a:ea typeface="宋体" panose="02010600030101010101" pitchFamily="2" charset="-122"/>
                        </a:rPr>
                        <a:t>自治区、直辖市</a:t>
                      </a:r>
                      <a:r>
                        <a:rPr lang="en-US" sz="900" kern="100" dirty="0">
                          <a:effectLst/>
                          <a:latin typeface="Times New Roman" panose="02020603050405020304" charset="0"/>
                          <a:ea typeface="宋体" panose="02010600030101010101" pitchFamily="2" charset="-122"/>
                        </a:rPr>
                        <a:t>)</a:t>
                      </a:r>
                      <a:r>
                        <a:rPr lang="en-US" sz="900" u="sng" kern="100" dirty="0">
                          <a:effectLst/>
                          <a:latin typeface="Times New Roman" panose="02020603050405020304" charset="0"/>
                          <a:ea typeface="宋体" panose="02010600030101010101" pitchFamily="2" charset="-122"/>
                        </a:rPr>
                        <a:t>        </a:t>
                      </a:r>
                      <a:r>
                        <a:rPr lang="zh-CN" sz="900" kern="100" dirty="0">
                          <a:effectLst/>
                          <a:latin typeface="Times New Roman" panose="02020603050405020304" charset="0"/>
                          <a:ea typeface="宋体" panose="02010600030101010101" pitchFamily="2" charset="-122"/>
                        </a:rPr>
                        <a:t>地</a:t>
                      </a:r>
                      <a:r>
                        <a:rPr lang="en-US" sz="900" kern="100" dirty="0">
                          <a:effectLst/>
                          <a:latin typeface="Times New Roman" panose="02020603050405020304" charset="0"/>
                          <a:ea typeface="宋体" panose="02010600030101010101" pitchFamily="2" charset="-122"/>
                        </a:rPr>
                        <a:t>(</a:t>
                      </a:r>
                      <a:r>
                        <a:rPr lang="zh-CN" sz="900" kern="100" dirty="0">
                          <a:effectLst/>
                          <a:latin typeface="Times New Roman" panose="02020603050405020304" charset="0"/>
                          <a:ea typeface="宋体" panose="02010600030101010101" pitchFamily="2" charset="-122"/>
                        </a:rPr>
                        <a:t>区、市、州、盟</a:t>
                      </a:r>
                      <a:r>
                        <a:rPr lang="en-US" sz="900" kern="100" dirty="0">
                          <a:effectLst/>
                          <a:latin typeface="Times New Roman" panose="02020603050405020304" charset="0"/>
                          <a:ea typeface="宋体" panose="02010600030101010101" pitchFamily="2" charset="-122"/>
                        </a:rPr>
                        <a:t>)</a:t>
                      </a:r>
                      <a:r>
                        <a:rPr lang="en-US" sz="900" u="sng" kern="100" dirty="0">
                          <a:effectLst/>
                          <a:latin typeface="Times New Roman" panose="02020603050405020304" charset="0"/>
                          <a:ea typeface="宋体" panose="02010600030101010101" pitchFamily="2" charset="-122"/>
                        </a:rPr>
                        <a:t>        </a:t>
                      </a:r>
                      <a:r>
                        <a:rPr lang="zh-CN" sz="900" kern="100" dirty="0">
                          <a:effectLst/>
                          <a:latin typeface="Times New Roman" panose="02020603050405020304" charset="0"/>
                          <a:ea typeface="宋体" panose="02010600030101010101" pitchFamily="2" charset="-122"/>
                        </a:rPr>
                        <a:t>县</a:t>
                      </a:r>
                      <a:r>
                        <a:rPr lang="en-US" sz="900" kern="100" dirty="0">
                          <a:effectLst/>
                          <a:latin typeface="Times New Roman" panose="02020603050405020304" charset="0"/>
                          <a:ea typeface="宋体" panose="02010600030101010101" pitchFamily="2" charset="-122"/>
                        </a:rPr>
                        <a:t>(</a:t>
                      </a:r>
                      <a:r>
                        <a:rPr lang="zh-CN" sz="900" kern="100" dirty="0">
                          <a:effectLst/>
                          <a:latin typeface="Times New Roman" panose="02020603050405020304" charset="0"/>
                          <a:ea typeface="宋体" panose="02010600030101010101" pitchFamily="2" charset="-122"/>
                        </a:rPr>
                        <a:t>市、区、旗</a:t>
                      </a:r>
                      <a:r>
                        <a:rPr lang="en-US" sz="900" kern="100" dirty="0">
                          <a:effectLst/>
                          <a:latin typeface="Times New Roman" panose="02020603050405020304" charset="0"/>
                          <a:ea typeface="宋体" panose="02010600030101010101" pitchFamily="2" charset="-122"/>
                        </a:rPr>
                        <a:t>)</a:t>
                      </a:r>
                      <a:r>
                        <a:rPr lang="en-US" sz="900" u="sng" kern="100" dirty="0">
                          <a:effectLst/>
                          <a:latin typeface="Times New Roman" panose="02020603050405020304" charset="0"/>
                          <a:ea typeface="宋体" panose="02010600030101010101" pitchFamily="2" charset="-122"/>
                        </a:rPr>
                        <a:t>          </a:t>
                      </a:r>
                      <a:r>
                        <a:rPr lang="zh-CN" sz="900" kern="100" dirty="0">
                          <a:effectLst/>
                          <a:latin typeface="Times New Roman" panose="02020603050405020304" charset="0"/>
                          <a:ea typeface="宋体" panose="02010600030101010101" pitchFamily="2" charset="-122"/>
                        </a:rPr>
                        <a:t>乡</a:t>
                      </a:r>
                      <a:r>
                        <a:rPr lang="en-US" sz="900" kern="100" dirty="0">
                          <a:effectLst/>
                          <a:latin typeface="Times New Roman" panose="02020603050405020304" charset="0"/>
                          <a:ea typeface="宋体" panose="02010600030101010101" pitchFamily="2" charset="-122"/>
                        </a:rPr>
                        <a:t>(</a:t>
                      </a:r>
                      <a:r>
                        <a:rPr lang="zh-CN" sz="900" kern="100" dirty="0">
                          <a:effectLst/>
                          <a:latin typeface="Times New Roman" panose="02020603050405020304" charset="0"/>
                          <a:ea typeface="宋体" panose="02010600030101010101" pitchFamily="2" charset="-122"/>
                        </a:rPr>
                        <a:t>镇、街道</a:t>
                      </a:r>
                      <a:r>
                        <a:rPr lang="en-US" sz="900" kern="100" dirty="0">
                          <a:effectLst/>
                          <a:latin typeface="Times New Roman" panose="02020603050405020304" charset="0"/>
                          <a:ea typeface="宋体" panose="02010600030101010101" pitchFamily="2" charset="-122"/>
                        </a:rPr>
                        <a:t>)</a:t>
                      </a:r>
                      <a:r>
                        <a:rPr lang="en-US" sz="900" u="sng" kern="100" dirty="0">
                          <a:effectLst/>
                          <a:latin typeface="Times New Roman" panose="02020603050405020304" charset="0"/>
                          <a:ea typeface="宋体" panose="02010600030101010101" pitchFamily="2" charset="-122"/>
                        </a:rPr>
                        <a:t>          </a:t>
                      </a:r>
                      <a:r>
                        <a:rPr lang="zh-CN" sz="900" kern="100" dirty="0">
                          <a:effectLst/>
                          <a:latin typeface="Times New Roman" panose="02020603050405020304" charset="0"/>
                          <a:ea typeface="宋体" panose="02010600030101010101" pitchFamily="2" charset="-122"/>
                        </a:rPr>
                        <a:t>村委会</a:t>
                      </a:r>
                      <a:r>
                        <a:rPr lang="en-US" sz="900" kern="100" dirty="0">
                          <a:effectLst/>
                          <a:latin typeface="Times New Roman" panose="02020603050405020304" charset="0"/>
                          <a:ea typeface="宋体" panose="02010600030101010101" pitchFamily="2" charset="-122"/>
                        </a:rPr>
                        <a:t>(</a:t>
                      </a:r>
                      <a:r>
                        <a:rPr lang="zh-CN" sz="900" kern="100" dirty="0">
                          <a:effectLst/>
                          <a:latin typeface="Times New Roman" panose="02020603050405020304" charset="0"/>
                          <a:ea typeface="宋体" panose="02010600030101010101" pitchFamily="2" charset="-122"/>
                        </a:rPr>
                        <a:t>居委会</a:t>
                      </a:r>
                      <a:r>
                        <a:rPr lang="en-US" sz="900" kern="100" dirty="0">
                          <a:effectLst/>
                          <a:latin typeface="Times New Roman" panose="02020603050405020304" charset="0"/>
                          <a:ea typeface="宋体" panose="02010600030101010101" pitchFamily="2" charset="-122"/>
                        </a:rPr>
                        <a:t>)</a:t>
                      </a:r>
                      <a:r>
                        <a:rPr lang="en-US" sz="900" u="sng" kern="100" dirty="0">
                          <a:effectLst/>
                          <a:latin typeface="Times New Roman" panose="02020603050405020304" charset="0"/>
                          <a:ea typeface="宋体" panose="02010600030101010101" pitchFamily="2" charset="-122"/>
                        </a:rPr>
                        <a:t> </a:t>
                      </a:r>
                      <a:r>
                        <a:rPr lang="zh-CN" sz="900" kern="100" dirty="0">
                          <a:effectLst/>
                          <a:latin typeface="Times New Roman" panose="02020603050405020304" charset="0"/>
                          <a:ea typeface="宋体" panose="02010600030101010101" pitchFamily="2" charset="-122"/>
                        </a:rPr>
                        <a:t>，</a:t>
                      </a:r>
                      <a:endParaRPr lang="zh-CN" sz="1000" kern="100" dirty="0">
                        <a:effectLst/>
                        <a:latin typeface="Times New Roman" panose="02020603050405020304" charset="0"/>
                        <a:ea typeface="宋体" panose="02010600030101010101" pitchFamily="2" charset="-122"/>
                      </a:endParaRPr>
                    </a:p>
                  </a:txBody>
                  <a:tcPr marL="65346" marR="65346"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5817">
                <a:tc>
                  <a:txBody>
                    <a:bodyPr/>
                    <a:lstStyle/>
                    <a:p>
                      <a:pPr marL="266700" algn="l">
                        <a:lnSpc>
                          <a:spcPts val="1400"/>
                        </a:lnSpc>
                        <a:spcAft>
                          <a:spcPts val="0"/>
                        </a:spcAft>
                      </a:pPr>
                      <a:r>
                        <a:rPr lang="en-US" sz="900" kern="100">
                          <a:effectLst/>
                          <a:latin typeface="宋体" panose="02010600030101010101" pitchFamily="2" charset="-122"/>
                          <a:ea typeface="宋体" panose="02010600030101010101" pitchFamily="2" charset="-122"/>
                        </a:rPr>
                        <a:t>06</a:t>
                      </a:r>
                      <a:endParaRPr lang="zh-CN" sz="1000" kern="100">
                        <a:effectLst/>
                        <a:latin typeface="Times New Roman" panose="02020603050405020304" charset="0"/>
                        <a:ea typeface="宋体" panose="02010600030101010101" pitchFamily="2" charset="-122"/>
                      </a:endParaRPr>
                    </a:p>
                  </a:txBody>
                  <a:tcPr marL="65346" marR="65346"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6700" algn="just">
                        <a:lnSpc>
                          <a:spcPts val="1400"/>
                        </a:lnSpc>
                        <a:spcAft>
                          <a:spcPts val="0"/>
                        </a:spcAft>
                      </a:pPr>
                      <a:r>
                        <a:rPr lang="zh-CN" sz="900" kern="100" dirty="0">
                          <a:effectLst/>
                          <a:latin typeface="Times New Roman" panose="02020603050405020304" charset="0"/>
                          <a:ea typeface="宋体" panose="02010600030101010101" pitchFamily="2" charset="-122"/>
                        </a:rPr>
                        <a:t>学校（机构）所在地经度</a:t>
                      </a:r>
                      <a:r>
                        <a:rPr lang="en-US" altLang="zh-CN" sz="900" kern="100" dirty="0">
                          <a:effectLst/>
                          <a:latin typeface="Times New Roman" panose="02020603050405020304" charset="0"/>
                          <a:ea typeface="宋体" panose="02010600030101010101" pitchFamily="2" charset="-122"/>
                        </a:rPr>
                        <a:t>_____</a:t>
                      </a:r>
                      <a:r>
                        <a:rPr lang="en-US" altLang="zh-CN" sz="900" kern="100" dirty="0">
                          <a:solidFill>
                            <a:schemeClr val="tx1"/>
                          </a:solidFill>
                          <a:effectLst/>
                          <a:latin typeface="Times New Roman" panose="02020603050405020304" charset="0"/>
                          <a:ea typeface="宋体" panose="02010600030101010101" pitchFamily="2" charset="-122"/>
                          <a:cs typeface="+mn-cs"/>
                        </a:rPr>
                        <a:t>._____</a:t>
                      </a:r>
                      <a:r>
                        <a:rPr lang="zh-CN" altLang="zh-CN" sz="900" kern="100" dirty="0">
                          <a:solidFill>
                            <a:schemeClr val="tx1"/>
                          </a:solidFill>
                          <a:effectLst/>
                          <a:latin typeface="Times New Roman" panose="02020603050405020304" charset="0"/>
                          <a:ea typeface="宋体" panose="02010600030101010101" pitchFamily="2" charset="-122"/>
                          <a:cs typeface="+mn-cs"/>
                        </a:rPr>
                        <a:t>；纬度</a:t>
                      </a:r>
                      <a:r>
                        <a:rPr lang="en-US" altLang="zh-CN" sz="900" kern="100" dirty="0">
                          <a:solidFill>
                            <a:schemeClr val="tx1"/>
                          </a:solidFill>
                          <a:effectLst/>
                          <a:latin typeface="Times New Roman" panose="02020603050405020304" charset="0"/>
                          <a:ea typeface="宋体" panose="02010600030101010101" pitchFamily="2" charset="-122"/>
                          <a:cs typeface="+mn-cs"/>
                        </a:rPr>
                        <a:t>_____._____ </a:t>
                      </a:r>
                      <a:endParaRPr lang="zh-CN" altLang="en-US" sz="900" kern="100" dirty="0">
                        <a:solidFill>
                          <a:schemeClr val="tx1"/>
                        </a:solidFill>
                        <a:effectLst/>
                        <a:latin typeface="Times New Roman" panose="02020603050405020304" charset="0"/>
                        <a:ea typeface="宋体" panose="02010600030101010101" pitchFamily="2" charset="-122"/>
                        <a:cs typeface="+mn-cs"/>
                      </a:endParaRPr>
                    </a:p>
                  </a:txBody>
                  <a:tcPr marL="65346" marR="65346"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5817">
                <a:tc>
                  <a:txBody>
                    <a:bodyPr/>
                    <a:lstStyle/>
                    <a:p>
                      <a:pPr marL="266700" algn="l">
                        <a:lnSpc>
                          <a:spcPts val="1400"/>
                        </a:lnSpc>
                        <a:spcAft>
                          <a:spcPts val="0"/>
                        </a:spcAft>
                      </a:pPr>
                      <a:r>
                        <a:rPr lang="en-US" sz="900" kern="100">
                          <a:effectLst/>
                          <a:latin typeface="宋体" panose="02010600030101010101" pitchFamily="2" charset="-122"/>
                          <a:ea typeface="宋体" panose="02010600030101010101" pitchFamily="2" charset="-122"/>
                        </a:rPr>
                        <a:t>07</a:t>
                      </a:r>
                      <a:endParaRPr lang="zh-CN" sz="1000" kern="100">
                        <a:effectLst/>
                        <a:latin typeface="Times New Roman" panose="02020603050405020304" charset="0"/>
                        <a:ea typeface="宋体" panose="02010600030101010101" pitchFamily="2" charset="-122"/>
                      </a:endParaRPr>
                    </a:p>
                  </a:txBody>
                  <a:tcPr marL="65346" marR="65346"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6700" algn="just">
                        <a:lnSpc>
                          <a:spcPts val="1400"/>
                        </a:lnSpc>
                        <a:spcAft>
                          <a:spcPts val="0"/>
                        </a:spcAft>
                      </a:pPr>
                      <a:r>
                        <a:rPr lang="zh-CN" sz="900" kern="100">
                          <a:effectLst/>
                          <a:latin typeface="Times New Roman" panose="02020603050405020304" charset="0"/>
                          <a:ea typeface="宋体" panose="02010600030101010101" pitchFamily="2" charset="-122"/>
                        </a:rPr>
                        <a:t>学校（机构）驻地城乡类型</a:t>
                      </a:r>
                      <a:r>
                        <a:rPr lang="en-US" sz="900" kern="100">
                          <a:effectLst/>
                          <a:latin typeface="Times New Roman" panose="02020603050405020304" charset="0"/>
                          <a:ea typeface="宋体" panose="02010600030101010101" pitchFamily="2" charset="-122"/>
                        </a:rPr>
                        <a:t>  </a:t>
                      </a:r>
                      <a:r>
                        <a:rPr lang="zh-CN" sz="900" kern="0">
                          <a:effectLst/>
                          <a:latin typeface="Times New Roman" panose="02020603050405020304" charset="0"/>
                          <a:ea typeface="宋体" panose="02010600030101010101" pitchFamily="2" charset="-122"/>
                          <a:cs typeface="宋体" panose="02010600030101010101" pitchFamily="2" charset="-122"/>
                        </a:rPr>
                        <a:t>□</a:t>
                      </a:r>
                      <a:r>
                        <a:rPr lang="en-US" sz="900" kern="0">
                          <a:effectLst/>
                          <a:latin typeface="Times New Roman" panose="02020603050405020304" charset="0"/>
                          <a:ea typeface="宋体" panose="02010600030101010101" pitchFamily="2" charset="-122"/>
                          <a:cs typeface="宋体" panose="02010600030101010101" pitchFamily="2" charset="-122"/>
                        </a:rPr>
                        <a:t>1</a:t>
                      </a:r>
                      <a:r>
                        <a:rPr lang="zh-CN" sz="900" kern="100">
                          <a:effectLst/>
                          <a:latin typeface="Times New Roman" panose="02020603050405020304" charset="0"/>
                          <a:ea typeface="宋体" panose="02010600030101010101" pitchFamily="2" charset="-122"/>
                        </a:rPr>
                        <a:t>城区 </a:t>
                      </a:r>
                      <a:r>
                        <a:rPr lang="en-US" sz="900" kern="0">
                          <a:effectLst/>
                          <a:latin typeface="宋体" panose="02010600030101010101" pitchFamily="2" charset="-122"/>
                          <a:ea typeface="宋体" panose="02010600030101010101" pitchFamily="2" charset="-122"/>
                          <a:cs typeface="宋体" panose="02010600030101010101" pitchFamily="2" charset="-122"/>
                        </a:rPr>
                        <a:t>2</a:t>
                      </a:r>
                      <a:r>
                        <a:rPr lang="zh-CN" sz="900" kern="100">
                          <a:effectLst/>
                          <a:latin typeface="Times New Roman" panose="02020603050405020304" charset="0"/>
                          <a:ea typeface="宋体" panose="02010600030101010101" pitchFamily="2" charset="-122"/>
                        </a:rPr>
                        <a:t>镇区</a:t>
                      </a:r>
                      <a:r>
                        <a:rPr lang="en-US" sz="900" kern="100">
                          <a:effectLst/>
                          <a:latin typeface="Times New Roman" panose="02020603050405020304" charset="0"/>
                          <a:ea typeface="宋体" panose="02010600030101010101" pitchFamily="2" charset="-122"/>
                        </a:rPr>
                        <a:t> 3</a:t>
                      </a:r>
                      <a:r>
                        <a:rPr lang="zh-CN" sz="900" kern="100">
                          <a:effectLst/>
                          <a:latin typeface="Times New Roman" panose="02020603050405020304" charset="0"/>
                          <a:ea typeface="宋体" panose="02010600030101010101" pitchFamily="2" charset="-122"/>
                        </a:rPr>
                        <a:t>乡村</a:t>
                      </a:r>
                      <a:endParaRPr lang="zh-CN" sz="1000" kern="100">
                        <a:effectLst/>
                        <a:latin typeface="Times New Roman" panose="02020603050405020304" charset="0"/>
                        <a:ea typeface="宋体" panose="02010600030101010101" pitchFamily="2" charset="-122"/>
                      </a:endParaRPr>
                    </a:p>
                  </a:txBody>
                  <a:tcPr marL="65346" marR="65346"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5817">
                <a:tc>
                  <a:txBody>
                    <a:bodyPr/>
                    <a:lstStyle/>
                    <a:p>
                      <a:pPr marL="266700" algn="l">
                        <a:lnSpc>
                          <a:spcPts val="1400"/>
                        </a:lnSpc>
                        <a:spcAft>
                          <a:spcPts val="0"/>
                        </a:spcAft>
                      </a:pPr>
                      <a:r>
                        <a:rPr lang="en-US" sz="900" kern="100">
                          <a:effectLst/>
                          <a:latin typeface="宋体" panose="02010600030101010101" pitchFamily="2" charset="-122"/>
                          <a:ea typeface="宋体" panose="02010600030101010101" pitchFamily="2" charset="-122"/>
                        </a:rPr>
                        <a:t>08</a:t>
                      </a:r>
                      <a:endParaRPr lang="zh-CN" sz="1000" kern="100">
                        <a:effectLst/>
                        <a:latin typeface="Times New Roman" panose="02020603050405020304" charset="0"/>
                        <a:ea typeface="宋体" panose="02010600030101010101" pitchFamily="2" charset="-122"/>
                      </a:endParaRPr>
                    </a:p>
                  </a:txBody>
                  <a:tcPr marL="65346" marR="65346"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6700" algn="just">
                        <a:lnSpc>
                          <a:spcPts val="1400"/>
                        </a:lnSpc>
                        <a:spcAft>
                          <a:spcPts val="0"/>
                        </a:spcAft>
                      </a:pPr>
                      <a:r>
                        <a:rPr lang="zh-CN" sz="900" kern="100">
                          <a:effectLst/>
                          <a:latin typeface="Times New Roman" panose="02020603050405020304" charset="0"/>
                          <a:ea typeface="宋体" panose="02010600030101010101" pitchFamily="2" charset="-122"/>
                        </a:rPr>
                        <a:t>学校官网网址</a:t>
                      </a:r>
                      <a:endParaRPr lang="zh-CN" sz="1000" kern="100">
                        <a:effectLst/>
                        <a:latin typeface="Times New Roman" panose="02020603050405020304" charset="0"/>
                        <a:ea typeface="宋体" panose="02010600030101010101" pitchFamily="2" charset="-122"/>
                      </a:endParaRPr>
                    </a:p>
                  </a:txBody>
                  <a:tcPr marL="65346" marR="65346"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5817">
                <a:tc>
                  <a:txBody>
                    <a:bodyPr/>
                    <a:lstStyle/>
                    <a:p>
                      <a:pPr marL="266700" algn="l">
                        <a:lnSpc>
                          <a:spcPts val="1400"/>
                        </a:lnSpc>
                        <a:spcAft>
                          <a:spcPts val="0"/>
                        </a:spcAft>
                      </a:pPr>
                      <a:r>
                        <a:rPr lang="en-US" sz="900" kern="100">
                          <a:effectLst/>
                          <a:latin typeface="宋体" panose="02010600030101010101" pitchFamily="2" charset="-122"/>
                          <a:ea typeface="宋体" panose="02010600030101010101" pitchFamily="2" charset="-122"/>
                        </a:rPr>
                        <a:t>09</a:t>
                      </a:r>
                      <a:endParaRPr lang="zh-CN" sz="1000" kern="100">
                        <a:effectLst/>
                        <a:latin typeface="Times New Roman" panose="02020603050405020304" charset="0"/>
                        <a:ea typeface="宋体" panose="02010600030101010101" pitchFamily="2" charset="-122"/>
                      </a:endParaRPr>
                    </a:p>
                  </a:txBody>
                  <a:tcPr marL="65346" marR="65346"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6700" algn="just">
                        <a:lnSpc>
                          <a:spcPts val="1400"/>
                        </a:lnSpc>
                        <a:spcAft>
                          <a:spcPts val="0"/>
                        </a:spcAft>
                      </a:pPr>
                      <a:r>
                        <a:rPr lang="zh-CN" sz="900" kern="100">
                          <a:effectLst/>
                          <a:latin typeface="Times New Roman" panose="02020603050405020304" charset="0"/>
                          <a:ea typeface="宋体" panose="02010600030101010101" pitchFamily="2" charset="-122"/>
                        </a:rPr>
                        <a:t>校</a:t>
                      </a:r>
                      <a:r>
                        <a:rPr lang="en-US" sz="900" kern="100">
                          <a:effectLst/>
                          <a:latin typeface="Times New Roman" panose="02020603050405020304" charset="0"/>
                          <a:ea typeface="宋体" panose="02010600030101010101" pitchFamily="2" charset="-122"/>
                        </a:rPr>
                        <a:t>(</a:t>
                      </a:r>
                      <a:r>
                        <a:rPr lang="zh-CN" sz="900" kern="100">
                          <a:effectLst/>
                          <a:latin typeface="Times New Roman" panose="02020603050405020304" charset="0"/>
                          <a:ea typeface="宋体" panose="02010600030101010101" pitchFamily="2" charset="-122"/>
                        </a:rPr>
                        <a:t>园</a:t>
                      </a:r>
                      <a:r>
                        <a:rPr lang="en-US" sz="900" kern="100">
                          <a:effectLst/>
                          <a:latin typeface="Times New Roman" panose="02020603050405020304" charset="0"/>
                          <a:ea typeface="宋体" panose="02010600030101010101" pitchFamily="2" charset="-122"/>
                        </a:rPr>
                        <a:t>)</a:t>
                      </a:r>
                      <a:r>
                        <a:rPr lang="zh-CN" sz="900" kern="100">
                          <a:effectLst/>
                          <a:latin typeface="Times New Roman" panose="02020603050405020304" charset="0"/>
                          <a:ea typeface="宋体" panose="02010600030101010101" pitchFamily="2" charset="-122"/>
                        </a:rPr>
                        <a:t>长（签章）</a:t>
                      </a:r>
                      <a:endParaRPr lang="zh-CN" sz="1000" kern="100">
                        <a:effectLst/>
                        <a:latin typeface="Times New Roman" panose="02020603050405020304" charset="0"/>
                        <a:ea typeface="宋体" panose="02010600030101010101" pitchFamily="2" charset="-122"/>
                      </a:endParaRPr>
                    </a:p>
                  </a:txBody>
                  <a:tcPr marL="65346" marR="65346"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7396">
                <a:tc>
                  <a:txBody>
                    <a:bodyPr/>
                    <a:lstStyle/>
                    <a:p>
                      <a:pPr marL="266700" algn="l">
                        <a:lnSpc>
                          <a:spcPts val="1400"/>
                        </a:lnSpc>
                        <a:spcAft>
                          <a:spcPts val="0"/>
                        </a:spcAft>
                      </a:pPr>
                      <a:r>
                        <a:rPr lang="en-US" sz="900" kern="100">
                          <a:effectLst/>
                          <a:latin typeface="宋体" panose="02010600030101010101" pitchFamily="2" charset="-122"/>
                          <a:ea typeface="宋体" panose="02010600030101010101" pitchFamily="2" charset="-122"/>
                        </a:rPr>
                        <a:t>10</a:t>
                      </a:r>
                      <a:endParaRPr lang="zh-CN" sz="1000" kern="100">
                        <a:effectLst/>
                        <a:latin typeface="Times New Roman" panose="02020603050405020304" charset="0"/>
                        <a:ea typeface="宋体" panose="02010600030101010101" pitchFamily="2" charset="-122"/>
                      </a:endParaRPr>
                    </a:p>
                  </a:txBody>
                  <a:tcPr marL="65346" marR="65346"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81100" indent="-914400" algn="just">
                        <a:lnSpc>
                          <a:spcPts val="1400"/>
                        </a:lnSpc>
                        <a:spcAft>
                          <a:spcPts val="0"/>
                        </a:spcAft>
                      </a:pPr>
                      <a:r>
                        <a:rPr lang="zh-CN" sz="900" kern="100">
                          <a:effectLst/>
                          <a:latin typeface="Times New Roman" panose="02020603050405020304" charset="0"/>
                          <a:ea typeface="宋体" panose="02010600030101010101" pitchFamily="2" charset="-122"/>
                        </a:rPr>
                        <a:t>联系方式： 移动电话 □□□□□□□□□□□</a:t>
                      </a:r>
                      <a:endParaRPr lang="zh-CN" sz="1000" kern="100">
                        <a:effectLst/>
                        <a:latin typeface="Times New Roman" panose="02020603050405020304" charset="0"/>
                        <a:ea typeface="宋体" panose="02010600030101010101" pitchFamily="2" charset="-122"/>
                      </a:endParaRPr>
                    </a:p>
                    <a:p>
                      <a:pPr marL="266700" indent="628650" algn="just">
                        <a:lnSpc>
                          <a:spcPts val="1400"/>
                        </a:lnSpc>
                        <a:spcAft>
                          <a:spcPts val="0"/>
                        </a:spcAft>
                      </a:pPr>
                      <a:r>
                        <a:rPr lang="zh-CN" sz="900" kern="100">
                          <a:effectLst/>
                          <a:latin typeface="Times New Roman" panose="02020603050405020304" charset="0"/>
                          <a:ea typeface="宋体" panose="02010600030101010101" pitchFamily="2" charset="-122"/>
                        </a:rPr>
                        <a:t>长途区号</a:t>
                      </a:r>
                      <a:r>
                        <a:rPr lang="en-US" sz="900" kern="100">
                          <a:effectLst/>
                          <a:latin typeface="Times New Roman" panose="02020603050405020304" charset="0"/>
                          <a:ea typeface="宋体" panose="02010600030101010101" pitchFamily="2" charset="-122"/>
                        </a:rPr>
                        <a:t> □□□□ </a:t>
                      </a:r>
                      <a:r>
                        <a:rPr lang="zh-CN" sz="900" kern="100">
                          <a:effectLst/>
                          <a:latin typeface="Times New Roman" panose="02020603050405020304" charset="0"/>
                          <a:ea typeface="宋体" panose="02010600030101010101" pitchFamily="2" charset="-122"/>
                        </a:rPr>
                        <a:t>办公电话</a:t>
                      </a:r>
                      <a:r>
                        <a:rPr lang="en-US" sz="900" kern="100">
                          <a:effectLst/>
                          <a:latin typeface="Times New Roman" panose="02020603050405020304" charset="0"/>
                          <a:ea typeface="宋体" panose="02010600030101010101" pitchFamily="2" charset="-122"/>
                        </a:rPr>
                        <a:t> □□□□□□□□- □□□□ </a:t>
                      </a:r>
                      <a:endParaRPr lang="zh-CN" sz="1000" kern="100">
                        <a:effectLst/>
                        <a:latin typeface="Times New Roman" panose="02020603050405020304" charset="0"/>
                        <a:ea typeface="宋体" panose="02010600030101010101" pitchFamily="2" charset="-122"/>
                      </a:endParaRPr>
                    </a:p>
                    <a:p>
                      <a:pPr marL="266700" indent="628650" algn="just">
                        <a:lnSpc>
                          <a:spcPts val="1400"/>
                        </a:lnSpc>
                        <a:spcAft>
                          <a:spcPts val="0"/>
                        </a:spcAft>
                      </a:pPr>
                      <a:r>
                        <a:rPr lang="zh-CN" sz="900" kern="100">
                          <a:effectLst/>
                          <a:latin typeface="Times New Roman" panose="02020603050405020304" charset="0"/>
                          <a:ea typeface="宋体" panose="02010600030101010101" pitchFamily="2" charset="-122"/>
                        </a:rPr>
                        <a:t>单位电子信箱</a:t>
                      </a:r>
                      <a:r>
                        <a:rPr lang="en-US" sz="900" kern="100">
                          <a:effectLst/>
                          <a:latin typeface="Times New Roman" panose="02020603050405020304" charset="0"/>
                          <a:ea typeface="宋体" panose="02010600030101010101" pitchFamily="2" charset="-122"/>
                        </a:rPr>
                        <a:t> :                   </a:t>
                      </a:r>
                      <a:r>
                        <a:rPr lang="zh-CN" sz="900" kern="100">
                          <a:effectLst/>
                          <a:latin typeface="Times New Roman" panose="02020603050405020304" charset="0"/>
                          <a:ea typeface="宋体" panose="02010600030101010101" pitchFamily="2" charset="-122"/>
                        </a:rPr>
                        <a:t>邮政编码：□□□□□□</a:t>
                      </a:r>
                      <a:endParaRPr lang="zh-CN" sz="1000" kern="100">
                        <a:effectLst/>
                        <a:latin typeface="Times New Roman" panose="02020603050405020304" charset="0"/>
                        <a:ea typeface="宋体" panose="02010600030101010101" pitchFamily="2" charset="-122"/>
                      </a:endParaRPr>
                    </a:p>
                  </a:txBody>
                  <a:tcPr marL="65346" marR="65346"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5817">
                <a:tc>
                  <a:txBody>
                    <a:bodyPr/>
                    <a:lstStyle/>
                    <a:p>
                      <a:pPr marL="266700" algn="l">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11</a:t>
                      </a:r>
                      <a:endParaRPr lang="zh-CN" sz="1000" kern="100">
                        <a:effectLst/>
                        <a:latin typeface="Times New Roman" panose="02020603050405020304" charset="0"/>
                        <a:ea typeface="宋体" panose="02010600030101010101" pitchFamily="2" charset="-122"/>
                      </a:endParaRPr>
                    </a:p>
                  </a:txBody>
                  <a:tcPr marL="65346" marR="65346"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8600" algn="just">
                        <a:lnSpc>
                          <a:spcPts val="1400"/>
                        </a:lnSpc>
                        <a:spcAft>
                          <a:spcPts val="0"/>
                        </a:spcAft>
                      </a:pPr>
                      <a:r>
                        <a:rPr lang="zh-CN" sz="900" kern="100">
                          <a:effectLst/>
                          <a:latin typeface="Times New Roman" panose="02020603050405020304" charset="0"/>
                          <a:ea typeface="宋体" panose="02010600030101010101" pitchFamily="2" charset="-122"/>
                        </a:rPr>
                        <a:t>学校（机构）属地管理教育行政部门</a:t>
                      </a:r>
                      <a:r>
                        <a:rPr lang="en-US" sz="900" kern="100">
                          <a:effectLst/>
                          <a:latin typeface="Times New Roman" panose="02020603050405020304" charset="0"/>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5346" marR="65346"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5817">
                <a:tc>
                  <a:txBody>
                    <a:bodyPr/>
                    <a:lstStyle/>
                    <a:p>
                      <a:pPr marL="266700" algn="l">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12</a:t>
                      </a:r>
                      <a:endParaRPr lang="zh-CN" sz="1000" kern="100">
                        <a:effectLst/>
                        <a:latin typeface="Times New Roman" panose="02020603050405020304" charset="0"/>
                        <a:ea typeface="宋体" panose="02010600030101010101" pitchFamily="2" charset="-122"/>
                      </a:endParaRPr>
                    </a:p>
                  </a:txBody>
                  <a:tcPr marL="65346" marR="65346"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8600" algn="just">
                        <a:lnSpc>
                          <a:spcPts val="1400"/>
                        </a:lnSpc>
                        <a:spcAft>
                          <a:spcPts val="0"/>
                        </a:spcAft>
                      </a:pPr>
                      <a:r>
                        <a:rPr lang="zh-CN" sz="900" kern="0" dirty="0">
                          <a:effectLst/>
                          <a:latin typeface="Times New Roman" panose="02020603050405020304" charset="0"/>
                          <a:ea typeface="宋体" panose="02010600030101010101" pitchFamily="2" charset="-122"/>
                          <a:cs typeface="宋体" panose="02010600030101010101" pitchFamily="2" charset="-122"/>
                        </a:rPr>
                        <a:t>学校（机构）办学类型 </a:t>
                      </a:r>
                      <a:r>
                        <a:rPr lang="zh-CN" sz="900" kern="100" dirty="0">
                          <a:effectLst/>
                          <a:latin typeface="Times New Roman" panose="02020603050405020304" charset="0"/>
                          <a:ea typeface="宋体" panose="02010600030101010101" pitchFamily="2" charset="-122"/>
                        </a:rPr>
                        <a:t>□□□</a:t>
                      </a:r>
                      <a:endParaRPr lang="zh-CN" sz="1000" kern="100" dirty="0">
                        <a:effectLst/>
                        <a:latin typeface="Times New Roman" panose="02020603050405020304" charset="0"/>
                        <a:ea typeface="宋体" panose="02010600030101010101" pitchFamily="2" charset="-122"/>
                      </a:endParaRPr>
                    </a:p>
                  </a:txBody>
                  <a:tcPr marL="65346" marR="65346"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5817">
                <a:tc>
                  <a:txBody>
                    <a:bodyPr/>
                    <a:lstStyle/>
                    <a:p>
                      <a:pPr marL="266700" algn="l">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13</a:t>
                      </a:r>
                      <a:endParaRPr lang="zh-CN" sz="1000" kern="100">
                        <a:effectLst/>
                        <a:latin typeface="Times New Roman" panose="02020603050405020304" charset="0"/>
                        <a:ea typeface="宋体" panose="02010600030101010101" pitchFamily="2" charset="-122"/>
                      </a:endParaRPr>
                    </a:p>
                  </a:txBody>
                  <a:tcPr marL="65346" marR="65346"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8600" algn="just">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高等教育学校性质类别 </a:t>
                      </a:r>
                      <a:r>
                        <a:rPr lang="zh-CN" sz="900" kern="100">
                          <a:effectLst/>
                          <a:latin typeface="Times New Roman" panose="02020603050405020304" charset="0"/>
                          <a:ea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65346" marR="65346"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5817">
                <a:tc>
                  <a:txBody>
                    <a:bodyPr/>
                    <a:lstStyle/>
                    <a:p>
                      <a:pPr marL="266700" algn="l">
                        <a:lnSpc>
                          <a:spcPts val="1400"/>
                        </a:lnSpc>
                        <a:spcAft>
                          <a:spcPts val="0"/>
                        </a:spcAft>
                      </a:pPr>
                      <a:r>
                        <a:rPr lang="en-US" sz="900" kern="100">
                          <a:effectLst/>
                          <a:latin typeface="宋体" panose="02010600030101010101" pitchFamily="2" charset="-122"/>
                          <a:ea typeface="宋体" panose="02010600030101010101" pitchFamily="2" charset="-122"/>
                        </a:rPr>
                        <a:t>14</a:t>
                      </a:r>
                      <a:endParaRPr lang="zh-CN" sz="1000" kern="100">
                        <a:effectLst/>
                        <a:latin typeface="Times New Roman" panose="02020603050405020304" charset="0"/>
                        <a:ea typeface="宋体" panose="02010600030101010101" pitchFamily="2" charset="-122"/>
                      </a:endParaRPr>
                    </a:p>
                  </a:txBody>
                  <a:tcPr marL="65346" marR="65346"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8600" algn="just">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学校（机构）举办者类型 </a:t>
                      </a:r>
                      <a:r>
                        <a:rPr lang="zh-CN" sz="900" kern="100">
                          <a:effectLst/>
                          <a:latin typeface="Times New Roman" panose="02020603050405020304" charset="0"/>
                          <a:ea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65346" marR="65346"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8544">
                <a:tc>
                  <a:txBody>
                    <a:bodyPr/>
                    <a:lstStyle/>
                    <a:p>
                      <a:pPr marL="266700" algn="l">
                        <a:lnSpc>
                          <a:spcPts val="1400"/>
                        </a:lnSpc>
                        <a:spcAft>
                          <a:spcPts val="0"/>
                        </a:spcAft>
                      </a:pPr>
                      <a:r>
                        <a:rPr lang="en-US" sz="900" kern="100">
                          <a:effectLst/>
                          <a:latin typeface="宋体" panose="02010600030101010101" pitchFamily="2" charset="-122"/>
                          <a:ea typeface="宋体" panose="02010600030101010101" pitchFamily="2" charset="-122"/>
                        </a:rPr>
                        <a:t>15</a:t>
                      </a:r>
                      <a:endParaRPr lang="zh-CN" sz="1000" kern="100">
                        <a:effectLst/>
                        <a:latin typeface="Times New Roman" panose="02020603050405020304" charset="0"/>
                        <a:ea typeface="宋体" panose="02010600030101010101" pitchFamily="2" charset="-122"/>
                      </a:endParaRPr>
                    </a:p>
                  </a:txBody>
                  <a:tcPr marL="65346" marR="65346"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8600" algn="just">
                        <a:lnSpc>
                          <a:spcPts val="1400"/>
                        </a:lnSpc>
                        <a:spcAft>
                          <a:spcPts val="0"/>
                        </a:spcAft>
                      </a:pPr>
                      <a:r>
                        <a:rPr lang="zh-CN" sz="900" kern="100">
                          <a:effectLst/>
                          <a:latin typeface="Times New Roman" panose="02020603050405020304" charset="0"/>
                          <a:ea typeface="宋体" panose="02010600030101010101" pitchFamily="2" charset="-122"/>
                        </a:rPr>
                        <a:t>附设教学班类型□</a:t>
                      </a:r>
                      <a:r>
                        <a:rPr lang="en-US" sz="900" kern="100">
                          <a:effectLst/>
                          <a:latin typeface="Times New Roman" panose="02020603050405020304" charset="0"/>
                          <a:ea typeface="宋体" panose="02010600030101010101" pitchFamily="2" charset="-122"/>
                        </a:rPr>
                        <a:t> 1</a:t>
                      </a:r>
                      <a:r>
                        <a:rPr lang="zh-CN" sz="900" kern="100">
                          <a:effectLst/>
                          <a:latin typeface="Times New Roman" panose="02020603050405020304" charset="0"/>
                          <a:ea typeface="宋体" panose="02010600030101010101" pitchFamily="2" charset="-122"/>
                        </a:rPr>
                        <a:t>附设幼儿班 □</a:t>
                      </a:r>
                      <a:r>
                        <a:rPr lang="en-US" sz="900" kern="100">
                          <a:effectLst/>
                          <a:latin typeface="Times New Roman" panose="02020603050405020304" charset="0"/>
                          <a:ea typeface="宋体" panose="02010600030101010101" pitchFamily="2" charset="-122"/>
                        </a:rPr>
                        <a:t>2</a:t>
                      </a:r>
                      <a:r>
                        <a:rPr lang="zh-CN" sz="900" kern="100">
                          <a:effectLst/>
                          <a:latin typeface="Times New Roman" panose="02020603050405020304" charset="0"/>
                          <a:ea typeface="宋体" panose="02010600030101010101" pitchFamily="2" charset="-122"/>
                        </a:rPr>
                        <a:t>附设小学班 □</a:t>
                      </a:r>
                      <a:r>
                        <a:rPr lang="en-US" sz="900" kern="100">
                          <a:effectLst/>
                          <a:latin typeface="Times New Roman" panose="02020603050405020304" charset="0"/>
                          <a:ea typeface="宋体" panose="02010600030101010101" pitchFamily="2" charset="-122"/>
                        </a:rPr>
                        <a:t>3</a:t>
                      </a:r>
                      <a:r>
                        <a:rPr lang="zh-CN" sz="900" kern="100">
                          <a:effectLst/>
                          <a:latin typeface="Times New Roman" panose="02020603050405020304" charset="0"/>
                          <a:ea typeface="宋体" panose="02010600030101010101" pitchFamily="2" charset="-122"/>
                        </a:rPr>
                        <a:t>附设普通初中班 □</a:t>
                      </a:r>
                      <a:r>
                        <a:rPr lang="en-US" sz="900" kern="100">
                          <a:effectLst/>
                          <a:latin typeface="Times New Roman" panose="02020603050405020304" charset="0"/>
                          <a:ea typeface="宋体" panose="02010600030101010101" pitchFamily="2" charset="-122"/>
                        </a:rPr>
                        <a:t>4</a:t>
                      </a:r>
                      <a:r>
                        <a:rPr lang="zh-CN" sz="900" kern="100">
                          <a:effectLst/>
                          <a:latin typeface="Times New Roman" panose="02020603050405020304" charset="0"/>
                          <a:ea typeface="宋体" panose="02010600030101010101" pitchFamily="2" charset="-122"/>
                        </a:rPr>
                        <a:t>附设职业初中班 □</a:t>
                      </a:r>
                      <a:r>
                        <a:rPr lang="en-US" sz="900" kern="100">
                          <a:effectLst/>
                          <a:latin typeface="Times New Roman" panose="02020603050405020304" charset="0"/>
                          <a:ea typeface="宋体" panose="02010600030101010101" pitchFamily="2" charset="-122"/>
                        </a:rPr>
                        <a:t>5</a:t>
                      </a:r>
                      <a:r>
                        <a:rPr lang="zh-CN" sz="900" kern="100">
                          <a:effectLst/>
                          <a:latin typeface="Times New Roman" panose="02020603050405020304" charset="0"/>
                          <a:ea typeface="宋体" panose="02010600030101010101" pitchFamily="2" charset="-122"/>
                        </a:rPr>
                        <a:t>附设普通高中班</a:t>
                      </a:r>
                      <a:r>
                        <a:rPr lang="en-US" sz="900" kern="100">
                          <a:effectLst/>
                          <a:latin typeface="Times New Roman" panose="02020603050405020304" charset="0"/>
                          <a:ea typeface="宋体" panose="02010600030101010101" pitchFamily="2" charset="-122"/>
                        </a:rPr>
                        <a:t>  </a:t>
                      </a:r>
                      <a:r>
                        <a:rPr lang="zh-CN" sz="900" kern="100">
                          <a:effectLst/>
                          <a:latin typeface="Times New Roman" panose="02020603050405020304" charset="0"/>
                          <a:ea typeface="宋体" panose="02010600030101010101" pitchFamily="2" charset="-122"/>
                        </a:rPr>
                        <a:t>□</a:t>
                      </a:r>
                      <a:r>
                        <a:rPr lang="en-US" sz="900" kern="100">
                          <a:effectLst/>
                          <a:latin typeface="Times New Roman" panose="02020603050405020304" charset="0"/>
                          <a:ea typeface="宋体" panose="02010600030101010101" pitchFamily="2" charset="-122"/>
                        </a:rPr>
                        <a:t>6</a:t>
                      </a:r>
                      <a:r>
                        <a:rPr lang="zh-CN" sz="900" kern="100">
                          <a:effectLst/>
                          <a:latin typeface="Times New Roman" panose="02020603050405020304" charset="0"/>
                          <a:ea typeface="宋体" panose="02010600030101010101" pitchFamily="2" charset="-122"/>
                        </a:rPr>
                        <a:t>附设中职班 □</a:t>
                      </a:r>
                      <a:r>
                        <a:rPr lang="en-US" sz="900" kern="100">
                          <a:effectLst/>
                          <a:latin typeface="Times New Roman" panose="02020603050405020304" charset="0"/>
                          <a:ea typeface="宋体" panose="02010600030101010101" pitchFamily="2" charset="-122"/>
                        </a:rPr>
                        <a:t>7</a:t>
                      </a:r>
                      <a:r>
                        <a:rPr lang="zh-CN" sz="900" kern="100">
                          <a:effectLst/>
                          <a:latin typeface="Times New Roman" panose="02020603050405020304" charset="0"/>
                          <a:ea typeface="宋体" panose="02010600030101010101" pitchFamily="2" charset="-122"/>
                        </a:rPr>
                        <a:t>附设特教班</a:t>
                      </a:r>
                      <a:endParaRPr lang="zh-CN" sz="1000" kern="100">
                        <a:effectLst/>
                        <a:latin typeface="Times New Roman" panose="02020603050405020304" charset="0"/>
                        <a:ea typeface="宋体" panose="02010600030101010101" pitchFamily="2" charset="-122"/>
                      </a:endParaRPr>
                    </a:p>
                  </a:txBody>
                  <a:tcPr marL="65346" marR="65346"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5817">
                <a:tc>
                  <a:txBody>
                    <a:bodyPr/>
                    <a:lstStyle/>
                    <a:p>
                      <a:pPr marL="266700" algn="l">
                        <a:lnSpc>
                          <a:spcPts val="1400"/>
                        </a:lnSpc>
                        <a:spcAft>
                          <a:spcPts val="0"/>
                        </a:spcAft>
                      </a:pPr>
                      <a:r>
                        <a:rPr lang="en-US" sz="900" kern="100">
                          <a:effectLst/>
                          <a:latin typeface="宋体" panose="02010600030101010101" pitchFamily="2" charset="-122"/>
                          <a:ea typeface="宋体" panose="02010600030101010101" pitchFamily="2" charset="-122"/>
                        </a:rPr>
                        <a:t>16</a:t>
                      </a:r>
                      <a:endParaRPr lang="zh-CN" sz="1000" kern="100">
                        <a:effectLst/>
                        <a:latin typeface="Times New Roman" panose="02020603050405020304" charset="0"/>
                        <a:ea typeface="宋体" panose="02010600030101010101" pitchFamily="2" charset="-122"/>
                      </a:endParaRPr>
                    </a:p>
                  </a:txBody>
                  <a:tcPr marL="65346" marR="65346"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8600" algn="just">
                        <a:lnSpc>
                          <a:spcPts val="1400"/>
                        </a:lnSpc>
                        <a:spcAft>
                          <a:spcPts val="0"/>
                        </a:spcAft>
                      </a:pPr>
                      <a:r>
                        <a:rPr lang="zh-CN" sz="900" kern="100">
                          <a:effectLst/>
                          <a:latin typeface="Times New Roman" panose="02020603050405020304" charset="0"/>
                          <a:ea typeface="宋体" panose="02010600030101010101" pitchFamily="2" charset="-122"/>
                        </a:rPr>
                        <a:t>通电</a:t>
                      </a:r>
                      <a:r>
                        <a:rPr lang="en-US" sz="900" kern="100">
                          <a:effectLst/>
                          <a:latin typeface="Times New Roman" panose="02020603050405020304" charset="0"/>
                          <a:ea typeface="宋体" panose="02010600030101010101" pitchFamily="2" charset="-122"/>
                        </a:rPr>
                        <a:t>               </a:t>
                      </a:r>
                      <a:r>
                        <a:rPr lang="zh-CN" sz="900" kern="0">
                          <a:effectLst/>
                          <a:latin typeface="Times New Roman" panose="02020603050405020304" charset="0"/>
                          <a:ea typeface="宋体" panose="02010600030101010101" pitchFamily="2" charset="-122"/>
                          <a:cs typeface="宋体" panose="02010600030101010101" pitchFamily="2" charset="-122"/>
                        </a:rPr>
                        <a:t>□</a:t>
                      </a:r>
                      <a:r>
                        <a:rPr lang="en-US" sz="900" kern="0">
                          <a:effectLst/>
                          <a:latin typeface="Times New Roman" panose="02020603050405020304" charset="0"/>
                          <a:ea typeface="宋体" panose="02010600030101010101" pitchFamily="2" charset="-122"/>
                          <a:cs typeface="宋体" panose="02010600030101010101" pitchFamily="2" charset="-122"/>
                        </a:rPr>
                        <a:t>1</a:t>
                      </a:r>
                      <a:r>
                        <a:rPr lang="zh-CN" sz="900" kern="0">
                          <a:effectLst/>
                          <a:latin typeface="Times New Roman" panose="02020603050405020304" charset="0"/>
                          <a:ea typeface="宋体" panose="02010600030101010101" pitchFamily="2" charset="-122"/>
                          <a:cs typeface="宋体" panose="02010600030101010101" pitchFamily="2" charset="-122"/>
                        </a:rPr>
                        <a:t>是</a:t>
                      </a:r>
                      <a:r>
                        <a:rPr lang="en-US" sz="900" kern="0">
                          <a:effectLst/>
                          <a:latin typeface="Times New Roman" panose="02020603050405020304" charset="0"/>
                          <a:ea typeface="宋体" panose="02010600030101010101" pitchFamily="2" charset="-122"/>
                          <a:cs typeface="宋体" panose="02010600030101010101" pitchFamily="2" charset="-122"/>
                        </a:rPr>
                        <a:t> 2</a:t>
                      </a:r>
                      <a:r>
                        <a:rPr lang="zh-CN" sz="900" kern="0">
                          <a:effectLst/>
                          <a:latin typeface="Times New Roman" panose="02020603050405020304" charset="0"/>
                          <a:ea typeface="宋体" panose="02010600030101010101" pitchFamily="2" charset="-122"/>
                          <a:cs typeface="宋体" panose="02010600030101010101" pitchFamily="2" charset="-122"/>
                        </a:rPr>
                        <a:t>否</a:t>
                      </a:r>
                      <a:endParaRPr lang="zh-CN" sz="1000" kern="100">
                        <a:effectLst/>
                        <a:latin typeface="Times New Roman" panose="02020603050405020304" charset="0"/>
                        <a:ea typeface="宋体" panose="02010600030101010101" pitchFamily="2" charset="-122"/>
                      </a:endParaRPr>
                    </a:p>
                  </a:txBody>
                  <a:tcPr marL="65346" marR="65346"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5817">
                <a:tc>
                  <a:txBody>
                    <a:bodyPr/>
                    <a:lstStyle/>
                    <a:p>
                      <a:pPr marL="266700" algn="l">
                        <a:lnSpc>
                          <a:spcPts val="1400"/>
                        </a:lnSpc>
                        <a:spcAft>
                          <a:spcPts val="0"/>
                        </a:spcAft>
                      </a:pPr>
                      <a:r>
                        <a:rPr lang="en-US" sz="900" kern="100">
                          <a:effectLst/>
                          <a:latin typeface="宋体" panose="02010600030101010101" pitchFamily="2" charset="-122"/>
                          <a:ea typeface="宋体" panose="02010600030101010101" pitchFamily="2" charset="-122"/>
                        </a:rPr>
                        <a:t>17</a:t>
                      </a:r>
                      <a:endParaRPr lang="zh-CN" sz="1000" kern="100">
                        <a:effectLst/>
                        <a:latin typeface="Times New Roman" panose="02020603050405020304" charset="0"/>
                        <a:ea typeface="宋体" panose="02010600030101010101" pitchFamily="2" charset="-122"/>
                      </a:endParaRPr>
                    </a:p>
                  </a:txBody>
                  <a:tcPr marL="65346" marR="65346"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8600" algn="just">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接入互联网</a:t>
                      </a:r>
                      <a:r>
                        <a:rPr lang="en-US" sz="900" kern="0">
                          <a:effectLst/>
                          <a:latin typeface="Times New Roman" panose="02020603050405020304" charset="0"/>
                          <a:ea typeface="宋体" panose="02010600030101010101" pitchFamily="2" charset="-122"/>
                          <a:cs typeface="宋体" panose="02010600030101010101" pitchFamily="2" charset="-122"/>
                        </a:rPr>
                        <a:t>       </a:t>
                      </a:r>
                      <a:r>
                        <a:rPr lang="zh-CN" sz="900" kern="0">
                          <a:effectLst/>
                          <a:latin typeface="Times New Roman" panose="02020603050405020304" charset="0"/>
                          <a:ea typeface="宋体" panose="02010600030101010101" pitchFamily="2" charset="-122"/>
                          <a:cs typeface="宋体" panose="02010600030101010101" pitchFamily="2" charset="-122"/>
                        </a:rPr>
                        <a:t>□ 是（</a:t>
                      </a:r>
                      <a:r>
                        <a:rPr lang="en-US" sz="900" kern="0">
                          <a:effectLst/>
                          <a:latin typeface="Times New Roman" panose="02020603050405020304" charset="0"/>
                          <a:ea typeface="宋体" panose="02010600030101010101" pitchFamily="2" charset="-122"/>
                          <a:cs typeface="宋体" panose="02010600030101010101" pitchFamily="2" charset="-122"/>
                        </a:rPr>
                        <a:t>1.ADSL </a:t>
                      </a:r>
                      <a:r>
                        <a:rPr lang="zh-CN" sz="900" kern="0">
                          <a:effectLst/>
                          <a:latin typeface="Times New Roman" panose="02020603050405020304" charset="0"/>
                          <a:ea typeface="宋体" panose="02010600030101010101" pitchFamily="2" charset="-122"/>
                          <a:cs typeface="宋体" panose="02010600030101010101" pitchFamily="2" charset="-122"/>
                        </a:rPr>
                        <a:t>、</a:t>
                      </a:r>
                      <a:r>
                        <a:rPr lang="en-US" sz="900" kern="0">
                          <a:effectLst/>
                          <a:latin typeface="Times New Roman" panose="02020603050405020304" charset="0"/>
                          <a:ea typeface="宋体" panose="02010600030101010101" pitchFamily="2" charset="-122"/>
                          <a:cs typeface="宋体" panose="02010600030101010101" pitchFamily="2" charset="-122"/>
                        </a:rPr>
                        <a:t>2.</a:t>
                      </a:r>
                      <a:r>
                        <a:rPr lang="zh-CN" sz="900" kern="0">
                          <a:effectLst/>
                          <a:latin typeface="Times New Roman" panose="02020603050405020304" charset="0"/>
                          <a:ea typeface="宋体" panose="02010600030101010101" pitchFamily="2" charset="-122"/>
                          <a:cs typeface="宋体" panose="02010600030101010101" pitchFamily="2" charset="-122"/>
                        </a:rPr>
                        <a:t>光纤、</a:t>
                      </a:r>
                      <a:r>
                        <a:rPr lang="en-US" sz="900" kern="0">
                          <a:effectLst/>
                          <a:latin typeface="Times New Roman" panose="02020603050405020304" charset="0"/>
                          <a:ea typeface="宋体" panose="02010600030101010101" pitchFamily="2" charset="-122"/>
                          <a:cs typeface="宋体" panose="02010600030101010101" pitchFamily="2" charset="-122"/>
                        </a:rPr>
                        <a:t>3.</a:t>
                      </a:r>
                      <a:r>
                        <a:rPr lang="zh-CN" sz="900" kern="0">
                          <a:effectLst/>
                          <a:latin typeface="Times New Roman" panose="02020603050405020304" charset="0"/>
                          <a:ea typeface="宋体" panose="02010600030101010101" pitchFamily="2" charset="-122"/>
                          <a:cs typeface="宋体" panose="02010600030101010101" pitchFamily="2" charset="-122"/>
                        </a:rPr>
                        <a:t>无线、</a:t>
                      </a:r>
                      <a:r>
                        <a:rPr lang="en-US" sz="900" kern="0">
                          <a:effectLst/>
                          <a:latin typeface="Times New Roman" panose="02020603050405020304" charset="0"/>
                          <a:ea typeface="宋体" panose="02010600030101010101" pitchFamily="2" charset="-122"/>
                          <a:cs typeface="宋体" panose="02010600030101010101" pitchFamily="2" charset="-122"/>
                        </a:rPr>
                        <a:t>4.</a:t>
                      </a:r>
                      <a:r>
                        <a:rPr lang="zh-CN" sz="900" kern="0">
                          <a:effectLst/>
                          <a:latin typeface="Times New Roman" panose="02020603050405020304" charset="0"/>
                          <a:ea typeface="宋体" panose="02010600030101010101" pitchFamily="2" charset="-122"/>
                          <a:cs typeface="宋体" panose="02010600030101010101" pitchFamily="2" charset="-122"/>
                        </a:rPr>
                        <a:t>其他） □否</a:t>
                      </a:r>
                      <a:endParaRPr lang="zh-CN" sz="1000" kern="100">
                        <a:effectLst/>
                        <a:latin typeface="Times New Roman" panose="02020603050405020304" charset="0"/>
                        <a:ea typeface="宋体" panose="02010600030101010101" pitchFamily="2" charset="-122"/>
                      </a:endParaRPr>
                    </a:p>
                  </a:txBody>
                  <a:tcPr marL="65346" marR="65346"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5817">
                <a:tc>
                  <a:txBody>
                    <a:bodyPr/>
                    <a:lstStyle/>
                    <a:p>
                      <a:pPr marL="266700" algn="l">
                        <a:lnSpc>
                          <a:spcPts val="1400"/>
                        </a:lnSpc>
                        <a:spcAft>
                          <a:spcPts val="0"/>
                        </a:spcAft>
                      </a:pPr>
                      <a:r>
                        <a:rPr lang="en-US" sz="900" kern="100">
                          <a:effectLst/>
                          <a:latin typeface="宋体" panose="02010600030101010101" pitchFamily="2" charset="-122"/>
                          <a:ea typeface="宋体" panose="02010600030101010101" pitchFamily="2" charset="-122"/>
                        </a:rPr>
                        <a:t>18</a:t>
                      </a:r>
                      <a:endParaRPr lang="zh-CN" sz="1000" kern="100">
                        <a:effectLst/>
                        <a:latin typeface="Times New Roman" panose="02020603050405020304" charset="0"/>
                        <a:ea typeface="宋体" panose="02010600030101010101" pitchFamily="2" charset="-122"/>
                      </a:endParaRPr>
                    </a:p>
                  </a:txBody>
                  <a:tcPr marL="65346" marR="65346"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8600" algn="just">
                        <a:lnSpc>
                          <a:spcPts val="1400"/>
                        </a:lnSpc>
                        <a:spcAft>
                          <a:spcPts val="0"/>
                        </a:spcAft>
                      </a:pPr>
                      <a:r>
                        <a:rPr lang="zh-CN" sz="900" kern="100">
                          <a:effectLst/>
                          <a:latin typeface="Times New Roman" panose="02020603050405020304" charset="0"/>
                          <a:ea typeface="宋体" panose="02010600030101010101" pitchFamily="2" charset="-122"/>
                        </a:rPr>
                        <a:t>无线网全覆盖</a:t>
                      </a:r>
                      <a:r>
                        <a:rPr lang="en-US" sz="900" kern="100">
                          <a:effectLst/>
                          <a:latin typeface="Times New Roman" panose="02020603050405020304" charset="0"/>
                          <a:ea typeface="宋体" panose="02010600030101010101" pitchFamily="2" charset="-122"/>
                        </a:rPr>
                        <a:t>       </a:t>
                      </a:r>
                      <a:r>
                        <a:rPr lang="zh-CN" sz="900" kern="100">
                          <a:effectLst/>
                          <a:latin typeface="Times New Roman" panose="02020603050405020304" charset="0"/>
                          <a:ea typeface="宋体" panose="02010600030101010101" pitchFamily="2" charset="-122"/>
                        </a:rPr>
                        <a:t>□</a:t>
                      </a:r>
                      <a:r>
                        <a:rPr lang="en-US" sz="900" kern="100">
                          <a:effectLst/>
                          <a:latin typeface="Times New Roman" panose="02020603050405020304" charset="0"/>
                          <a:ea typeface="宋体" panose="02010600030101010101" pitchFamily="2" charset="-122"/>
                        </a:rPr>
                        <a:t>1</a:t>
                      </a:r>
                      <a:r>
                        <a:rPr lang="zh-CN" sz="900" kern="100">
                          <a:effectLst/>
                          <a:latin typeface="Times New Roman" panose="02020603050405020304" charset="0"/>
                          <a:ea typeface="宋体" panose="02010600030101010101" pitchFamily="2" charset="-122"/>
                        </a:rPr>
                        <a:t>是 </a:t>
                      </a:r>
                      <a:r>
                        <a:rPr lang="en-US" sz="900" kern="100">
                          <a:effectLst/>
                          <a:latin typeface="Times New Roman" panose="02020603050405020304" charset="0"/>
                          <a:ea typeface="宋体" panose="02010600030101010101" pitchFamily="2" charset="-122"/>
                        </a:rPr>
                        <a:t>2</a:t>
                      </a:r>
                      <a:r>
                        <a:rPr lang="zh-CN" sz="900" kern="100">
                          <a:effectLst/>
                          <a:latin typeface="Times New Roman" panose="02020603050405020304" charset="0"/>
                          <a:ea typeface="宋体" panose="02010600030101010101" pitchFamily="2" charset="-122"/>
                        </a:rPr>
                        <a:t>否</a:t>
                      </a:r>
                      <a:endParaRPr lang="zh-CN" sz="1000" kern="100">
                        <a:effectLst/>
                        <a:latin typeface="Times New Roman" panose="02020603050405020304" charset="0"/>
                        <a:ea typeface="宋体" panose="02010600030101010101" pitchFamily="2" charset="-122"/>
                      </a:endParaRPr>
                    </a:p>
                  </a:txBody>
                  <a:tcPr marL="65346" marR="65346"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5817">
                <a:tc>
                  <a:txBody>
                    <a:bodyPr/>
                    <a:lstStyle/>
                    <a:p>
                      <a:pPr marL="266700" algn="l">
                        <a:lnSpc>
                          <a:spcPts val="1400"/>
                        </a:lnSpc>
                        <a:spcAft>
                          <a:spcPts val="0"/>
                        </a:spcAft>
                      </a:pPr>
                      <a:r>
                        <a:rPr lang="en-US" sz="900" kern="100">
                          <a:effectLst/>
                          <a:latin typeface="宋体" panose="02010600030101010101" pitchFamily="2" charset="-122"/>
                          <a:ea typeface="宋体" panose="02010600030101010101" pitchFamily="2" charset="-122"/>
                        </a:rPr>
                        <a:t>19</a:t>
                      </a:r>
                      <a:endParaRPr lang="zh-CN" sz="1000" kern="100">
                        <a:effectLst/>
                        <a:latin typeface="Times New Roman" panose="02020603050405020304" charset="0"/>
                        <a:ea typeface="宋体" panose="02010600030101010101" pitchFamily="2" charset="-122"/>
                      </a:endParaRPr>
                    </a:p>
                  </a:txBody>
                  <a:tcPr marL="65346" marR="65346"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8600" algn="just">
                        <a:lnSpc>
                          <a:spcPts val="1400"/>
                        </a:lnSpc>
                        <a:spcAft>
                          <a:spcPts val="0"/>
                        </a:spcAft>
                      </a:pPr>
                      <a:r>
                        <a:rPr lang="zh-CN" sz="900" kern="100">
                          <a:effectLst/>
                          <a:latin typeface="Times New Roman" panose="02020603050405020304" charset="0"/>
                          <a:ea typeface="宋体" panose="02010600030101010101" pitchFamily="2" charset="-122"/>
                        </a:rPr>
                        <a:t>学校供水方式</a:t>
                      </a:r>
                      <a:r>
                        <a:rPr lang="en-US" sz="900" kern="100">
                          <a:effectLst/>
                          <a:latin typeface="Times New Roman" panose="02020603050405020304" charset="0"/>
                          <a:ea typeface="宋体" panose="02010600030101010101" pitchFamily="2" charset="-122"/>
                        </a:rPr>
                        <a:t>  </a:t>
                      </a:r>
                      <a:r>
                        <a:rPr lang="zh-CN" sz="900" kern="0">
                          <a:effectLst/>
                          <a:latin typeface="Times New Roman" panose="02020603050405020304" charset="0"/>
                          <a:ea typeface="宋体" panose="02010600030101010101" pitchFamily="2" charset="-122"/>
                          <a:cs typeface="宋体" panose="02010600030101010101" pitchFamily="2" charset="-122"/>
                        </a:rPr>
                        <a:t>□</a:t>
                      </a:r>
                      <a:r>
                        <a:rPr lang="en-US" sz="900" kern="100">
                          <a:effectLst/>
                          <a:latin typeface="宋体" panose="02010600030101010101" pitchFamily="2" charset="-122"/>
                          <a:ea typeface="宋体" panose="02010600030101010101" pitchFamily="2" charset="-122"/>
                        </a:rPr>
                        <a:t>1. </a:t>
                      </a:r>
                      <a:r>
                        <a:rPr lang="zh-CN" sz="900" kern="100">
                          <a:effectLst/>
                          <a:latin typeface="Times New Roman" panose="02020603050405020304" charset="0"/>
                          <a:ea typeface="宋体" panose="02010600030101010101" pitchFamily="2" charset="-122"/>
                        </a:rPr>
                        <a:t>自备水源</a:t>
                      </a:r>
                      <a:r>
                        <a:rPr lang="en-US" sz="900" kern="100">
                          <a:effectLst/>
                          <a:latin typeface="Times New Roman" panose="02020603050405020304" charset="0"/>
                          <a:ea typeface="宋体" panose="02010600030101010101" pitchFamily="2" charset="-122"/>
                        </a:rPr>
                        <a:t>  2. </a:t>
                      </a:r>
                      <a:r>
                        <a:rPr lang="zh-CN" sz="900" kern="100">
                          <a:effectLst/>
                          <a:latin typeface="Times New Roman" panose="02020603050405020304" charset="0"/>
                          <a:ea typeface="宋体" panose="02010600030101010101" pitchFamily="2" charset="-122"/>
                        </a:rPr>
                        <a:t>网管供水</a:t>
                      </a:r>
                      <a:r>
                        <a:rPr lang="en-US" sz="900" kern="100">
                          <a:effectLst/>
                          <a:latin typeface="Times New Roman" panose="02020603050405020304" charset="0"/>
                          <a:ea typeface="宋体" panose="02010600030101010101" pitchFamily="2" charset="-122"/>
                        </a:rPr>
                        <a:t>    3. </a:t>
                      </a:r>
                      <a:r>
                        <a:rPr lang="zh-CN" sz="900" kern="100">
                          <a:effectLst/>
                          <a:latin typeface="Times New Roman" panose="02020603050405020304" charset="0"/>
                          <a:ea typeface="宋体" panose="02010600030101010101" pitchFamily="2" charset="-122"/>
                        </a:rPr>
                        <a:t>无水源</a:t>
                      </a:r>
                      <a:endParaRPr lang="zh-CN" sz="1000" kern="100">
                        <a:effectLst/>
                        <a:latin typeface="Times New Roman" panose="02020603050405020304" charset="0"/>
                        <a:ea typeface="宋体" panose="02010600030101010101" pitchFamily="2" charset="-122"/>
                      </a:endParaRPr>
                    </a:p>
                  </a:txBody>
                  <a:tcPr marL="65346" marR="65346"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5817">
                <a:tc>
                  <a:txBody>
                    <a:bodyPr/>
                    <a:lstStyle/>
                    <a:p>
                      <a:pPr marL="266700" algn="l">
                        <a:lnSpc>
                          <a:spcPts val="1400"/>
                        </a:lnSpc>
                        <a:spcAft>
                          <a:spcPts val="0"/>
                        </a:spcAft>
                      </a:pPr>
                      <a:r>
                        <a:rPr lang="en-US" sz="900" kern="100">
                          <a:effectLst/>
                          <a:latin typeface="宋体" panose="02010600030101010101" pitchFamily="2" charset="-122"/>
                          <a:ea typeface="宋体" panose="02010600030101010101" pitchFamily="2" charset="-122"/>
                        </a:rPr>
                        <a:t>20</a:t>
                      </a:r>
                      <a:endParaRPr lang="zh-CN" sz="1000" kern="100">
                        <a:effectLst/>
                        <a:latin typeface="Times New Roman" panose="02020603050405020304" charset="0"/>
                        <a:ea typeface="宋体" panose="02010600030101010101" pitchFamily="2" charset="-122"/>
                      </a:endParaRPr>
                    </a:p>
                  </a:txBody>
                  <a:tcPr marL="65346" marR="65346"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8600" algn="just">
                        <a:lnSpc>
                          <a:spcPts val="1400"/>
                        </a:lnSpc>
                        <a:spcAft>
                          <a:spcPts val="0"/>
                        </a:spcAft>
                      </a:pPr>
                      <a:r>
                        <a:rPr lang="zh-CN" sz="900" kern="100">
                          <a:effectLst/>
                          <a:latin typeface="Times New Roman" panose="02020603050405020304" charset="0"/>
                          <a:ea typeface="宋体" panose="02010600030101010101" pitchFamily="2" charset="-122"/>
                        </a:rPr>
                        <a:t>学校厕所情况</a:t>
                      </a:r>
                      <a:r>
                        <a:rPr lang="en-US" sz="900" kern="100">
                          <a:effectLst/>
                          <a:latin typeface="Times New Roman" panose="02020603050405020304" charset="0"/>
                          <a:ea typeface="宋体" panose="02010600030101010101" pitchFamily="2" charset="-122"/>
                        </a:rPr>
                        <a:t>  </a:t>
                      </a:r>
                      <a:r>
                        <a:rPr lang="zh-CN" sz="900" kern="0">
                          <a:effectLst/>
                          <a:latin typeface="Times New Roman" panose="02020603050405020304" charset="0"/>
                          <a:ea typeface="宋体" panose="02010600030101010101" pitchFamily="2" charset="-122"/>
                          <a:cs typeface="宋体" panose="02010600030101010101" pitchFamily="2" charset="-122"/>
                        </a:rPr>
                        <a:t>□</a:t>
                      </a:r>
                      <a:r>
                        <a:rPr lang="en-US" sz="900" kern="100">
                          <a:effectLst/>
                          <a:latin typeface="宋体" panose="02010600030101010101" pitchFamily="2" charset="-122"/>
                          <a:ea typeface="宋体" panose="02010600030101010101" pitchFamily="2" charset="-122"/>
                        </a:rPr>
                        <a:t>1. </a:t>
                      </a:r>
                      <a:r>
                        <a:rPr lang="zh-CN" sz="900" kern="100">
                          <a:effectLst/>
                          <a:latin typeface="Times New Roman" panose="02020603050405020304" charset="0"/>
                          <a:ea typeface="宋体" panose="02010600030101010101" pitchFamily="2" charset="-122"/>
                        </a:rPr>
                        <a:t>卫生厕所</a:t>
                      </a:r>
                      <a:r>
                        <a:rPr lang="en-US" sz="900" kern="100">
                          <a:effectLst/>
                          <a:latin typeface="Times New Roman" panose="02020603050405020304" charset="0"/>
                          <a:ea typeface="宋体" panose="02010600030101010101" pitchFamily="2" charset="-122"/>
                        </a:rPr>
                        <a:t>  2. </a:t>
                      </a:r>
                      <a:r>
                        <a:rPr lang="zh-CN" sz="900" kern="100">
                          <a:effectLst/>
                          <a:latin typeface="Times New Roman" panose="02020603050405020304" charset="0"/>
                          <a:ea typeface="宋体" panose="02010600030101010101" pitchFamily="2" charset="-122"/>
                        </a:rPr>
                        <a:t>非卫生厕所</a:t>
                      </a:r>
                      <a:r>
                        <a:rPr lang="en-US" sz="900" kern="100">
                          <a:effectLst/>
                          <a:latin typeface="Times New Roman" panose="02020603050405020304" charset="0"/>
                          <a:ea typeface="宋体" panose="02010600030101010101" pitchFamily="2" charset="-122"/>
                        </a:rPr>
                        <a:t>  3. </a:t>
                      </a:r>
                      <a:r>
                        <a:rPr lang="zh-CN" sz="900" kern="100">
                          <a:effectLst/>
                          <a:latin typeface="Times New Roman" panose="02020603050405020304" charset="0"/>
                          <a:ea typeface="宋体" panose="02010600030101010101" pitchFamily="2" charset="-122"/>
                        </a:rPr>
                        <a:t>无厕所</a:t>
                      </a:r>
                      <a:endParaRPr lang="zh-CN" sz="1000" kern="100">
                        <a:effectLst/>
                        <a:latin typeface="Times New Roman" panose="02020603050405020304" charset="0"/>
                        <a:ea typeface="宋体" panose="02010600030101010101" pitchFamily="2" charset="-122"/>
                      </a:endParaRPr>
                    </a:p>
                  </a:txBody>
                  <a:tcPr marL="65346" marR="65346"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5817">
                <a:tc>
                  <a:txBody>
                    <a:bodyPr/>
                    <a:lstStyle/>
                    <a:p>
                      <a:pPr marL="266700" algn="l">
                        <a:lnSpc>
                          <a:spcPts val="1400"/>
                        </a:lnSpc>
                        <a:spcAft>
                          <a:spcPts val="0"/>
                        </a:spcAft>
                      </a:pPr>
                      <a:r>
                        <a:rPr lang="en-US" sz="900" kern="100">
                          <a:effectLst/>
                          <a:latin typeface="宋体" panose="02010600030101010101" pitchFamily="2" charset="-122"/>
                          <a:ea typeface="宋体" panose="02010600030101010101" pitchFamily="2" charset="-122"/>
                        </a:rPr>
                        <a:t>21</a:t>
                      </a:r>
                      <a:endParaRPr lang="zh-CN" sz="1000" kern="100">
                        <a:effectLst/>
                        <a:latin typeface="Times New Roman" panose="02020603050405020304" charset="0"/>
                        <a:ea typeface="宋体" panose="02010600030101010101" pitchFamily="2" charset="-122"/>
                      </a:endParaRPr>
                    </a:p>
                  </a:txBody>
                  <a:tcPr marL="65346" marR="65346"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8600" algn="just">
                        <a:lnSpc>
                          <a:spcPts val="1400"/>
                        </a:lnSpc>
                        <a:spcAft>
                          <a:spcPts val="0"/>
                        </a:spcAft>
                      </a:pPr>
                      <a:r>
                        <a:rPr lang="zh-CN" sz="900" kern="100" dirty="0">
                          <a:effectLst/>
                          <a:latin typeface="Times New Roman" panose="02020603050405020304" charset="0"/>
                          <a:ea typeface="宋体" panose="02010600030101010101" pitchFamily="2" charset="-122"/>
                        </a:rPr>
                        <a:t>洗手设施</a:t>
                      </a:r>
                      <a:r>
                        <a:rPr lang="en-US" sz="900" kern="100" dirty="0">
                          <a:effectLst/>
                          <a:latin typeface="Times New Roman" panose="02020603050405020304" charset="0"/>
                          <a:ea typeface="宋体" panose="02010600030101010101" pitchFamily="2" charset="-122"/>
                        </a:rPr>
                        <a:t>   </a:t>
                      </a:r>
                      <a:r>
                        <a:rPr lang="zh-CN" sz="900" kern="0" dirty="0">
                          <a:effectLst/>
                          <a:latin typeface="Times New Roman" panose="02020603050405020304" charset="0"/>
                          <a:ea typeface="宋体" panose="02010600030101010101" pitchFamily="2" charset="-122"/>
                          <a:cs typeface="宋体" panose="02010600030101010101" pitchFamily="2" charset="-122"/>
                        </a:rPr>
                        <a:t>□</a:t>
                      </a:r>
                      <a:r>
                        <a:rPr lang="en-US" sz="900" kern="100" dirty="0">
                          <a:effectLst/>
                          <a:latin typeface="宋体" panose="02010600030101010101" pitchFamily="2" charset="-122"/>
                          <a:ea typeface="宋体" panose="02010600030101010101" pitchFamily="2" charset="-122"/>
                        </a:rPr>
                        <a:t>1.</a:t>
                      </a:r>
                      <a:r>
                        <a:rPr lang="zh-CN" sz="900" kern="100" dirty="0">
                          <a:effectLst/>
                          <a:latin typeface="Times New Roman" panose="02020603050405020304" charset="0"/>
                          <a:ea typeface="宋体" panose="02010600030101010101" pitchFamily="2" charset="-122"/>
                        </a:rPr>
                        <a:t>有水和肥皂</a:t>
                      </a:r>
                      <a:r>
                        <a:rPr lang="en-US" sz="900" kern="100" dirty="0">
                          <a:effectLst/>
                          <a:latin typeface="Times New Roman" panose="02020603050405020304" charset="0"/>
                          <a:ea typeface="宋体" panose="02010600030101010101" pitchFamily="2" charset="-122"/>
                        </a:rPr>
                        <a:t>  2.</a:t>
                      </a:r>
                      <a:r>
                        <a:rPr lang="zh-CN" sz="900" kern="100" dirty="0">
                          <a:effectLst/>
                          <a:latin typeface="Times New Roman" panose="02020603050405020304" charset="0"/>
                          <a:ea typeface="宋体" panose="02010600030101010101" pitchFamily="2" charset="-122"/>
                        </a:rPr>
                        <a:t>只有水</a:t>
                      </a:r>
                      <a:r>
                        <a:rPr lang="en-US" sz="900" kern="100" dirty="0">
                          <a:effectLst/>
                          <a:latin typeface="Times New Roman" panose="02020603050405020304" charset="0"/>
                          <a:ea typeface="宋体" panose="02010600030101010101" pitchFamily="2" charset="-122"/>
                        </a:rPr>
                        <a:t>  3.</a:t>
                      </a:r>
                      <a:r>
                        <a:rPr lang="zh-CN" sz="900" kern="100" dirty="0">
                          <a:effectLst/>
                          <a:latin typeface="Times New Roman" panose="02020603050405020304" charset="0"/>
                          <a:ea typeface="宋体" panose="02010600030101010101" pitchFamily="2" charset="-122"/>
                        </a:rPr>
                        <a:t>既没有水也没有肥皂</a:t>
                      </a:r>
                      <a:endParaRPr lang="zh-CN" sz="1000" kern="100" dirty="0">
                        <a:effectLst/>
                        <a:latin typeface="Times New Roman" panose="02020603050405020304" charset="0"/>
                        <a:ea typeface="宋体" panose="02010600030101010101" pitchFamily="2" charset="-122"/>
                      </a:endParaRPr>
                    </a:p>
                  </a:txBody>
                  <a:tcPr marL="65346" marR="65346"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9" name="矩形 8"/>
          <p:cNvSpPr/>
          <p:nvPr/>
        </p:nvSpPr>
        <p:spPr>
          <a:xfrm>
            <a:off x="4849505" y="287020"/>
            <a:ext cx="2492990" cy="400110"/>
          </a:xfrm>
          <a:prstGeom prst="rect">
            <a:avLst/>
          </a:prstGeom>
        </p:spPr>
        <p:txBody>
          <a:bodyPr wrap="none">
            <a:spAutoFit/>
          </a:bodyPr>
          <a:lstStyle/>
          <a:p>
            <a:pPr algn="ctr"/>
            <a:r>
              <a:rPr lang="zh-CN" altLang="en-US" sz="2000" b="1" dirty="0">
                <a:solidFill>
                  <a:srgbClr val="304371"/>
                </a:solidFill>
                <a:cs typeface="+mn-ea"/>
                <a:sym typeface="+mn-lt"/>
              </a:rPr>
              <a:t>（一）学校基本情况</a:t>
            </a:r>
            <a:endParaRPr lang="zh-CN" altLang="en-US" sz="2000" b="1" dirty="0">
              <a:solidFill>
                <a:srgbClr val="304371"/>
              </a:solidFill>
              <a:cs typeface="+mn-ea"/>
              <a:sym typeface="+mn-lt"/>
            </a:endParaRPr>
          </a:p>
        </p:txBody>
      </p:sp>
      <p:grpSp>
        <p:nvGrpSpPr>
          <p:cNvPr id="4" name="组合 3"/>
          <p:cNvGrpSpPr/>
          <p:nvPr/>
        </p:nvGrpSpPr>
        <p:grpSpPr>
          <a:xfrm>
            <a:off x="685800" y="1536517"/>
            <a:ext cx="10858500" cy="1103412"/>
            <a:chOff x="660401" y="1357746"/>
            <a:chExt cx="10858500" cy="1140358"/>
          </a:xfrm>
        </p:grpSpPr>
        <p:grpSp>
          <p:nvGrpSpPr>
            <p:cNvPr id="6" name="组合 5"/>
            <p:cNvGrpSpPr/>
            <p:nvPr/>
          </p:nvGrpSpPr>
          <p:grpSpPr>
            <a:xfrm>
              <a:off x="660401" y="1634371"/>
              <a:ext cx="10858500" cy="863733"/>
              <a:chOff x="660401" y="686019"/>
              <a:chExt cx="10858500" cy="1477335"/>
            </a:xfrm>
          </p:grpSpPr>
          <p:sp>
            <p:nvSpPr>
              <p:cNvPr id="8" name="矩形 7"/>
              <p:cNvSpPr/>
              <p:nvPr/>
            </p:nvSpPr>
            <p:spPr>
              <a:xfrm>
                <a:off x="660401" y="687131"/>
                <a:ext cx="10858500" cy="1476223"/>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10" name="矩形 9"/>
              <p:cNvSpPr/>
              <p:nvPr/>
            </p:nvSpPr>
            <p:spPr>
              <a:xfrm>
                <a:off x="666750" y="686019"/>
                <a:ext cx="10852151" cy="1346986"/>
              </a:xfrm>
              <a:prstGeom prst="rect">
                <a:avLst/>
              </a:prstGeom>
            </p:spPr>
            <p:txBody>
              <a:bodyPr wrap="square">
                <a:spAutoFit/>
              </a:bodyPr>
              <a:lstStyle/>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rPr>
                  <a:t>营利性民办学校（机构）简称是指按照</a:t>
                </a:r>
                <a:r>
                  <a:rPr lang="en-US" altLang="zh-CN" sz="1600" b="1" dirty="0">
                    <a:solidFill>
                      <a:schemeClr val="accent5">
                        <a:lumMod val="20000"/>
                        <a:lumOff val="80000"/>
                      </a:schemeClr>
                    </a:solidFill>
                    <a:latin typeface="黑体" panose="02010609060101010101" charset="-122"/>
                    <a:ea typeface="黑体" panose="02010609060101010101" charset="-122"/>
                  </a:rPr>
                  <a:t>《</a:t>
                </a:r>
                <a:r>
                  <a:rPr lang="zh-CN" altLang="en-US" sz="1600" b="1" dirty="0">
                    <a:solidFill>
                      <a:schemeClr val="accent5">
                        <a:lumMod val="20000"/>
                        <a:lumOff val="80000"/>
                      </a:schemeClr>
                    </a:solidFill>
                    <a:latin typeface="黑体" panose="02010609060101010101" charset="-122"/>
                    <a:ea typeface="黑体" panose="02010609060101010101" charset="-122"/>
                  </a:rPr>
                  <a:t>工商总局 教育部关于营利性民办学校名称登记管理有关工作的通知</a:t>
                </a:r>
                <a:r>
                  <a:rPr lang="en-US" altLang="zh-CN" sz="1600" b="1" dirty="0">
                    <a:solidFill>
                      <a:schemeClr val="accent5">
                        <a:lumMod val="20000"/>
                        <a:lumOff val="80000"/>
                      </a:schemeClr>
                    </a:solidFill>
                    <a:latin typeface="黑体" panose="02010609060101010101" charset="-122"/>
                    <a:ea typeface="黑体" panose="02010609060101010101" charset="-122"/>
                  </a:rPr>
                  <a:t>》</a:t>
                </a:r>
                <a:r>
                  <a:rPr lang="zh-CN" altLang="en-US" sz="1600" b="1" dirty="0">
                    <a:solidFill>
                      <a:schemeClr val="accent5">
                        <a:lumMod val="20000"/>
                        <a:lumOff val="80000"/>
                      </a:schemeClr>
                    </a:solidFill>
                    <a:latin typeface="黑体" panose="02010609060101010101" charset="-122"/>
                    <a:ea typeface="黑体" panose="02010609060101010101" charset="-122"/>
                  </a:rPr>
                  <a:t>（工商企注字</a:t>
                </a:r>
                <a:r>
                  <a:rPr lang="en-US" altLang="zh-CN" sz="1600" b="1" dirty="0">
                    <a:solidFill>
                      <a:schemeClr val="accent5">
                        <a:lumMod val="20000"/>
                        <a:lumOff val="80000"/>
                      </a:schemeClr>
                    </a:solidFill>
                    <a:latin typeface="黑体" panose="02010609060101010101" charset="-122"/>
                    <a:ea typeface="黑体" panose="02010609060101010101" charset="-122"/>
                  </a:rPr>
                  <a:t>〔2017〕156</a:t>
                </a:r>
                <a:r>
                  <a:rPr lang="zh-CN" altLang="en-US" sz="1600" b="1" dirty="0">
                    <a:solidFill>
                      <a:schemeClr val="accent5">
                        <a:lumMod val="20000"/>
                        <a:lumOff val="80000"/>
                      </a:schemeClr>
                    </a:solidFill>
                    <a:latin typeface="黑体" panose="02010609060101010101" charset="-122"/>
                    <a:ea typeface="黑体" panose="02010609060101010101" charset="-122"/>
                  </a:rPr>
                  <a:t>号）有关要求，经教育行政部门批准的营利性民办学校的简称</a:t>
                </a:r>
                <a:endParaRPr lang="zh-CN" altLang="zh-CN" sz="1600" b="1" dirty="0">
                  <a:solidFill>
                    <a:schemeClr val="accent5">
                      <a:lumMod val="20000"/>
                      <a:lumOff val="80000"/>
                    </a:schemeClr>
                  </a:solidFill>
                  <a:latin typeface="黑体" panose="02010609060101010101" charset="-122"/>
                  <a:ea typeface="黑体" panose="02010609060101010101" charset="-122"/>
                </a:endParaRPr>
              </a:p>
            </p:txBody>
          </p:sp>
        </p:grpSp>
        <p:sp>
          <p:nvSpPr>
            <p:cNvPr id="7" name="矩形 6"/>
            <p:cNvSpPr/>
            <p:nvPr/>
          </p:nvSpPr>
          <p:spPr>
            <a:xfrm>
              <a:off x="1850736" y="1357746"/>
              <a:ext cx="2235200" cy="200416"/>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825467" y="2485901"/>
            <a:ext cx="10858500" cy="879967"/>
            <a:chOff x="660401" y="1357746"/>
            <a:chExt cx="10858500" cy="909431"/>
          </a:xfrm>
        </p:grpSpPr>
        <p:grpSp>
          <p:nvGrpSpPr>
            <p:cNvPr id="3" name="组合 2"/>
            <p:cNvGrpSpPr/>
            <p:nvPr/>
          </p:nvGrpSpPr>
          <p:grpSpPr>
            <a:xfrm>
              <a:off x="660401" y="1634371"/>
              <a:ext cx="10858500" cy="632806"/>
              <a:chOff x="660401" y="686019"/>
              <a:chExt cx="10858500" cy="1082356"/>
            </a:xfrm>
          </p:grpSpPr>
          <p:sp>
            <p:nvSpPr>
              <p:cNvPr id="21" name="矩形 20"/>
              <p:cNvSpPr/>
              <p:nvPr/>
            </p:nvSpPr>
            <p:spPr>
              <a:xfrm>
                <a:off x="660401" y="687131"/>
                <a:ext cx="10858500" cy="1081244"/>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22" name="矩形 21"/>
              <p:cNvSpPr/>
              <p:nvPr/>
            </p:nvSpPr>
            <p:spPr>
              <a:xfrm>
                <a:off x="666750" y="686019"/>
                <a:ext cx="10852151" cy="1031555"/>
              </a:xfrm>
              <a:prstGeom prst="rect">
                <a:avLst/>
              </a:prstGeom>
            </p:spPr>
            <p:txBody>
              <a:bodyPr wrap="square">
                <a:spAutoFit/>
              </a:bodyPr>
              <a:lstStyle/>
              <a:p>
                <a:pPr algn="l"/>
                <a:r>
                  <a:rPr lang="zh-CN" altLang="en-US" sz="1600" b="1" dirty="0">
                    <a:solidFill>
                      <a:schemeClr val="accent5">
                        <a:lumMod val="20000"/>
                        <a:lumOff val="80000"/>
                      </a:schemeClr>
                    </a:solidFill>
                    <a:latin typeface="黑体" panose="02010609060101010101" charset="-122"/>
                    <a:ea typeface="黑体" panose="02010609060101010101" charset="-122"/>
                  </a:rPr>
                  <a:t>呈现形式与学校（机构）代码系统保持一致</a:t>
                </a:r>
                <a:endParaRPr lang="zh-CN" altLang="en-US" sz="1600" b="1" dirty="0">
                  <a:solidFill>
                    <a:schemeClr val="accent5">
                      <a:lumMod val="20000"/>
                      <a:lumOff val="80000"/>
                    </a:schemeClr>
                  </a:solidFill>
                  <a:latin typeface="黑体" panose="02010609060101010101" charset="-122"/>
                  <a:ea typeface="黑体" panose="02010609060101010101" charset="-122"/>
                </a:endParaRPr>
              </a:p>
              <a:p>
                <a:pPr algn="l"/>
                <a:r>
                  <a:rPr lang="zh-CN" altLang="en-US" sz="1600" b="1" dirty="0">
                    <a:solidFill>
                      <a:schemeClr val="accent5">
                        <a:lumMod val="20000"/>
                        <a:lumOff val="80000"/>
                      </a:schemeClr>
                    </a:solidFill>
                    <a:latin typeface="黑体" panose="02010609060101010101" charset="-122"/>
                    <a:ea typeface="黑体" panose="02010609060101010101" charset="-122"/>
                  </a:rPr>
                  <a:t>（修改呈现形式）</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23" name="矩形 22"/>
            <p:cNvSpPr/>
            <p:nvPr/>
          </p:nvSpPr>
          <p:spPr>
            <a:xfrm>
              <a:off x="1850736" y="1357746"/>
              <a:ext cx="2997200" cy="277313"/>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250"/>
                                        <p:tgtEl>
                                          <p:spTgt spid="4"/>
                                        </p:tgtEl>
                                      </p:cBhvr>
                                    </p:animEffect>
                                    <p:set>
                                      <p:cBhvr>
                                        <p:cTn id="12" dur="1" fill="hold">
                                          <p:stCondLst>
                                            <p:cond delay="249"/>
                                          </p:stCondLst>
                                        </p:cTn>
                                        <p:tgtEl>
                                          <p:spTgt spid="4"/>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nodeType="clickEffect">
                                  <p:stCondLst>
                                    <p:cond delay="0"/>
                                  </p:stCondLst>
                                  <p:childTnLst>
                                    <p:animEffect transition="out" filter="fade">
                                      <p:cBhvr>
                                        <p:cTn id="21" dur="250"/>
                                        <p:tgtEl>
                                          <p:spTgt spid="2"/>
                                        </p:tgtEl>
                                      </p:cBhvr>
                                    </p:animEffect>
                                    <p:set>
                                      <p:cBhvr>
                                        <p:cTn id="22" dur="1" fill="hold">
                                          <p:stCondLst>
                                            <p:cond delay="24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nvGraphicFramePr>
        <p:xfrm>
          <a:off x="660401" y="1101791"/>
          <a:ext cx="10909299" cy="5098987"/>
        </p:xfrm>
        <a:graphic>
          <a:graphicData uri="http://schemas.openxmlformats.org/drawingml/2006/table">
            <a:tbl>
              <a:tblPr firstRow="1" firstCol="1" bandRow="1"/>
              <a:tblGrid>
                <a:gridCol w="4992095"/>
                <a:gridCol w="1293843"/>
                <a:gridCol w="898927"/>
                <a:gridCol w="1577485"/>
                <a:gridCol w="2146949"/>
              </a:tblGrid>
              <a:tr h="164116">
                <a:tc>
                  <a:txBody>
                    <a:bodyPr/>
                    <a:lstStyle/>
                    <a:p>
                      <a:pPr marL="266700" algn="ctr">
                        <a:lnSpc>
                          <a:spcPts val="1400"/>
                        </a:lnSpc>
                        <a:spcAft>
                          <a:spcPts val="0"/>
                        </a:spcAft>
                      </a:pPr>
                      <a:r>
                        <a:rPr lang="zh-CN" sz="900" kern="100" dirty="0">
                          <a:effectLst/>
                          <a:latin typeface="Times New Roman" panose="02020603050405020304" charset="0"/>
                          <a:ea typeface="宋体" panose="02010600030101010101" pitchFamily="2" charset="-122"/>
                          <a:cs typeface="宋体" panose="02010600030101010101" pitchFamily="2" charset="-122"/>
                        </a:rPr>
                        <a:t>指标名称</a:t>
                      </a:r>
                      <a:endParaRPr lang="zh-CN" sz="1000" kern="100" dirty="0">
                        <a:effectLst/>
                        <a:latin typeface="Times New Roman" panose="02020603050405020304" charset="0"/>
                        <a:ea typeface="宋体" panose="02010600030101010101" pitchFamily="2" charset="-122"/>
                      </a:endParaRPr>
                    </a:p>
                  </a:txBody>
                  <a:tcPr marL="57308" marR="5730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计量单位</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代码</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数量</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备注</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2773">
                <a:tc>
                  <a:txBody>
                    <a:bodyPr/>
                    <a:lstStyle/>
                    <a:p>
                      <a:pPr marL="266700" algn="ctr">
                        <a:lnSpc>
                          <a:spcPts val="1400"/>
                        </a:lnSpc>
                        <a:spcAft>
                          <a:spcPts val="0"/>
                        </a:spcAft>
                      </a:pPr>
                      <a:r>
                        <a:rPr lang="zh-CN" sz="900" kern="100" dirty="0">
                          <a:effectLst/>
                          <a:latin typeface="Times New Roman" panose="02020603050405020304" charset="0"/>
                          <a:ea typeface="宋体" panose="02010600030101010101" pitchFamily="2" charset="-122"/>
                          <a:cs typeface="宋体" panose="02010600030101010101" pitchFamily="2" charset="-122"/>
                        </a:rPr>
                        <a:t>甲</a:t>
                      </a:r>
                      <a:endParaRPr lang="zh-CN" sz="1000" kern="100" dirty="0">
                        <a:effectLst/>
                        <a:latin typeface="Times New Roman" panose="02020603050405020304" charset="0"/>
                        <a:ea typeface="宋体" panose="02010600030101010101" pitchFamily="2" charset="-122"/>
                      </a:endParaRPr>
                    </a:p>
                  </a:txBody>
                  <a:tcPr marL="57308" marR="57308"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乙</a:t>
                      </a:r>
                      <a:endParaRPr lang="zh-CN" sz="1000" kern="100">
                        <a:effectLst/>
                        <a:latin typeface="Times New Roman" panose="02020603050405020304" charset="0"/>
                        <a:ea typeface="宋体" panose="02010600030101010101" pitchFamily="2" charset="-122"/>
                      </a:endParaRPr>
                    </a:p>
                  </a:txBody>
                  <a:tcPr marL="57308" marR="573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丙</a:t>
                      </a:r>
                      <a:endParaRPr lang="zh-CN" sz="1000" kern="100">
                        <a:effectLst/>
                        <a:latin typeface="Times New Roman" panose="02020603050405020304" charset="0"/>
                        <a:ea typeface="宋体" panose="02010600030101010101" pitchFamily="2" charset="-122"/>
                      </a:endParaRPr>
                    </a:p>
                  </a:txBody>
                  <a:tcPr marL="57308" marR="573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6700" algn="just">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丁</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2773">
                <a:tc>
                  <a:txBody>
                    <a:bodyPr/>
                    <a:lstStyle/>
                    <a:p>
                      <a:pPr algn="l">
                        <a:lnSpc>
                          <a:spcPts val="1400"/>
                        </a:lnSpc>
                        <a:spcAft>
                          <a:spcPts val="0"/>
                        </a:spcAft>
                      </a:pPr>
                      <a:r>
                        <a:rPr lang="zh-CN" sz="900" kern="100" dirty="0">
                          <a:effectLst/>
                          <a:latin typeface="Times New Roman" panose="02020603050405020304" charset="0"/>
                          <a:ea typeface="宋体" panose="02010600030101010101" pitchFamily="2" charset="-122"/>
                          <a:cs typeface="宋体" panose="02010600030101010101" pitchFamily="2" charset="-122"/>
                        </a:rPr>
                        <a:t>校外实习实训场所</a:t>
                      </a:r>
                      <a:endParaRPr lang="zh-CN" sz="1000" kern="100" dirty="0">
                        <a:effectLst/>
                        <a:latin typeface="Times New Roman" panose="02020603050405020304" charset="0"/>
                        <a:ea typeface="宋体" panose="02010600030101010101" pitchFamily="2" charset="-122"/>
                      </a:endParaRPr>
                    </a:p>
                  </a:txBody>
                  <a:tcPr marL="57308" marR="57308"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个</a:t>
                      </a:r>
                      <a:endParaRPr lang="zh-CN" sz="1000" kern="100">
                        <a:effectLst/>
                        <a:latin typeface="Times New Roman" panose="02020603050405020304" charset="0"/>
                        <a:ea typeface="宋体" panose="02010600030101010101" pitchFamily="2" charset="-122"/>
                      </a:endParaRPr>
                    </a:p>
                  </a:txBody>
                  <a:tcPr marL="57308" marR="5730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01</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6700" algn="just">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中等、高等</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2773">
                <a:tc>
                  <a:txBody>
                    <a:bodyPr/>
                    <a:lstStyle/>
                    <a:p>
                      <a:pPr algn="l">
                        <a:lnSpc>
                          <a:spcPts val="1400"/>
                        </a:lnSpc>
                        <a:spcAft>
                          <a:spcPts val="0"/>
                        </a:spcAft>
                      </a:pPr>
                      <a:r>
                        <a:rPr lang="zh-CN" sz="900" kern="100" dirty="0">
                          <a:effectLst/>
                          <a:latin typeface="Times New Roman" panose="02020603050405020304" charset="0"/>
                          <a:ea typeface="宋体" panose="02010600030101010101" pitchFamily="2" charset="-122"/>
                        </a:rPr>
                        <a:t>应届毕业生就业人数</a:t>
                      </a:r>
                      <a:endParaRPr lang="zh-CN" sz="1000" kern="100" dirty="0">
                        <a:effectLst/>
                        <a:latin typeface="Times New Roman" panose="02020603050405020304" charset="0"/>
                        <a:ea typeface="宋体" panose="02010600030101010101" pitchFamily="2" charset="-122"/>
                      </a:endParaRPr>
                    </a:p>
                  </a:txBody>
                  <a:tcPr marL="57308" marR="5730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人</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02</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6700" algn="just">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中等、高等</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2773">
                <a:tc>
                  <a:txBody>
                    <a:bodyPr/>
                    <a:lstStyle/>
                    <a:p>
                      <a:pPr indent="114300" algn="l">
                        <a:lnSpc>
                          <a:spcPts val="1400"/>
                        </a:lnSpc>
                        <a:spcAft>
                          <a:spcPts val="0"/>
                        </a:spcAft>
                      </a:pPr>
                      <a:r>
                        <a:rPr lang="zh-CN" sz="900" kern="100" dirty="0">
                          <a:effectLst/>
                          <a:latin typeface="Times New Roman" panose="02020603050405020304" charset="0"/>
                          <a:ea typeface="宋体" panose="02010600030101010101" pitchFamily="2" charset="-122"/>
                        </a:rPr>
                        <a:t>中等职业教育</a:t>
                      </a:r>
                      <a:endParaRPr lang="zh-CN" sz="1000" kern="100" dirty="0">
                        <a:effectLst/>
                        <a:latin typeface="Times New Roman" panose="02020603050405020304" charset="0"/>
                        <a:ea typeface="宋体" panose="02010600030101010101" pitchFamily="2" charset="-122"/>
                      </a:endParaRPr>
                    </a:p>
                  </a:txBody>
                  <a:tcPr marL="57308" marR="5730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人</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03</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6700" algn="just">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中等</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2773">
                <a:tc>
                  <a:txBody>
                    <a:bodyPr/>
                    <a:lstStyle/>
                    <a:p>
                      <a:pPr indent="114300" algn="l">
                        <a:lnSpc>
                          <a:spcPts val="1400"/>
                        </a:lnSpc>
                        <a:spcAft>
                          <a:spcPts val="0"/>
                        </a:spcAft>
                      </a:pPr>
                      <a:r>
                        <a:rPr lang="zh-CN" sz="900" kern="100" dirty="0">
                          <a:effectLst/>
                          <a:latin typeface="Times New Roman" panose="02020603050405020304" charset="0"/>
                          <a:ea typeface="宋体" panose="02010600030101010101" pitchFamily="2" charset="-122"/>
                        </a:rPr>
                        <a:t>高等职业教育专科</a:t>
                      </a:r>
                      <a:endParaRPr lang="zh-CN" sz="1000" kern="100" dirty="0">
                        <a:effectLst/>
                        <a:latin typeface="Times New Roman" panose="02020603050405020304" charset="0"/>
                        <a:ea typeface="宋体" panose="02010600030101010101" pitchFamily="2" charset="-122"/>
                      </a:endParaRPr>
                    </a:p>
                  </a:txBody>
                  <a:tcPr marL="57308" marR="5730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人</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04</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6700" algn="just">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高等</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2773">
                <a:tc>
                  <a:txBody>
                    <a:bodyPr/>
                    <a:lstStyle/>
                    <a:p>
                      <a:pPr indent="114300" algn="l">
                        <a:lnSpc>
                          <a:spcPts val="1400"/>
                        </a:lnSpc>
                        <a:spcAft>
                          <a:spcPts val="0"/>
                        </a:spcAft>
                      </a:pPr>
                      <a:r>
                        <a:rPr lang="zh-CN" sz="900" kern="100" dirty="0">
                          <a:effectLst/>
                          <a:latin typeface="Times New Roman" panose="02020603050405020304" charset="0"/>
                          <a:ea typeface="宋体" panose="02010600030101010101" pitchFamily="2" charset="-122"/>
                        </a:rPr>
                        <a:t>高等职业教育本科</a:t>
                      </a:r>
                      <a:endParaRPr lang="zh-CN" sz="1000" kern="100" dirty="0">
                        <a:effectLst/>
                        <a:latin typeface="Times New Roman" panose="02020603050405020304" charset="0"/>
                        <a:ea typeface="宋体" panose="02010600030101010101" pitchFamily="2" charset="-122"/>
                      </a:endParaRPr>
                    </a:p>
                  </a:txBody>
                  <a:tcPr marL="57308" marR="5730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人</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05</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6700" algn="just">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高等</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2773">
                <a:tc>
                  <a:txBody>
                    <a:bodyPr/>
                    <a:lstStyle/>
                    <a:p>
                      <a:pPr indent="114300" algn="l">
                        <a:lnSpc>
                          <a:spcPts val="1400"/>
                        </a:lnSpc>
                        <a:spcAft>
                          <a:spcPts val="0"/>
                        </a:spcAft>
                      </a:pPr>
                      <a:r>
                        <a:rPr lang="zh-CN" sz="900" kern="100">
                          <a:effectLst/>
                          <a:latin typeface="Times New Roman" panose="02020603050405020304" charset="0"/>
                          <a:ea typeface="宋体" panose="02010600030101010101" pitchFamily="2" charset="-122"/>
                        </a:rPr>
                        <a:t>普通本科</a:t>
                      </a:r>
                      <a:endParaRPr lang="zh-CN" sz="1000" kern="100">
                        <a:effectLst/>
                        <a:latin typeface="Times New Roman" panose="02020603050405020304" charset="0"/>
                        <a:ea typeface="宋体" panose="02010600030101010101" pitchFamily="2" charset="-122"/>
                      </a:endParaRPr>
                    </a:p>
                  </a:txBody>
                  <a:tcPr marL="57308" marR="5730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人</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06</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6700" algn="just">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高等</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2773">
                <a:tc>
                  <a:txBody>
                    <a:bodyPr/>
                    <a:lstStyle/>
                    <a:p>
                      <a:pPr algn="l">
                        <a:lnSpc>
                          <a:spcPts val="1400"/>
                        </a:lnSpc>
                        <a:spcAft>
                          <a:spcPts val="0"/>
                        </a:spcAft>
                      </a:pPr>
                      <a:r>
                        <a:rPr lang="zh-CN" sz="900" kern="100" dirty="0">
                          <a:effectLst/>
                          <a:latin typeface="Times New Roman" panose="02020603050405020304" charset="0"/>
                          <a:ea typeface="宋体" panose="02010600030101010101" pitchFamily="2" charset="-122"/>
                        </a:rPr>
                        <a:t>应届毕业生升学人数</a:t>
                      </a:r>
                      <a:endParaRPr lang="zh-CN" sz="1000" kern="100" dirty="0">
                        <a:effectLst/>
                        <a:latin typeface="Times New Roman" panose="02020603050405020304" charset="0"/>
                        <a:ea typeface="宋体" panose="02010600030101010101" pitchFamily="2" charset="-122"/>
                      </a:endParaRPr>
                    </a:p>
                  </a:txBody>
                  <a:tcPr marL="57308" marR="5730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人</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07</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6700" algn="just">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中等、高等</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2773">
                <a:tc>
                  <a:txBody>
                    <a:bodyPr/>
                    <a:lstStyle/>
                    <a:p>
                      <a:pPr indent="114300" algn="l">
                        <a:lnSpc>
                          <a:spcPts val="1400"/>
                        </a:lnSpc>
                        <a:spcAft>
                          <a:spcPts val="0"/>
                        </a:spcAft>
                      </a:pPr>
                      <a:r>
                        <a:rPr lang="zh-CN" sz="900" kern="100" dirty="0">
                          <a:effectLst/>
                          <a:latin typeface="Times New Roman" panose="02020603050405020304" charset="0"/>
                          <a:ea typeface="宋体" panose="02010600030101010101" pitchFamily="2" charset="-122"/>
                        </a:rPr>
                        <a:t>中等职业教育</a:t>
                      </a:r>
                      <a:endParaRPr lang="zh-CN" sz="1000" kern="100" dirty="0">
                        <a:effectLst/>
                        <a:latin typeface="Times New Roman" panose="02020603050405020304" charset="0"/>
                        <a:ea typeface="宋体" panose="02010600030101010101" pitchFamily="2" charset="-122"/>
                      </a:endParaRPr>
                    </a:p>
                  </a:txBody>
                  <a:tcPr marL="57308" marR="5730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人</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08</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6700" algn="just">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中等</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2773">
                <a:tc>
                  <a:txBody>
                    <a:bodyPr/>
                    <a:lstStyle/>
                    <a:p>
                      <a:pPr indent="114300" algn="l">
                        <a:lnSpc>
                          <a:spcPts val="1400"/>
                        </a:lnSpc>
                        <a:spcAft>
                          <a:spcPts val="0"/>
                        </a:spcAft>
                      </a:pPr>
                      <a:r>
                        <a:rPr lang="zh-CN" sz="900" kern="100" dirty="0">
                          <a:effectLst/>
                          <a:latin typeface="Times New Roman" panose="02020603050405020304" charset="0"/>
                          <a:ea typeface="宋体" panose="02010600030101010101" pitchFamily="2" charset="-122"/>
                        </a:rPr>
                        <a:t>高等职业教育专科</a:t>
                      </a:r>
                      <a:endParaRPr lang="zh-CN" sz="1000" kern="100" dirty="0">
                        <a:effectLst/>
                        <a:latin typeface="Times New Roman" panose="02020603050405020304" charset="0"/>
                        <a:ea typeface="宋体" panose="02010600030101010101" pitchFamily="2" charset="-122"/>
                      </a:endParaRPr>
                    </a:p>
                  </a:txBody>
                  <a:tcPr marL="57308" marR="5730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人</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09</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6700" algn="just">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高等</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2773">
                <a:tc>
                  <a:txBody>
                    <a:bodyPr/>
                    <a:lstStyle/>
                    <a:p>
                      <a:pPr indent="114300" algn="l">
                        <a:lnSpc>
                          <a:spcPts val="1400"/>
                        </a:lnSpc>
                        <a:spcAft>
                          <a:spcPts val="0"/>
                        </a:spcAft>
                      </a:pPr>
                      <a:r>
                        <a:rPr lang="zh-CN" sz="900" kern="100" dirty="0">
                          <a:effectLst/>
                          <a:latin typeface="Times New Roman" panose="02020603050405020304" charset="0"/>
                          <a:ea typeface="宋体" panose="02010600030101010101" pitchFamily="2" charset="-122"/>
                        </a:rPr>
                        <a:t>高等职业教育本科</a:t>
                      </a:r>
                      <a:endParaRPr lang="zh-CN" sz="1000" kern="100" dirty="0">
                        <a:effectLst/>
                        <a:latin typeface="Times New Roman" panose="02020603050405020304" charset="0"/>
                        <a:ea typeface="宋体" panose="02010600030101010101" pitchFamily="2" charset="-122"/>
                      </a:endParaRPr>
                    </a:p>
                  </a:txBody>
                  <a:tcPr marL="57308" marR="5730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人</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10</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6700" algn="just">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高等</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2773">
                <a:tc>
                  <a:txBody>
                    <a:bodyPr/>
                    <a:lstStyle/>
                    <a:p>
                      <a:pPr indent="114300" algn="l">
                        <a:lnSpc>
                          <a:spcPts val="1400"/>
                        </a:lnSpc>
                        <a:spcAft>
                          <a:spcPts val="0"/>
                        </a:spcAft>
                      </a:pPr>
                      <a:r>
                        <a:rPr lang="zh-CN" sz="900" kern="100">
                          <a:effectLst/>
                          <a:latin typeface="Times New Roman" panose="02020603050405020304" charset="0"/>
                          <a:ea typeface="宋体" panose="02010600030101010101" pitchFamily="2" charset="-122"/>
                        </a:rPr>
                        <a:t>普通本科</a:t>
                      </a:r>
                      <a:endParaRPr lang="zh-CN" sz="1000" kern="100">
                        <a:effectLst/>
                        <a:latin typeface="Times New Roman" panose="02020603050405020304" charset="0"/>
                        <a:ea typeface="宋体" panose="02010600030101010101" pitchFamily="2" charset="-122"/>
                      </a:endParaRPr>
                    </a:p>
                  </a:txBody>
                  <a:tcPr marL="57308" marR="5730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人</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11</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6700" algn="just">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高等</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2773">
                <a:tc>
                  <a:txBody>
                    <a:bodyPr/>
                    <a:lstStyle/>
                    <a:p>
                      <a:pPr algn="l">
                        <a:lnSpc>
                          <a:spcPts val="1400"/>
                        </a:lnSpc>
                        <a:spcAft>
                          <a:spcPts val="0"/>
                        </a:spcAft>
                      </a:pPr>
                      <a:r>
                        <a:rPr lang="zh-CN" sz="900" kern="100">
                          <a:effectLst/>
                          <a:latin typeface="Times New Roman" panose="02020603050405020304" charset="0"/>
                          <a:ea typeface="宋体" panose="02010600030101010101" pitchFamily="2" charset="-122"/>
                        </a:rPr>
                        <a:t>专业数</a:t>
                      </a:r>
                      <a:endParaRPr lang="zh-CN" sz="1000" kern="100">
                        <a:effectLst/>
                        <a:latin typeface="Times New Roman" panose="02020603050405020304" charset="0"/>
                        <a:ea typeface="宋体" panose="02010600030101010101" pitchFamily="2" charset="-122"/>
                      </a:endParaRPr>
                    </a:p>
                  </a:txBody>
                  <a:tcPr marL="57308" marR="5730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rPr>
                        <a:t>个</a:t>
                      </a:r>
                      <a:endParaRPr lang="zh-CN" sz="1000" kern="100" dirty="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12</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6700" algn="just">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中等、高等</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2773">
                <a:tc>
                  <a:txBody>
                    <a:bodyPr/>
                    <a:lstStyle/>
                    <a:p>
                      <a:pPr indent="114300" algn="l">
                        <a:lnSpc>
                          <a:spcPts val="1400"/>
                        </a:lnSpc>
                        <a:spcAft>
                          <a:spcPts val="0"/>
                        </a:spcAft>
                      </a:pPr>
                      <a:r>
                        <a:rPr lang="zh-CN" sz="900" kern="100">
                          <a:effectLst/>
                          <a:latin typeface="Times New Roman" panose="02020603050405020304" charset="0"/>
                          <a:ea typeface="宋体" panose="02010600030101010101" pitchFamily="2" charset="-122"/>
                        </a:rPr>
                        <a:t>中等职业教育</a:t>
                      </a:r>
                      <a:endParaRPr lang="zh-CN" sz="1000" kern="100">
                        <a:effectLst/>
                        <a:latin typeface="Times New Roman" panose="02020603050405020304" charset="0"/>
                        <a:ea typeface="宋体" panose="02010600030101010101" pitchFamily="2" charset="-122"/>
                      </a:endParaRPr>
                    </a:p>
                  </a:txBody>
                  <a:tcPr marL="57308" marR="5730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rPr>
                        <a:t>个</a:t>
                      </a:r>
                      <a:endParaRPr lang="zh-CN" sz="1000" kern="100" dirty="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13</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6700" algn="just">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中等</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2773">
                <a:tc>
                  <a:txBody>
                    <a:bodyPr/>
                    <a:lstStyle/>
                    <a:p>
                      <a:pPr indent="114300" algn="l">
                        <a:lnSpc>
                          <a:spcPts val="1400"/>
                        </a:lnSpc>
                        <a:spcAft>
                          <a:spcPts val="0"/>
                        </a:spcAft>
                      </a:pPr>
                      <a:r>
                        <a:rPr lang="zh-CN" sz="900" kern="100">
                          <a:effectLst/>
                          <a:latin typeface="Times New Roman" panose="02020603050405020304" charset="0"/>
                          <a:ea typeface="宋体" panose="02010600030101010101" pitchFamily="2" charset="-122"/>
                        </a:rPr>
                        <a:t>高等职业教育专科</a:t>
                      </a:r>
                      <a:endParaRPr lang="zh-CN" sz="1000" kern="100">
                        <a:effectLst/>
                        <a:latin typeface="Times New Roman" panose="02020603050405020304" charset="0"/>
                        <a:ea typeface="宋体" panose="02010600030101010101" pitchFamily="2" charset="-122"/>
                      </a:endParaRPr>
                    </a:p>
                  </a:txBody>
                  <a:tcPr marL="57308" marR="5730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个</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14</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6700" algn="just">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高等</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2773">
                <a:tc>
                  <a:txBody>
                    <a:bodyPr/>
                    <a:lstStyle/>
                    <a:p>
                      <a:pPr indent="114300" algn="l">
                        <a:lnSpc>
                          <a:spcPts val="1400"/>
                        </a:lnSpc>
                        <a:spcAft>
                          <a:spcPts val="0"/>
                        </a:spcAft>
                      </a:pPr>
                      <a:r>
                        <a:rPr lang="zh-CN" sz="900" kern="100" dirty="0">
                          <a:effectLst/>
                          <a:latin typeface="Times New Roman" panose="02020603050405020304" charset="0"/>
                          <a:ea typeface="宋体" panose="02010600030101010101" pitchFamily="2" charset="-122"/>
                        </a:rPr>
                        <a:t>高等职业教育本科</a:t>
                      </a:r>
                      <a:endParaRPr lang="zh-CN" sz="1000" kern="100" dirty="0">
                        <a:effectLst/>
                        <a:latin typeface="Times New Roman" panose="02020603050405020304" charset="0"/>
                        <a:ea typeface="宋体" panose="02010600030101010101" pitchFamily="2" charset="-122"/>
                      </a:endParaRPr>
                    </a:p>
                  </a:txBody>
                  <a:tcPr marL="57308" marR="5730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rPr>
                        <a:t>个</a:t>
                      </a:r>
                      <a:endParaRPr lang="zh-CN" sz="1000" kern="100" dirty="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15</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6700" algn="just">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高等</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2773">
                <a:tc>
                  <a:txBody>
                    <a:bodyPr/>
                    <a:lstStyle/>
                    <a:p>
                      <a:pPr indent="114300" algn="l">
                        <a:lnSpc>
                          <a:spcPts val="1400"/>
                        </a:lnSpc>
                        <a:spcAft>
                          <a:spcPts val="0"/>
                        </a:spcAft>
                      </a:pPr>
                      <a:r>
                        <a:rPr lang="zh-CN" sz="900" kern="100">
                          <a:effectLst/>
                          <a:latin typeface="Times New Roman" panose="02020603050405020304" charset="0"/>
                          <a:ea typeface="宋体" panose="02010600030101010101" pitchFamily="2" charset="-122"/>
                        </a:rPr>
                        <a:t>普通本科</a:t>
                      </a:r>
                      <a:endParaRPr lang="zh-CN" sz="1000" kern="100">
                        <a:effectLst/>
                        <a:latin typeface="Times New Roman" panose="02020603050405020304" charset="0"/>
                        <a:ea typeface="宋体" panose="02010600030101010101" pitchFamily="2" charset="-122"/>
                      </a:endParaRPr>
                    </a:p>
                  </a:txBody>
                  <a:tcPr marL="57308" marR="5730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人</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16</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6700" algn="just">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高等</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2773">
                <a:tc>
                  <a:txBody>
                    <a:bodyPr/>
                    <a:lstStyle/>
                    <a:p>
                      <a:pPr algn="l">
                        <a:lnSpc>
                          <a:spcPts val="1400"/>
                        </a:lnSpc>
                        <a:spcAft>
                          <a:spcPts val="0"/>
                        </a:spcAft>
                      </a:pPr>
                      <a:r>
                        <a:rPr lang="zh-CN" sz="900" kern="100">
                          <a:effectLst/>
                          <a:latin typeface="Times New Roman" panose="02020603050405020304" charset="0"/>
                          <a:ea typeface="宋体" panose="02010600030101010101" pitchFamily="2" charset="-122"/>
                        </a:rPr>
                        <a:t>国家高水平高职专业数量</a:t>
                      </a:r>
                      <a:endParaRPr lang="zh-CN" sz="1000" kern="100">
                        <a:effectLst/>
                        <a:latin typeface="Times New Roman" panose="02020603050405020304" charset="0"/>
                        <a:ea typeface="宋体" panose="02010600030101010101" pitchFamily="2" charset="-122"/>
                      </a:endParaRPr>
                    </a:p>
                  </a:txBody>
                  <a:tcPr marL="57308" marR="5730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rPr>
                        <a:t>个</a:t>
                      </a:r>
                      <a:endParaRPr lang="zh-CN" sz="1000" kern="100" dirty="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17</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6700" algn="just">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高等</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2773">
                <a:tc>
                  <a:txBody>
                    <a:bodyPr/>
                    <a:lstStyle/>
                    <a:p>
                      <a:pPr algn="l">
                        <a:lnSpc>
                          <a:spcPts val="1400"/>
                        </a:lnSpc>
                        <a:spcAft>
                          <a:spcPts val="0"/>
                        </a:spcAft>
                      </a:pPr>
                      <a:r>
                        <a:rPr lang="zh-CN" sz="900" kern="100">
                          <a:effectLst/>
                          <a:latin typeface="Times New Roman" panose="02020603050405020304" charset="0"/>
                          <a:ea typeface="宋体" panose="02010600030101010101" pitchFamily="2" charset="-122"/>
                        </a:rPr>
                        <a:t>省级高水平高职专业数量</a:t>
                      </a:r>
                      <a:endParaRPr lang="zh-CN" sz="1000" kern="100">
                        <a:effectLst/>
                        <a:latin typeface="Times New Roman" panose="02020603050405020304" charset="0"/>
                        <a:ea typeface="宋体" panose="02010600030101010101" pitchFamily="2" charset="-122"/>
                      </a:endParaRPr>
                    </a:p>
                  </a:txBody>
                  <a:tcPr marL="57308" marR="5730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个</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18</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6700" algn="just">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高等</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2773">
                <a:tc>
                  <a:txBody>
                    <a:bodyPr/>
                    <a:lstStyle/>
                    <a:p>
                      <a:pPr algn="l">
                        <a:lnSpc>
                          <a:spcPts val="1400"/>
                        </a:lnSpc>
                        <a:spcAft>
                          <a:spcPts val="0"/>
                        </a:spcAft>
                      </a:pPr>
                      <a:r>
                        <a:rPr lang="zh-CN" sz="900" kern="100">
                          <a:effectLst/>
                          <a:latin typeface="Times New Roman" panose="02020603050405020304" charset="0"/>
                          <a:ea typeface="宋体" panose="02010600030101010101" pitchFamily="2" charset="-122"/>
                        </a:rPr>
                        <a:t>在校生中住宿生</a:t>
                      </a:r>
                      <a:endParaRPr lang="zh-CN" sz="1000" kern="100">
                        <a:effectLst/>
                        <a:latin typeface="Times New Roman" panose="02020603050405020304" charset="0"/>
                        <a:ea typeface="宋体" panose="02010600030101010101" pitchFamily="2" charset="-122"/>
                      </a:endParaRPr>
                    </a:p>
                  </a:txBody>
                  <a:tcPr marL="57308" marR="5730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人</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19</a:t>
                      </a:r>
                      <a:endParaRPr lang="zh-CN" sz="1000" kern="100" dirty="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6700" algn="just">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中等、高等</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2773">
                <a:tc>
                  <a:txBody>
                    <a:bodyPr/>
                    <a:lstStyle/>
                    <a:p>
                      <a:pPr indent="114300" algn="l">
                        <a:lnSpc>
                          <a:spcPts val="1400"/>
                        </a:lnSpc>
                        <a:spcAft>
                          <a:spcPts val="0"/>
                        </a:spcAft>
                      </a:pPr>
                      <a:r>
                        <a:rPr lang="zh-CN" sz="900" kern="100">
                          <a:effectLst/>
                          <a:latin typeface="Times New Roman" panose="02020603050405020304" charset="0"/>
                          <a:ea typeface="宋体" panose="02010600030101010101" pitchFamily="2" charset="-122"/>
                        </a:rPr>
                        <a:t>中等职业教育</a:t>
                      </a:r>
                      <a:endParaRPr lang="zh-CN" sz="1000" kern="100">
                        <a:effectLst/>
                        <a:latin typeface="Times New Roman" panose="02020603050405020304" charset="0"/>
                        <a:ea typeface="宋体" panose="02010600030101010101" pitchFamily="2" charset="-122"/>
                      </a:endParaRPr>
                    </a:p>
                  </a:txBody>
                  <a:tcPr marL="57308" marR="5730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人</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20</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6700" algn="just">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中等</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2773">
                <a:tc>
                  <a:txBody>
                    <a:bodyPr/>
                    <a:lstStyle/>
                    <a:p>
                      <a:pPr indent="114300" algn="l">
                        <a:lnSpc>
                          <a:spcPts val="1400"/>
                        </a:lnSpc>
                        <a:spcAft>
                          <a:spcPts val="0"/>
                        </a:spcAft>
                      </a:pPr>
                      <a:r>
                        <a:rPr lang="zh-CN" sz="900" kern="100">
                          <a:effectLst/>
                          <a:latin typeface="Times New Roman" panose="02020603050405020304" charset="0"/>
                          <a:ea typeface="宋体" panose="02010600030101010101" pitchFamily="2" charset="-122"/>
                        </a:rPr>
                        <a:t>高等职业教育专科</a:t>
                      </a:r>
                      <a:endParaRPr lang="zh-CN" sz="1000" kern="100">
                        <a:effectLst/>
                        <a:latin typeface="Times New Roman" panose="02020603050405020304" charset="0"/>
                        <a:ea typeface="宋体" panose="02010600030101010101" pitchFamily="2" charset="-122"/>
                      </a:endParaRPr>
                    </a:p>
                  </a:txBody>
                  <a:tcPr marL="57308" marR="5730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人</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21</a:t>
                      </a:r>
                      <a:endParaRPr lang="zh-CN" sz="1000" kern="100" dirty="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6700" algn="just">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高等</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2773">
                <a:tc>
                  <a:txBody>
                    <a:bodyPr/>
                    <a:lstStyle/>
                    <a:p>
                      <a:pPr indent="114300" algn="l">
                        <a:lnSpc>
                          <a:spcPts val="1400"/>
                        </a:lnSpc>
                        <a:spcAft>
                          <a:spcPts val="0"/>
                        </a:spcAft>
                      </a:pPr>
                      <a:r>
                        <a:rPr lang="zh-CN" sz="900" kern="100">
                          <a:effectLst/>
                          <a:latin typeface="Times New Roman" panose="02020603050405020304" charset="0"/>
                          <a:ea typeface="宋体" panose="02010600030101010101" pitchFamily="2" charset="-122"/>
                        </a:rPr>
                        <a:t>高等职业教育本科</a:t>
                      </a:r>
                      <a:endParaRPr lang="zh-CN" sz="1000" kern="100">
                        <a:effectLst/>
                        <a:latin typeface="Times New Roman" panose="02020603050405020304" charset="0"/>
                        <a:ea typeface="宋体" panose="02010600030101010101" pitchFamily="2" charset="-122"/>
                      </a:endParaRPr>
                    </a:p>
                  </a:txBody>
                  <a:tcPr marL="57308" marR="5730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人</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22</a:t>
                      </a:r>
                      <a:endParaRPr lang="zh-CN" sz="1000" kern="100" dirty="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6700" algn="just">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高等</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2773">
                <a:tc>
                  <a:txBody>
                    <a:bodyPr/>
                    <a:lstStyle/>
                    <a:p>
                      <a:pPr indent="114300" algn="l">
                        <a:lnSpc>
                          <a:spcPts val="1400"/>
                        </a:lnSpc>
                        <a:spcAft>
                          <a:spcPts val="0"/>
                        </a:spcAft>
                      </a:pPr>
                      <a:r>
                        <a:rPr lang="zh-CN" sz="900" kern="100">
                          <a:effectLst/>
                          <a:latin typeface="Times New Roman" panose="02020603050405020304" charset="0"/>
                          <a:ea typeface="宋体" panose="02010600030101010101" pitchFamily="2" charset="-122"/>
                        </a:rPr>
                        <a:t>普通本科</a:t>
                      </a:r>
                      <a:endParaRPr lang="zh-CN" sz="1000" kern="100">
                        <a:effectLst/>
                        <a:latin typeface="Times New Roman" panose="02020603050405020304" charset="0"/>
                        <a:ea typeface="宋体" panose="02010600030101010101" pitchFamily="2" charset="-122"/>
                      </a:endParaRPr>
                    </a:p>
                  </a:txBody>
                  <a:tcPr marL="57308" marR="5730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人</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23</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6700" algn="just">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高等</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2773">
                <a:tc>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rPr>
                        <a:t>实有床位数</a:t>
                      </a:r>
                      <a:endParaRPr lang="zh-CN" sz="1000" kern="100">
                        <a:effectLst/>
                        <a:latin typeface="Times New Roman" panose="02020603050405020304" charset="0"/>
                        <a:ea typeface="宋体" panose="02010600030101010101" pitchFamily="2" charset="-122"/>
                      </a:endParaRPr>
                    </a:p>
                  </a:txBody>
                  <a:tcPr marL="57308" marR="5730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张</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24</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6700" algn="just">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中等、高等</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2773">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学校产权</a:t>
                      </a:r>
                      <a:endParaRPr lang="zh-CN" sz="1000" kern="100">
                        <a:effectLst/>
                        <a:latin typeface="Times New Roman" panose="02020603050405020304" charset="0"/>
                        <a:ea typeface="宋体" panose="02010600030101010101" pitchFamily="2" charset="-122"/>
                      </a:endParaRPr>
                    </a:p>
                  </a:txBody>
                  <a:tcPr marL="57308" marR="5730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张</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25</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6700" algn="just">
                        <a:lnSpc>
                          <a:spcPts val="1400"/>
                        </a:lnSpc>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中等、高等</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2773">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非学校产权</a:t>
                      </a:r>
                      <a:endParaRPr lang="zh-CN" sz="1000" kern="100">
                        <a:effectLst/>
                        <a:latin typeface="Times New Roman" panose="02020603050405020304" charset="0"/>
                        <a:ea typeface="宋体" panose="02010600030101010101" pitchFamily="2" charset="-122"/>
                      </a:endParaRPr>
                    </a:p>
                  </a:txBody>
                  <a:tcPr marL="57308" marR="5730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张</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26</a:t>
                      </a:r>
                      <a:endParaRPr lang="zh-CN" sz="1000" kern="10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6700" algn="just">
                        <a:lnSpc>
                          <a:spcPts val="1400"/>
                        </a:lnSpc>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cs typeface="宋体" panose="02010600030101010101" pitchFamily="2" charset="-122"/>
                        </a:rPr>
                        <a:t>中等、高等</a:t>
                      </a:r>
                      <a:endParaRPr lang="zh-CN" sz="1000" kern="100" dirty="0">
                        <a:effectLst/>
                        <a:latin typeface="Times New Roman" panose="02020603050405020304" charset="0"/>
                        <a:ea typeface="宋体" panose="02010600030101010101" pitchFamily="2" charset="-122"/>
                      </a:endParaRPr>
                    </a:p>
                  </a:txBody>
                  <a:tcPr marL="57308" marR="5730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9" name="矩形 8"/>
          <p:cNvSpPr/>
          <p:nvPr/>
        </p:nvSpPr>
        <p:spPr>
          <a:xfrm>
            <a:off x="4336544" y="287020"/>
            <a:ext cx="3518912" cy="400110"/>
          </a:xfrm>
          <a:prstGeom prst="rect">
            <a:avLst/>
          </a:prstGeom>
        </p:spPr>
        <p:txBody>
          <a:bodyPr wrap="none">
            <a:spAutoFit/>
          </a:bodyPr>
          <a:lstStyle/>
          <a:p>
            <a:pPr algn="ctr"/>
            <a:r>
              <a:rPr lang="zh-CN" altLang="en-US" sz="2000" b="1" dirty="0">
                <a:solidFill>
                  <a:srgbClr val="304371"/>
                </a:solidFill>
                <a:cs typeface="+mn-ea"/>
                <a:sym typeface="+mn-lt"/>
              </a:rPr>
              <a:t>（三）职业教育学校基本情况</a:t>
            </a:r>
            <a:endParaRPr lang="zh-CN" altLang="en-US" sz="2000" b="1" dirty="0">
              <a:solidFill>
                <a:srgbClr val="304371"/>
              </a:solidFill>
              <a:cs typeface="+mn-ea"/>
              <a:sym typeface="+mn-lt"/>
            </a:endParaRPr>
          </a:p>
        </p:txBody>
      </p:sp>
      <p:grpSp>
        <p:nvGrpSpPr>
          <p:cNvPr id="4" name="组合 3"/>
          <p:cNvGrpSpPr/>
          <p:nvPr/>
        </p:nvGrpSpPr>
        <p:grpSpPr>
          <a:xfrm>
            <a:off x="666750" y="1413941"/>
            <a:ext cx="10858500" cy="779702"/>
            <a:chOff x="660401" y="1313753"/>
            <a:chExt cx="10858500" cy="826136"/>
          </a:xfrm>
        </p:grpSpPr>
        <p:grpSp>
          <p:nvGrpSpPr>
            <p:cNvPr id="5" name="组合 4"/>
            <p:cNvGrpSpPr/>
            <p:nvPr/>
          </p:nvGrpSpPr>
          <p:grpSpPr>
            <a:xfrm>
              <a:off x="660401" y="1613491"/>
              <a:ext cx="10858500" cy="526398"/>
              <a:chOff x="660401" y="650307"/>
              <a:chExt cx="10858500" cy="900355"/>
            </a:xfrm>
          </p:grpSpPr>
          <p:sp>
            <p:nvSpPr>
              <p:cNvPr id="7" name="矩形 6"/>
              <p:cNvSpPr/>
              <p:nvPr/>
            </p:nvSpPr>
            <p:spPr>
              <a:xfrm>
                <a:off x="660401" y="650307"/>
                <a:ext cx="10858500" cy="900355"/>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8" name="矩形 7"/>
              <p:cNvSpPr/>
              <p:nvPr/>
            </p:nvSpPr>
            <p:spPr>
              <a:xfrm>
                <a:off x="666750" y="686020"/>
                <a:ext cx="10852151" cy="732079"/>
              </a:xfrm>
              <a:prstGeom prst="rect">
                <a:avLst/>
              </a:prstGeom>
            </p:spPr>
            <p:txBody>
              <a:bodyPr wrap="square">
                <a:spAutoFit/>
              </a:bodyPr>
              <a:lstStyle/>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rPr>
                  <a:t>校外实习实训场所是指在学校外，校企签订合作协议的为在校生开展实习实训教学活动的场所</a:t>
                </a:r>
                <a:endParaRPr lang="zh-CN" altLang="zh-CN" sz="1600" b="1" dirty="0">
                  <a:solidFill>
                    <a:schemeClr val="accent5">
                      <a:lumMod val="20000"/>
                      <a:lumOff val="80000"/>
                    </a:schemeClr>
                  </a:solidFill>
                  <a:latin typeface="黑体" panose="02010609060101010101" charset="-122"/>
                  <a:ea typeface="黑体" panose="02010609060101010101" charset="-122"/>
                </a:endParaRPr>
              </a:p>
            </p:txBody>
          </p:sp>
        </p:grpSp>
        <p:sp>
          <p:nvSpPr>
            <p:cNvPr id="6" name="矩形 5"/>
            <p:cNvSpPr/>
            <p:nvPr/>
          </p:nvSpPr>
          <p:spPr>
            <a:xfrm>
              <a:off x="685511" y="1313753"/>
              <a:ext cx="2235200" cy="276703"/>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 name="组合 9"/>
          <p:cNvGrpSpPr/>
          <p:nvPr/>
        </p:nvGrpSpPr>
        <p:grpSpPr>
          <a:xfrm>
            <a:off x="654050" y="1674727"/>
            <a:ext cx="10858500" cy="767321"/>
            <a:chOff x="660401" y="1326871"/>
            <a:chExt cx="10858500" cy="813018"/>
          </a:xfrm>
        </p:grpSpPr>
        <p:grpSp>
          <p:nvGrpSpPr>
            <p:cNvPr id="11" name="组合 10"/>
            <p:cNvGrpSpPr/>
            <p:nvPr/>
          </p:nvGrpSpPr>
          <p:grpSpPr>
            <a:xfrm>
              <a:off x="660401" y="1613491"/>
              <a:ext cx="10858500" cy="526398"/>
              <a:chOff x="660401" y="650307"/>
              <a:chExt cx="10858500" cy="900355"/>
            </a:xfrm>
          </p:grpSpPr>
          <p:sp>
            <p:nvSpPr>
              <p:cNvPr id="13" name="矩形 12"/>
              <p:cNvSpPr/>
              <p:nvPr/>
            </p:nvSpPr>
            <p:spPr>
              <a:xfrm>
                <a:off x="660401" y="650307"/>
                <a:ext cx="10858500" cy="900355"/>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14" name="矩形 13"/>
              <p:cNvSpPr/>
              <p:nvPr/>
            </p:nvSpPr>
            <p:spPr>
              <a:xfrm>
                <a:off x="666750" y="686020"/>
                <a:ext cx="10852151" cy="732079"/>
              </a:xfrm>
              <a:prstGeom prst="rect">
                <a:avLst/>
              </a:prstGeom>
            </p:spPr>
            <p:txBody>
              <a:bodyPr wrap="square">
                <a:spAutoFit/>
              </a:bodyPr>
              <a:lstStyle/>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rPr>
                  <a:t>应届毕业生就业人数是指截至统计时点（</a:t>
                </a:r>
                <a:r>
                  <a:rPr lang="en-US" altLang="zh-CN" sz="1600" b="1" dirty="0">
                    <a:solidFill>
                      <a:schemeClr val="accent5">
                        <a:lumMod val="20000"/>
                        <a:lumOff val="80000"/>
                      </a:schemeClr>
                    </a:solidFill>
                    <a:latin typeface="黑体" panose="02010609060101010101" charset="-122"/>
                    <a:ea typeface="黑体" panose="02010609060101010101" charset="-122"/>
                  </a:rPr>
                  <a:t>9</a:t>
                </a:r>
                <a:r>
                  <a:rPr lang="zh-CN" altLang="en-US" sz="1600" b="1" dirty="0">
                    <a:solidFill>
                      <a:schemeClr val="accent5">
                        <a:lumMod val="20000"/>
                        <a:lumOff val="80000"/>
                      </a:schemeClr>
                    </a:solidFill>
                    <a:latin typeface="黑体" panose="02010609060101010101" charset="-122"/>
                    <a:ea typeface="黑体" panose="02010609060101010101" charset="-122"/>
                  </a:rPr>
                  <a:t>月</a:t>
                </a:r>
                <a:r>
                  <a:rPr lang="en-US" altLang="zh-CN" sz="1600" b="1" dirty="0">
                    <a:solidFill>
                      <a:schemeClr val="accent5">
                        <a:lumMod val="20000"/>
                        <a:lumOff val="80000"/>
                      </a:schemeClr>
                    </a:solidFill>
                    <a:latin typeface="黑体" panose="02010609060101010101" charset="-122"/>
                    <a:ea typeface="黑体" panose="02010609060101010101" charset="-122"/>
                  </a:rPr>
                  <a:t>1</a:t>
                </a:r>
                <a:r>
                  <a:rPr lang="zh-CN" altLang="en-US" sz="1600" b="1" dirty="0">
                    <a:solidFill>
                      <a:schemeClr val="accent5">
                        <a:lumMod val="20000"/>
                        <a:lumOff val="80000"/>
                      </a:schemeClr>
                    </a:solidFill>
                    <a:latin typeface="黑体" panose="02010609060101010101" charset="-122"/>
                    <a:ea typeface="黑体" panose="02010609060101010101" charset="-122"/>
                  </a:rPr>
                  <a:t>日）取得三方协议的应届毕业生人数。不含灵活就业人数</a:t>
                </a:r>
                <a:endParaRPr lang="zh-CN" altLang="zh-CN" sz="1600" b="1" dirty="0">
                  <a:solidFill>
                    <a:schemeClr val="accent5">
                      <a:lumMod val="20000"/>
                      <a:lumOff val="80000"/>
                    </a:schemeClr>
                  </a:solidFill>
                  <a:latin typeface="黑体" panose="02010609060101010101" charset="-122"/>
                  <a:ea typeface="黑体" panose="02010609060101010101" charset="-122"/>
                </a:endParaRPr>
              </a:p>
            </p:txBody>
          </p:sp>
        </p:grpSp>
        <p:sp>
          <p:nvSpPr>
            <p:cNvPr id="12" name="矩形 11"/>
            <p:cNvSpPr/>
            <p:nvPr/>
          </p:nvSpPr>
          <p:spPr>
            <a:xfrm>
              <a:off x="698211" y="1326871"/>
              <a:ext cx="2235200" cy="200416"/>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654050" y="2559526"/>
            <a:ext cx="10858500" cy="1406068"/>
            <a:chOff x="660401" y="1355234"/>
            <a:chExt cx="10858500" cy="1489804"/>
          </a:xfrm>
        </p:grpSpPr>
        <p:grpSp>
          <p:nvGrpSpPr>
            <p:cNvPr id="16" name="组合 15"/>
            <p:cNvGrpSpPr/>
            <p:nvPr/>
          </p:nvGrpSpPr>
          <p:grpSpPr>
            <a:xfrm>
              <a:off x="660401" y="1613491"/>
              <a:ext cx="10858500" cy="1231547"/>
              <a:chOff x="660401" y="650307"/>
              <a:chExt cx="10858500" cy="2106447"/>
            </a:xfrm>
          </p:grpSpPr>
          <p:sp>
            <p:nvSpPr>
              <p:cNvPr id="18" name="矩形 17"/>
              <p:cNvSpPr/>
              <p:nvPr/>
            </p:nvSpPr>
            <p:spPr>
              <a:xfrm>
                <a:off x="660401" y="650307"/>
                <a:ext cx="10858500" cy="2106447"/>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19" name="矩形 18"/>
              <p:cNvSpPr/>
              <p:nvPr/>
            </p:nvSpPr>
            <p:spPr>
              <a:xfrm>
                <a:off x="666750" y="686020"/>
                <a:ext cx="10852151" cy="2070734"/>
              </a:xfrm>
              <a:prstGeom prst="rect">
                <a:avLst/>
              </a:prstGeom>
            </p:spPr>
            <p:txBody>
              <a:bodyPr wrap="square">
                <a:spAutoFit/>
              </a:bodyPr>
              <a:lstStyle/>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rPr>
                  <a:t>应届毕业生升学人数是指截至统计时点（</a:t>
                </a:r>
                <a:r>
                  <a:rPr lang="en-US" altLang="zh-CN" sz="1600" b="1" dirty="0">
                    <a:solidFill>
                      <a:schemeClr val="accent5">
                        <a:lumMod val="20000"/>
                        <a:lumOff val="80000"/>
                      </a:schemeClr>
                    </a:solidFill>
                    <a:latin typeface="黑体" panose="02010609060101010101" charset="-122"/>
                    <a:ea typeface="黑体" panose="02010609060101010101" charset="-122"/>
                  </a:rPr>
                  <a:t>9</a:t>
                </a:r>
                <a:r>
                  <a:rPr lang="zh-CN" altLang="en-US" sz="1600" b="1" dirty="0">
                    <a:solidFill>
                      <a:schemeClr val="accent5">
                        <a:lumMod val="20000"/>
                        <a:lumOff val="80000"/>
                      </a:schemeClr>
                    </a:solidFill>
                    <a:latin typeface="黑体" panose="02010609060101010101" charset="-122"/>
                    <a:ea typeface="黑体" panose="02010609060101010101" charset="-122"/>
                  </a:rPr>
                  <a:t>月</a:t>
                </a:r>
                <a:r>
                  <a:rPr lang="en-US" altLang="zh-CN" sz="1600" b="1" dirty="0">
                    <a:solidFill>
                      <a:schemeClr val="accent5">
                        <a:lumMod val="20000"/>
                        <a:lumOff val="80000"/>
                      </a:schemeClr>
                    </a:solidFill>
                    <a:latin typeface="黑体" panose="02010609060101010101" charset="-122"/>
                    <a:ea typeface="黑体" panose="02010609060101010101" charset="-122"/>
                  </a:rPr>
                  <a:t>1</a:t>
                </a:r>
                <a:r>
                  <a:rPr lang="zh-CN" altLang="en-US" sz="1600" b="1" dirty="0">
                    <a:solidFill>
                      <a:schemeClr val="accent5">
                        <a:lumMod val="20000"/>
                        <a:lumOff val="80000"/>
                      </a:schemeClr>
                    </a:solidFill>
                    <a:latin typeface="黑体" panose="02010609060101010101" charset="-122"/>
                    <a:ea typeface="黑体" panose="02010609060101010101" charset="-122"/>
                  </a:rPr>
                  <a:t>日）取得上一级学校（含国外高校、成人高校）录取通知书的应届毕业生人数。如中等职业教育学生取得专科或本科层次教育录取通知书，高等职业教育专科学生取得本科层次教育录取通知书，高等职业教育本科学生取得研究生层次录取通知书</a:t>
                </a:r>
                <a:endParaRPr lang="zh-CN" altLang="zh-CN" sz="1600" b="1" dirty="0">
                  <a:solidFill>
                    <a:schemeClr val="accent5">
                      <a:lumMod val="20000"/>
                      <a:lumOff val="80000"/>
                    </a:schemeClr>
                  </a:solidFill>
                  <a:latin typeface="黑体" panose="02010609060101010101" charset="-122"/>
                  <a:ea typeface="黑体" panose="02010609060101010101" charset="-122"/>
                </a:endParaRPr>
              </a:p>
            </p:txBody>
          </p:sp>
        </p:grpSp>
        <p:sp>
          <p:nvSpPr>
            <p:cNvPr id="17" name="矩形 16"/>
            <p:cNvSpPr/>
            <p:nvPr/>
          </p:nvSpPr>
          <p:spPr>
            <a:xfrm>
              <a:off x="660401" y="1355234"/>
              <a:ext cx="2235200" cy="200416"/>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660400" y="4738846"/>
            <a:ext cx="10858500" cy="659528"/>
            <a:chOff x="660401" y="1441084"/>
            <a:chExt cx="10858500" cy="698805"/>
          </a:xfrm>
        </p:grpSpPr>
        <p:grpSp>
          <p:nvGrpSpPr>
            <p:cNvPr id="21" name="组合 20"/>
            <p:cNvGrpSpPr/>
            <p:nvPr/>
          </p:nvGrpSpPr>
          <p:grpSpPr>
            <a:xfrm>
              <a:off x="660401" y="1613491"/>
              <a:ext cx="10858500" cy="526398"/>
              <a:chOff x="660401" y="650307"/>
              <a:chExt cx="10858500" cy="900355"/>
            </a:xfrm>
          </p:grpSpPr>
          <p:sp>
            <p:nvSpPr>
              <p:cNvPr id="23" name="矩形 22"/>
              <p:cNvSpPr/>
              <p:nvPr/>
            </p:nvSpPr>
            <p:spPr>
              <a:xfrm>
                <a:off x="660401" y="650307"/>
                <a:ext cx="10858500" cy="900355"/>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24" name="矩形 23"/>
              <p:cNvSpPr/>
              <p:nvPr/>
            </p:nvSpPr>
            <p:spPr>
              <a:xfrm>
                <a:off x="666750" y="686020"/>
                <a:ext cx="10852151" cy="732079"/>
              </a:xfrm>
              <a:prstGeom prst="rect">
                <a:avLst/>
              </a:prstGeom>
            </p:spPr>
            <p:txBody>
              <a:bodyPr wrap="square">
                <a:spAutoFit/>
              </a:bodyPr>
              <a:lstStyle/>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rPr>
                  <a:t>在校生中住宿生是指在学校统一管理的学生宿舍（公寓）里住宿的学生</a:t>
                </a:r>
                <a:endParaRPr lang="zh-CN" altLang="zh-CN" sz="1600" b="1" dirty="0">
                  <a:solidFill>
                    <a:schemeClr val="accent5">
                      <a:lumMod val="20000"/>
                      <a:lumOff val="80000"/>
                    </a:schemeClr>
                  </a:solidFill>
                  <a:latin typeface="黑体" panose="02010609060101010101" charset="-122"/>
                  <a:ea typeface="黑体" panose="02010609060101010101" charset="-122"/>
                </a:endParaRPr>
              </a:p>
            </p:txBody>
          </p:sp>
        </p:grpSp>
        <p:sp>
          <p:nvSpPr>
            <p:cNvPr id="22" name="矩形 21"/>
            <p:cNvSpPr/>
            <p:nvPr/>
          </p:nvSpPr>
          <p:spPr>
            <a:xfrm>
              <a:off x="679161" y="1441084"/>
              <a:ext cx="2235200" cy="200416"/>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666750" y="5477587"/>
            <a:ext cx="10858500" cy="1055294"/>
            <a:chOff x="660401" y="1335572"/>
            <a:chExt cx="10858500" cy="1118139"/>
          </a:xfrm>
        </p:grpSpPr>
        <p:grpSp>
          <p:nvGrpSpPr>
            <p:cNvPr id="26" name="组合 25"/>
            <p:cNvGrpSpPr/>
            <p:nvPr/>
          </p:nvGrpSpPr>
          <p:grpSpPr>
            <a:xfrm>
              <a:off x="660401" y="1613492"/>
              <a:ext cx="10858500" cy="840219"/>
              <a:chOff x="660401" y="650309"/>
              <a:chExt cx="10858500" cy="1437117"/>
            </a:xfrm>
          </p:grpSpPr>
          <p:sp>
            <p:nvSpPr>
              <p:cNvPr id="28" name="矩形 27"/>
              <p:cNvSpPr/>
              <p:nvPr/>
            </p:nvSpPr>
            <p:spPr>
              <a:xfrm>
                <a:off x="660401" y="650309"/>
                <a:ext cx="10858500" cy="1383644"/>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29" name="矩形 28"/>
              <p:cNvSpPr/>
              <p:nvPr/>
            </p:nvSpPr>
            <p:spPr>
              <a:xfrm>
                <a:off x="666750" y="686020"/>
                <a:ext cx="10852151" cy="1401406"/>
              </a:xfrm>
              <a:prstGeom prst="rect">
                <a:avLst/>
              </a:prstGeom>
            </p:spPr>
            <p:txBody>
              <a:bodyPr wrap="square">
                <a:spAutoFit/>
              </a:bodyPr>
              <a:lstStyle/>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rPr>
                  <a:t>实有床位数是指截至统计时点（</a:t>
                </a:r>
                <a:r>
                  <a:rPr lang="en-US" altLang="zh-CN" sz="1600" b="1" dirty="0">
                    <a:solidFill>
                      <a:schemeClr val="accent5">
                        <a:lumMod val="20000"/>
                        <a:lumOff val="80000"/>
                      </a:schemeClr>
                    </a:solidFill>
                    <a:latin typeface="黑体" panose="02010609060101010101" charset="-122"/>
                    <a:ea typeface="黑体" panose="02010609060101010101" charset="-122"/>
                  </a:rPr>
                  <a:t>9</a:t>
                </a:r>
                <a:r>
                  <a:rPr lang="zh-CN" altLang="en-US" sz="1600" b="1" dirty="0">
                    <a:solidFill>
                      <a:schemeClr val="accent5">
                        <a:lumMod val="20000"/>
                        <a:lumOff val="80000"/>
                      </a:schemeClr>
                    </a:solidFill>
                    <a:latin typeface="黑体" panose="02010609060101010101" charset="-122"/>
                    <a:ea typeface="黑体" panose="02010609060101010101" charset="-122"/>
                  </a:rPr>
                  <a:t>月</a:t>
                </a:r>
                <a:r>
                  <a:rPr lang="en-US" altLang="zh-CN" sz="1600" b="1" dirty="0">
                    <a:solidFill>
                      <a:schemeClr val="accent5">
                        <a:lumMod val="20000"/>
                        <a:lumOff val="80000"/>
                      </a:schemeClr>
                    </a:solidFill>
                    <a:latin typeface="黑体" panose="02010609060101010101" charset="-122"/>
                    <a:ea typeface="黑体" panose="02010609060101010101" charset="-122"/>
                  </a:rPr>
                  <a:t>1</a:t>
                </a:r>
                <a:r>
                  <a:rPr lang="zh-CN" altLang="en-US" sz="1600" b="1" dirty="0">
                    <a:solidFill>
                      <a:schemeClr val="accent5">
                        <a:lumMod val="20000"/>
                        <a:lumOff val="80000"/>
                      </a:schemeClr>
                    </a:solidFill>
                    <a:latin typeface="黑体" panose="02010609060101010101" charset="-122"/>
                    <a:ea typeface="黑体" panose="02010609060101010101" charset="-122"/>
                  </a:rPr>
                  <a:t>日），学校实际拥有的可提供给在校生住宿的床位数。包括学校产权的和非学校产权在校外学校统一租用的床位数</a:t>
                </a:r>
                <a:endParaRPr lang="zh-CN" altLang="zh-CN" sz="1600" b="1" dirty="0">
                  <a:solidFill>
                    <a:schemeClr val="accent5">
                      <a:lumMod val="20000"/>
                      <a:lumOff val="80000"/>
                    </a:schemeClr>
                  </a:solidFill>
                  <a:latin typeface="黑体" panose="02010609060101010101" charset="-122"/>
                  <a:ea typeface="黑体" panose="02010609060101010101" charset="-122"/>
                </a:endParaRPr>
              </a:p>
            </p:txBody>
          </p:sp>
        </p:grpSp>
        <p:sp>
          <p:nvSpPr>
            <p:cNvPr id="27" name="矩形 26"/>
            <p:cNvSpPr/>
            <p:nvPr/>
          </p:nvSpPr>
          <p:spPr>
            <a:xfrm>
              <a:off x="685511" y="1335572"/>
              <a:ext cx="2235200" cy="200416"/>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250"/>
                                        <p:tgtEl>
                                          <p:spTgt spid="4"/>
                                        </p:tgtEl>
                                      </p:cBhvr>
                                    </p:animEffect>
                                    <p:set>
                                      <p:cBhvr>
                                        <p:cTn id="12" dur="1" fill="hold">
                                          <p:stCondLst>
                                            <p:cond delay="249"/>
                                          </p:stCondLst>
                                        </p:cTn>
                                        <p:tgtEl>
                                          <p:spTgt spid="4"/>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nodeType="clickEffect">
                                  <p:stCondLst>
                                    <p:cond delay="0"/>
                                  </p:stCondLst>
                                  <p:childTnLst>
                                    <p:animEffect transition="out" filter="fade">
                                      <p:cBhvr>
                                        <p:cTn id="21" dur="250"/>
                                        <p:tgtEl>
                                          <p:spTgt spid="10"/>
                                        </p:tgtEl>
                                      </p:cBhvr>
                                    </p:animEffect>
                                    <p:set>
                                      <p:cBhvr>
                                        <p:cTn id="22" dur="1" fill="hold">
                                          <p:stCondLst>
                                            <p:cond delay="249"/>
                                          </p:stCondLst>
                                        </p:cTn>
                                        <p:tgtEl>
                                          <p:spTgt spid="10"/>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nodeType="clickEffect">
                                  <p:stCondLst>
                                    <p:cond delay="0"/>
                                  </p:stCondLst>
                                  <p:childTnLst>
                                    <p:animEffect transition="out" filter="fade">
                                      <p:cBhvr>
                                        <p:cTn id="31" dur="250"/>
                                        <p:tgtEl>
                                          <p:spTgt spid="15"/>
                                        </p:tgtEl>
                                      </p:cBhvr>
                                    </p:animEffect>
                                    <p:set>
                                      <p:cBhvr>
                                        <p:cTn id="32" dur="1" fill="hold">
                                          <p:stCondLst>
                                            <p:cond delay="249"/>
                                          </p:stCondLst>
                                        </p:cTn>
                                        <p:tgtEl>
                                          <p:spTgt spid="15"/>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500"/>
                                        <p:tgtEl>
                                          <p:spTgt spid="20"/>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xit" presetSubtype="0" fill="hold" nodeType="clickEffect">
                                  <p:stCondLst>
                                    <p:cond delay="0"/>
                                  </p:stCondLst>
                                  <p:childTnLst>
                                    <p:animEffect transition="out" filter="fade">
                                      <p:cBhvr>
                                        <p:cTn id="41" dur="250"/>
                                        <p:tgtEl>
                                          <p:spTgt spid="20"/>
                                        </p:tgtEl>
                                      </p:cBhvr>
                                    </p:animEffect>
                                    <p:set>
                                      <p:cBhvr>
                                        <p:cTn id="42" dur="1" fill="hold">
                                          <p:stCondLst>
                                            <p:cond delay="249"/>
                                          </p:stCondLst>
                                        </p:cTn>
                                        <p:tgtEl>
                                          <p:spTgt spid="20"/>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fade">
                                      <p:cBhvr>
                                        <p:cTn id="47" dur="500"/>
                                        <p:tgtEl>
                                          <p:spTgt spid="25"/>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xit" presetSubtype="0" fill="hold" nodeType="clickEffect">
                                  <p:stCondLst>
                                    <p:cond delay="0"/>
                                  </p:stCondLst>
                                  <p:childTnLst>
                                    <p:animEffect transition="out" filter="fade">
                                      <p:cBhvr>
                                        <p:cTn id="51" dur="250"/>
                                        <p:tgtEl>
                                          <p:spTgt spid="25"/>
                                        </p:tgtEl>
                                      </p:cBhvr>
                                    </p:animEffect>
                                    <p:set>
                                      <p:cBhvr>
                                        <p:cTn id="52" dur="1" fill="hold">
                                          <p:stCondLst>
                                            <p:cond delay="249"/>
                                          </p:stCondLst>
                                        </p:cTn>
                                        <p:tgtEl>
                                          <p:spTgt spid="2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custDataLst>
              <p:tags r:id="rId1"/>
            </p:custDataLst>
          </p:nvPr>
        </p:nvGraphicFramePr>
        <p:xfrm>
          <a:off x="658813" y="1125538"/>
          <a:ext cx="10874375" cy="3537210"/>
        </p:xfrm>
        <a:graphic>
          <a:graphicData uri="http://schemas.openxmlformats.org/drawingml/2006/table">
            <a:tbl>
              <a:tblPr firstRow="1" firstCol="1" bandRow="1"/>
              <a:tblGrid>
                <a:gridCol w="4976113"/>
                <a:gridCol w="1289700"/>
                <a:gridCol w="896049"/>
                <a:gridCol w="1572436"/>
                <a:gridCol w="2140077"/>
              </a:tblGrid>
              <a:tr h="234680">
                <a:tc>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rPr>
                        <a:t>上学年参加国家学生体质健康标准测试人数</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人</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27</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6700" algn="just">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中等、高等</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52354">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优秀</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人</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28</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6700" algn="just">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p>
                      <a:pPr marL="266700"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p>
                      <a:pPr marL="266700"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p>
                      <a:pPr marL="266700"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中等、高等</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025">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良好</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人</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29</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6700" algn="just">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中等、高等</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025">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及格</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人</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30</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6700" algn="just">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中等、高等</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025">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不及格</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人</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31</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6700" algn="just">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中等、高等</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025">
                <a:tc>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rPr>
                        <a:t>博物馆</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个</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32</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6700" algn="just">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高等</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025">
                <a:tc>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rPr>
                        <a:t>美术馆</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个</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33</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6700" algn="just">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高等</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025">
                <a:tc>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rPr>
                        <a:t>音乐厅和剧场</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个</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34</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6700" algn="just">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高等</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025">
                <a:tc>
                  <a:txBody>
                    <a:bodyPr/>
                    <a:lstStyle/>
                    <a:p>
                      <a:pPr algn="just">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学校附属医院</a:t>
                      </a:r>
                      <a:endParaRPr lang="zh-CN" sz="1050" kern="100">
                        <a:effectLst/>
                        <a:latin typeface="Times New Roman" panose="02020603050405020304" charset="0"/>
                        <a:ea typeface="宋体" panose="02010600030101010101" pitchFamily="2" charset="-122"/>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所</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35</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6700" algn="just">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高等</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025">
                <a:tc>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rPr>
                        <a:t>学校附属幼儿园、中小学</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所</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36</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6700" algn="just">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高等</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025">
                <a:tc>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rPr>
                        <a:t>安全保卫人员</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人</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37</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6700" algn="just">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中等、高等</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025">
                <a:tc>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rPr>
                        <a:t>学校首席信息官（</a:t>
                      </a:r>
                      <a:r>
                        <a:rPr lang="en-US" sz="900" kern="100">
                          <a:effectLst/>
                          <a:latin typeface="Times New Roman" panose="02020603050405020304" charset="0"/>
                          <a:ea typeface="宋体" panose="02010600030101010101" pitchFamily="2" charset="-122"/>
                        </a:rPr>
                        <a:t>CIO</a:t>
                      </a:r>
                      <a:r>
                        <a:rPr lang="zh-CN" sz="900" kern="100">
                          <a:effectLst/>
                          <a:latin typeface="Times New Roman" panose="02020603050405020304" charset="0"/>
                          <a:ea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38</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a:t>
                      </a:r>
                      <a:r>
                        <a:rPr lang="zh-CN" sz="900" kern="100">
                          <a:effectLst/>
                          <a:latin typeface="Times New Roman" panose="02020603050405020304" charset="0"/>
                          <a:ea typeface="宋体" panose="02010600030101010101" pitchFamily="2" charset="-122"/>
                          <a:cs typeface="宋体" panose="02010600030101010101" pitchFamily="2" charset="-122"/>
                        </a:rPr>
                        <a:t>有</a:t>
                      </a:r>
                      <a:r>
                        <a:rPr lang="en-US" sz="900" kern="100">
                          <a:effectLst/>
                          <a:latin typeface="Times New Roman" panose="02020603050405020304" charset="0"/>
                          <a:ea typeface="宋体" panose="02010600030101010101" pitchFamily="2" charset="-122"/>
                          <a:cs typeface="宋体" panose="02010600030101010101" pitchFamily="2" charset="-122"/>
                        </a:rPr>
                        <a:t> 2.</a:t>
                      </a:r>
                      <a:r>
                        <a:rPr lang="zh-CN" sz="900" kern="100">
                          <a:effectLst/>
                          <a:latin typeface="Times New Roman" panose="02020603050405020304" charset="0"/>
                          <a:ea typeface="宋体" panose="02010600030101010101" pitchFamily="2" charset="-122"/>
                          <a:cs typeface="宋体" panose="02010600030101010101" pitchFamily="2" charset="-122"/>
                        </a:rPr>
                        <a:t>无</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中等、高等</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876">
                <a:tc>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rPr>
                        <a:t>预防艾滋病教育和性教育相关课程和活动</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sym typeface="+mn-ea"/>
                        </a:rPr>
                        <a:t>3</a:t>
                      </a:r>
                      <a:r>
                        <a:rPr lang="en-US" altLang="zh-CN" sz="900" kern="100">
                          <a:effectLst/>
                          <a:latin typeface="宋体" panose="02010600030101010101" pitchFamily="2" charset="-122"/>
                          <a:ea typeface="宋体" panose="02010600030101010101" pitchFamily="2" charset="-122"/>
                          <a:cs typeface="宋体" panose="02010600030101010101" pitchFamily="2" charset="-122"/>
                          <a:sym typeface="+mn-ea"/>
                        </a:rPr>
                        <a:t>9</a:t>
                      </a:r>
                      <a:endParaRPr lang="en-US" sz="900" kern="100">
                        <a:effectLst/>
                        <a:latin typeface="宋体" panose="02010600030101010101" pitchFamily="2" charset="-122"/>
                        <a:ea typeface="宋体" panose="02010600030101010101" pitchFamily="2" charset="-122"/>
                        <a:cs typeface="宋体" panose="02010600030101010101" pitchFamily="2" charset="-122"/>
                        <a:sym typeface="+mn-e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a:t>
                      </a:r>
                      <a:r>
                        <a:rPr lang="zh-CN" sz="900" kern="100">
                          <a:effectLst/>
                          <a:latin typeface="Times New Roman" panose="02020603050405020304" charset="0"/>
                          <a:ea typeface="宋体" panose="02010600030101010101" pitchFamily="2" charset="-122"/>
                          <a:cs typeface="宋体" panose="02010600030101010101" pitchFamily="2" charset="-122"/>
                        </a:rPr>
                        <a:t>是</a:t>
                      </a:r>
                      <a:r>
                        <a:rPr lang="en-US" sz="900" kern="100">
                          <a:effectLst/>
                          <a:latin typeface="Times New Roman" panose="02020603050405020304" charset="0"/>
                          <a:ea typeface="宋体" panose="02010600030101010101" pitchFamily="2" charset="-122"/>
                          <a:cs typeface="宋体" panose="02010600030101010101" pitchFamily="2" charset="-122"/>
                        </a:rPr>
                        <a:t> 2.</a:t>
                      </a:r>
                      <a:r>
                        <a:rPr lang="zh-CN" sz="900" kern="100">
                          <a:effectLst/>
                          <a:latin typeface="Times New Roman" panose="02020603050405020304" charset="0"/>
                          <a:ea typeface="宋体" panose="02010600030101010101" pitchFamily="2" charset="-122"/>
                          <a:cs typeface="宋体" panose="02010600030101010101" pitchFamily="2" charset="-122"/>
                        </a:rPr>
                        <a:t>否</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中等、高等</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025">
                <a:tc>
                  <a:txBody>
                    <a:bodyPr/>
                    <a:lstStyle/>
                    <a:p>
                      <a:pPr algn="just">
                        <a:lnSpc>
                          <a:spcPts val="1400"/>
                        </a:lnSpc>
                        <a:spcAft>
                          <a:spcPts val="0"/>
                        </a:spcAft>
                      </a:pPr>
                      <a:r>
                        <a:rPr lang="zh-CN" sz="900" kern="100" dirty="0">
                          <a:effectLst/>
                          <a:latin typeface="Times New Roman" panose="02020603050405020304" charset="0"/>
                          <a:ea typeface="宋体" panose="02010600030101010101" pitchFamily="2" charset="-122"/>
                        </a:rPr>
                        <a:t>预科注册学生数</a:t>
                      </a:r>
                      <a:endParaRPr lang="zh-CN" sz="1050" kern="100" dirty="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人</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4</a:t>
                      </a:r>
                      <a:r>
                        <a:rPr lang="en-US" altLang="zh-CN" sz="900" kern="100">
                          <a:effectLst/>
                          <a:latin typeface="宋体" panose="02010600030101010101" pitchFamily="2" charset="-122"/>
                          <a:ea typeface="宋体" panose="02010600030101010101" pitchFamily="2" charset="-122"/>
                          <a:cs typeface="宋体" panose="02010600030101010101" pitchFamily="2" charset="-122"/>
                        </a:rPr>
                        <a:t>0</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cs typeface="宋体" panose="02010600030101010101" pitchFamily="2" charset="-122"/>
                        </a:rPr>
                        <a:t>高等</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025">
                <a:tc>
                  <a:txBody>
                    <a:bodyPr/>
                    <a:lstStyle/>
                    <a:p>
                      <a:pPr algn="just">
                        <a:lnSpc>
                          <a:spcPts val="1400"/>
                        </a:lnSpc>
                        <a:spcAft>
                          <a:spcPts val="0"/>
                        </a:spcAft>
                        <a:buNone/>
                      </a:pPr>
                      <a:r>
                        <a:rPr lang="zh-CN" sz="900" kern="100" dirty="0">
                          <a:solidFill>
                            <a:schemeClr val="tx1"/>
                          </a:solidFill>
                          <a:effectLst/>
                          <a:latin typeface="Times New Roman" panose="02020603050405020304" charset="0"/>
                          <a:ea typeface="宋体" panose="02010600030101010101" pitchFamily="2" charset="-122"/>
                        </a:rPr>
                        <a:t>银龄教师</a:t>
                      </a:r>
                      <a:endParaRPr lang="zh-CN" sz="900" kern="100" dirty="0">
                        <a:solidFill>
                          <a:schemeClr val="tx1"/>
                        </a:solidFill>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人</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4</a:t>
                      </a:r>
                      <a:r>
                        <a:rPr lang="en-US" altLang="zh-CN" sz="900" kern="100">
                          <a:effectLst/>
                          <a:latin typeface="宋体" panose="02010600030101010101" pitchFamily="2" charset="-122"/>
                          <a:ea typeface="宋体" panose="02010600030101010101" pitchFamily="2" charset="-122"/>
                          <a:cs typeface="宋体" panose="02010600030101010101" pitchFamily="2" charset="-122"/>
                        </a:rPr>
                        <a:t>1</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buNone/>
                      </a:pPr>
                      <a:endParaRPr lang="zh-CN" altLang="en-US"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buNone/>
                      </a:pPr>
                      <a:r>
                        <a:rPr lang="zh-CN" sz="900" kern="100">
                          <a:effectLst/>
                          <a:latin typeface="Times New Roman" panose="02020603050405020304" charset="0"/>
                          <a:ea typeface="宋体" panose="02010600030101010101" pitchFamily="2" charset="-122"/>
                          <a:cs typeface="宋体" panose="02010600030101010101" pitchFamily="2" charset="-122"/>
                          <a:sym typeface="+mn-ea"/>
                        </a:rPr>
                        <a:t>中等、高等</a:t>
                      </a:r>
                      <a:endParaRPr lang="zh-CN" altLang="en-US" sz="900" kern="100" dirty="0">
                        <a:effectLst/>
                        <a:latin typeface="Times New Roman" panose="02020603050405020304" charset="0"/>
                        <a:ea typeface="宋体" panose="02010600030101010101" pitchFamily="2" charset="-122"/>
                        <a:cs typeface="宋体" panose="02010600030101010101" pitchFamily="2" charset="-122"/>
                        <a:sym typeface="+mn-ea"/>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9" name="矩形 8"/>
          <p:cNvSpPr/>
          <p:nvPr/>
        </p:nvSpPr>
        <p:spPr>
          <a:xfrm>
            <a:off x="3555080" y="287020"/>
            <a:ext cx="5081840" cy="400110"/>
          </a:xfrm>
          <a:prstGeom prst="rect">
            <a:avLst/>
          </a:prstGeom>
        </p:spPr>
        <p:txBody>
          <a:bodyPr wrap="none">
            <a:spAutoFit/>
          </a:bodyPr>
          <a:lstStyle/>
          <a:p>
            <a:pPr algn="ctr"/>
            <a:r>
              <a:rPr lang="zh-CN" altLang="en-US" sz="2000" b="1" dirty="0">
                <a:solidFill>
                  <a:srgbClr val="FF0000"/>
                </a:solidFill>
                <a:cs typeface="+mn-ea"/>
                <a:sym typeface="+mn-lt"/>
              </a:rPr>
              <a:t>★ </a:t>
            </a:r>
            <a:r>
              <a:rPr lang="zh-CN" altLang="en-US" sz="2000" b="1" dirty="0">
                <a:solidFill>
                  <a:srgbClr val="304371"/>
                </a:solidFill>
                <a:cs typeface="+mn-ea"/>
                <a:sym typeface="+mn-lt"/>
              </a:rPr>
              <a:t>（三）职业教育学校基本情况（接上页）</a:t>
            </a:r>
            <a:endParaRPr lang="zh-CN" altLang="en-US" sz="2000" b="1" dirty="0">
              <a:solidFill>
                <a:srgbClr val="304371"/>
              </a:solidFill>
              <a:cs typeface="+mn-ea"/>
              <a:sym typeface="+mn-lt"/>
            </a:endParaRPr>
          </a:p>
        </p:txBody>
      </p:sp>
      <p:grpSp>
        <p:nvGrpSpPr>
          <p:cNvPr id="16" name="组合 15"/>
          <p:cNvGrpSpPr/>
          <p:nvPr/>
        </p:nvGrpSpPr>
        <p:grpSpPr>
          <a:xfrm>
            <a:off x="532433" y="2701855"/>
            <a:ext cx="10890510" cy="1385181"/>
            <a:chOff x="663706" y="956666"/>
            <a:chExt cx="10890510" cy="1467673"/>
          </a:xfrm>
        </p:grpSpPr>
        <p:grpSp>
          <p:nvGrpSpPr>
            <p:cNvPr id="17" name="组合 16"/>
            <p:cNvGrpSpPr/>
            <p:nvPr/>
          </p:nvGrpSpPr>
          <p:grpSpPr>
            <a:xfrm>
              <a:off x="663706" y="956666"/>
              <a:ext cx="10890510" cy="1230910"/>
              <a:chOff x="663706" y="-473133"/>
              <a:chExt cx="10890510" cy="2105360"/>
            </a:xfrm>
          </p:grpSpPr>
          <p:sp>
            <p:nvSpPr>
              <p:cNvPr id="19" name="矩形 18"/>
              <p:cNvSpPr/>
              <p:nvPr/>
            </p:nvSpPr>
            <p:spPr>
              <a:xfrm>
                <a:off x="695716" y="-355368"/>
                <a:ext cx="10858500" cy="1987595"/>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20" name="矩形 19"/>
              <p:cNvSpPr/>
              <p:nvPr/>
            </p:nvSpPr>
            <p:spPr>
              <a:xfrm>
                <a:off x="663706" y="-473133"/>
                <a:ext cx="10852151" cy="2070736"/>
              </a:xfrm>
              <a:prstGeom prst="rect">
                <a:avLst/>
              </a:prstGeom>
            </p:spPr>
            <p:txBody>
              <a:bodyPr wrap="square">
                <a:spAutoFit/>
              </a:bodyPr>
              <a:lstStyle/>
              <a:p>
                <a:pPr>
                  <a:lnSpc>
                    <a:spcPct val="150000"/>
                  </a:lnSpc>
                </a:pPr>
                <a:r>
                  <a:rPr lang="zh-CN" altLang="zh-CN"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6</a:t>
                </a:r>
                <a:r>
                  <a:rPr lang="zh-CN" altLang="zh-CN" sz="1600" b="1" dirty="0">
                    <a:solidFill>
                      <a:schemeClr val="accent5">
                        <a:lumMod val="20000"/>
                        <a:lumOff val="80000"/>
                      </a:schemeClr>
                    </a:solidFill>
                    <a:latin typeface="黑体" panose="02010609060101010101" charset="-122"/>
                    <a:ea typeface="黑体" panose="02010609060101010101" charset="-122"/>
                  </a:rPr>
                  <a:t>）学校首席信息官（</a:t>
                </a:r>
                <a:r>
                  <a:rPr lang="en-US" altLang="zh-CN" sz="1600" b="1" dirty="0">
                    <a:solidFill>
                      <a:schemeClr val="accent5">
                        <a:lumMod val="20000"/>
                        <a:lumOff val="80000"/>
                      </a:schemeClr>
                    </a:solidFill>
                    <a:latin typeface="黑体" panose="02010609060101010101" charset="-122"/>
                    <a:ea typeface="黑体" panose="02010609060101010101" charset="-122"/>
                  </a:rPr>
                  <a:t>CIO</a:t>
                </a:r>
                <a:r>
                  <a:rPr lang="zh-CN" altLang="zh-CN" sz="1600" b="1" dirty="0">
                    <a:solidFill>
                      <a:schemeClr val="accent5">
                        <a:lumMod val="20000"/>
                        <a:lumOff val="80000"/>
                      </a:schemeClr>
                    </a:solidFill>
                    <a:latin typeface="黑体" panose="02010609060101010101" charset="-122"/>
                    <a:ea typeface="黑体" panose="02010609060101010101" charset="-122"/>
                  </a:rPr>
                  <a:t>）是指根据《教育信息化</a:t>
                </a:r>
                <a:r>
                  <a:rPr lang="en-US" altLang="zh-CN" sz="1600" b="1" dirty="0">
                    <a:solidFill>
                      <a:schemeClr val="accent5">
                        <a:lumMod val="20000"/>
                        <a:lumOff val="80000"/>
                      </a:schemeClr>
                    </a:solidFill>
                    <a:latin typeface="黑体" panose="02010609060101010101" charset="-122"/>
                    <a:ea typeface="黑体" panose="02010609060101010101" charset="-122"/>
                  </a:rPr>
                  <a:t>2.0</a:t>
                </a:r>
                <a:r>
                  <a:rPr lang="zh-CN" altLang="zh-CN" sz="1600" b="1" dirty="0">
                    <a:solidFill>
                      <a:schemeClr val="accent5">
                        <a:lumMod val="20000"/>
                        <a:lumOff val="80000"/>
                      </a:schemeClr>
                    </a:solidFill>
                    <a:latin typeface="黑体" panose="02010609060101010101" charset="-122"/>
                    <a:ea typeface="黑体" panose="02010609060101010101" charset="-122"/>
                  </a:rPr>
                  <a:t>行动计划》要求，设立的统筹管理教育信息化工作并参与学校相关决策的校领导。</a:t>
                </a:r>
                <a:endParaRPr lang="en-US" altLang="zh-CN" sz="1600" b="1" dirty="0">
                  <a:solidFill>
                    <a:schemeClr val="accent5">
                      <a:lumMod val="20000"/>
                      <a:lumOff val="80000"/>
                    </a:schemeClr>
                  </a:solidFill>
                  <a:latin typeface="黑体" panose="02010609060101010101" charset="-122"/>
                  <a:ea typeface="黑体" panose="02010609060101010101" charset="-122"/>
                </a:endParaRPr>
              </a:p>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rPr>
                  <a:t>（修改指标解释）</a:t>
                </a:r>
                <a:endParaRPr lang="zh-CN" altLang="zh-CN" sz="1600" b="1" dirty="0">
                  <a:solidFill>
                    <a:schemeClr val="accent5">
                      <a:lumMod val="20000"/>
                      <a:lumOff val="80000"/>
                    </a:schemeClr>
                  </a:solidFill>
                  <a:latin typeface="黑体" panose="02010609060101010101" charset="-122"/>
                  <a:ea typeface="黑体" panose="02010609060101010101" charset="-122"/>
                </a:endParaRPr>
              </a:p>
            </p:txBody>
          </p:sp>
        </p:grpSp>
        <p:sp>
          <p:nvSpPr>
            <p:cNvPr id="18" name="矩形 17"/>
            <p:cNvSpPr/>
            <p:nvPr/>
          </p:nvSpPr>
          <p:spPr>
            <a:xfrm>
              <a:off x="695716" y="2223923"/>
              <a:ext cx="2235200" cy="200416"/>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 name="组合 2"/>
          <p:cNvGrpSpPr/>
          <p:nvPr/>
        </p:nvGrpSpPr>
        <p:grpSpPr>
          <a:xfrm>
            <a:off x="658829" y="1837327"/>
            <a:ext cx="10858509" cy="2825211"/>
            <a:chOff x="658829" y="1837327"/>
            <a:chExt cx="10858509" cy="2825211"/>
          </a:xfrm>
        </p:grpSpPr>
        <p:sp>
          <p:nvSpPr>
            <p:cNvPr id="13" name="矩形 12"/>
            <p:cNvSpPr/>
            <p:nvPr/>
          </p:nvSpPr>
          <p:spPr>
            <a:xfrm>
              <a:off x="658838" y="1837327"/>
              <a:ext cx="10858500" cy="2533801"/>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14" name="矩形 13"/>
            <p:cNvSpPr/>
            <p:nvPr/>
          </p:nvSpPr>
          <p:spPr>
            <a:xfrm>
              <a:off x="703279" y="2246280"/>
              <a:ext cx="10791190" cy="1840865"/>
            </a:xfrm>
            <a:prstGeom prst="rect">
              <a:avLst/>
            </a:prstGeom>
          </p:spPr>
          <p:txBody>
            <a:bodyPr wrap="square">
              <a:noAutofit/>
            </a:bodyPr>
            <a:lstStyle/>
            <a:p>
              <a:pPr>
                <a:lnSpc>
                  <a:spcPct val="150000"/>
                </a:lnSpc>
              </a:pPr>
              <a:r>
                <a:rPr lang="zh-CN" altLang="zh-CN" sz="1200" b="1" dirty="0">
                  <a:solidFill>
                    <a:schemeClr val="accent5">
                      <a:lumMod val="20000"/>
                      <a:lumOff val="80000"/>
                    </a:schemeClr>
                  </a:solidFill>
                  <a:latin typeface="黑体" panose="02010609060101010101" charset="-122"/>
                  <a:ea typeface="黑体" panose="02010609060101010101" charset="-122"/>
                </a:rPr>
                <a:t>增加</a:t>
              </a:r>
              <a:r>
                <a:rPr lang="en-US" altLang="zh-CN" sz="1200" b="1" dirty="0">
                  <a:solidFill>
                    <a:schemeClr val="accent5">
                      <a:lumMod val="20000"/>
                      <a:lumOff val="80000"/>
                    </a:schemeClr>
                  </a:solidFill>
                  <a:latin typeface="黑体" panose="02010609060101010101" charset="-122"/>
                  <a:ea typeface="黑体" panose="02010609060101010101" charset="-122"/>
                </a:rPr>
                <a:t>“</a:t>
              </a:r>
              <a:r>
                <a:rPr lang="zh-CN" altLang="zh-CN" sz="1200" b="1" dirty="0">
                  <a:solidFill>
                    <a:schemeClr val="accent5">
                      <a:lumMod val="20000"/>
                      <a:lumOff val="80000"/>
                    </a:schemeClr>
                  </a:solidFill>
                  <a:latin typeface="黑体" panose="02010609060101010101" charset="-122"/>
                  <a:ea typeface="黑体" panose="02010609060101010101" charset="-122"/>
                </a:rPr>
                <a:t>银龄教师</a:t>
              </a:r>
              <a:r>
                <a:rPr lang="en-US" altLang="zh-CN" sz="1200" b="1" dirty="0">
                  <a:solidFill>
                    <a:schemeClr val="accent5">
                      <a:lumMod val="20000"/>
                      <a:lumOff val="80000"/>
                    </a:schemeClr>
                  </a:solidFill>
                  <a:latin typeface="黑体" panose="02010609060101010101" charset="-122"/>
                  <a:ea typeface="黑体" panose="02010609060101010101" charset="-122"/>
                </a:rPr>
                <a:t>”</a:t>
              </a:r>
              <a:r>
                <a:rPr lang="zh-CN" altLang="zh-CN" sz="1200" b="1" dirty="0">
                  <a:solidFill>
                    <a:schemeClr val="accent5">
                      <a:lumMod val="20000"/>
                      <a:lumOff val="80000"/>
                    </a:schemeClr>
                  </a:solidFill>
                  <a:latin typeface="黑体" panose="02010609060101010101" charset="-122"/>
                  <a:ea typeface="黑体" panose="02010609060101010101" charset="-122"/>
                </a:rPr>
                <a:t>指标</a:t>
              </a:r>
              <a:endParaRPr lang="en-US" altLang="zh-CN" sz="1200" b="1" dirty="0">
                <a:solidFill>
                  <a:schemeClr val="accent5">
                    <a:lumMod val="20000"/>
                    <a:lumOff val="80000"/>
                  </a:schemeClr>
                </a:solidFill>
                <a:latin typeface="黑体" panose="02010609060101010101" charset="-122"/>
                <a:ea typeface="黑体" panose="02010609060101010101" charset="-122"/>
              </a:endParaRPr>
            </a:p>
            <a:p>
              <a:pPr>
                <a:lnSpc>
                  <a:spcPct val="150000"/>
                </a:lnSpc>
              </a:pPr>
              <a:r>
                <a:rPr lang="zh-CN" altLang="en-US" sz="1200" b="1" dirty="0">
                  <a:solidFill>
                    <a:schemeClr val="accent5">
                      <a:lumMod val="20000"/>
                      <a:lumOff val="80000"/>
                    </a:schemeClr>
                  </a:solidFill>
                  <a:latin typeface="黑体" panose="02010609060101010101" charset="-122"/>
                  <a:ea typeface="黑体" panose="02010609060101010101" charset="-122"/>
                </a:rPr>
                <a:t>（新增指标）</a:t>
              </a:r>
              <a:endParaRPr lang="en-US" altLang="zh-CN" sz="1200" b="1" dirty="0">
                <a:solidFill>
                  <a:schemeClr val="accent5">
                    <a:lumMod val="20000"/>
                    <a:lumOff val="80000"/>
                  </a:schemeClr>
                </a:solidFill>
                <a:latin typeface="黑体" panose="02010609060101010101" charset="-122"/>
                <a:ea typeface="黑体" panose="02010609060101010101" charset="-122"/>
              </a:endParaRPr>
            </a:p>
            <a:p>
              <a:pPr>
                <a:lnSpc>
                  <a:spcPct val="150000"/>
                </a:lnSpc>
              </a:pPr>
              <a:r>
                <a:rPr lang="zh-CN" altLang="zh-CN" sz="1200" b="1" dirty="0">
                  <a:solidFill>
                    <a:schemeClr val="accent5">
                      <a:lumMod val="20000"/>
                      <a:lumOff val="80000"/>
                    </a:schemeClr>
                  </a:solidFill>
                  <a:latin typeface="黑体" panose="02010609060101010101" charset="-122"/>
                  <a:ea typeface="黑体" panose="02010609060101010101" charset="-122"/>
                </a:rPr>
                <a:t>指标解释：</a:t>
              </a:r>
              <a:endParaRPr lang="en-US" altLang="zh-CN" sz="1200" b="1" dirty="0">
                <a:solidFill>
                  <a:schemeClr val="accent5">
                    <a:lumMod val="20000"/>
                    <a:lumOff val="80000"/>
                  </a:schemeClr>
                </a:solidFill>
                <a:latin typeface="黑体" panose="02010609060101010101" charset="-122"/>
                <a:ea typeface="黑体" panose="02010609060101010101" charset="-122"/>
              </a:endParaRPr>
            </a:p>
            <a:p>
              <a:pPr>
                <a:lnSpc>
                  <a:spcPct val="150000"/>
                </a:lnSpc>
              </a:pPr>
              <a:r>
                <a:rPr altLang="zh-CN" sz="1200" b="1" dirty="0">
                  <a:solidFill>
                    <a:schemeClr val="accent5">
                      <a:lumMod val="20000"/>
                      <a:lumOff val="80000"/>
                    </a:schemeClr>
                  </a:solidFill>
                  <a:latin typeface="黑体" panose="02010609060101010101" charset="-122"/>
                  <a:ea typeface="黑体" panose="02010609060101010101" charset="-122"/>
                </a:rPr>
                <a:t>银龄教师是指各级各类学校聘请的，非本单位达到法定退休年龄且办结退休手续的教师。分为具有《中华人民共和国教师法》《教师资格条例》规定的教师资格证的教师和无教师资格证但具有副高级及以上专业技术职务的高技能人才且经过聘用单位认定同意的教师。此两类教师需从事教育教学、教学指导、科学</a:t>
              </a:r>
              <a:endParaRPr altLang="zh-CN" sz="1200" b="1" dirty="0">
                <a:solidFill>
                  <a:schemeClr val="accent5">
                    <a:lumMod val="20000"/>
                    <a:lumOff val="80000"/>
                  </a:schemeClr>
                </a:solidFill>
                <a:latin typeface="黑体" panose="02010609060101010101" charset="-122"/>
                <a:ea typeface="黑体" panose="02010609060101010101" charset="-122"/>
              </a:endParaRPr>
            </a:p>
            <a:p>
              <a:pPr>
                <a:lnSpc>
                  <a:spcPct val="150000"/>
                </a:lnSpc>
              </a:pPr>
              <a:r>
                <a:rPr altLang="zh-CN" sz="1200" b="1" dirty="0">
                  <a:solidFill>
                    <a:schemeClr val="accent5">
                      <a:lumMod val="20000"/>
                      <a:lumOff val="80000"/>
                    </a:schemeClr>
                  </a:solidFill>
                  <a:latin typeface="黑体" panose="02010609060101010101" charset="-122"/>
                  <a:ea typeface="黑体" panose="02010609060101010101" charset="-122"/>
                </a:rPr>
                <a:t>研究、团队建设、学校管理等工作，聘期在一学期以上。</a:t>
              </a:r>
              <a:r>
                <a:rPr lang="zh-CN" altLang="en-US" sz="1200" b="1" dirty="0">
                  <a:solidFill>
                    <a:schemeClr val="accent5">
                      <a:lumMod val="20000"/>
                      <a:lumOff val="80000"/>
                    </a:schemeClr>
                  </a:solidFill>
                  <a:latin typeface="黑体" panose="02010609060101010101" charset="-122"/>
                  <a:ea typeface="黑体" panose="02010609060101010101" charset="-122"/>
                </a:rPr>
                <a:t>（新增指标解释）</a:t>
              </a:r>
              <a:endParaRPr lang="zh-CN" altLang="zh-CN" sz="1400" b="1" dirty="0">
                <a:solidFill>
                  <a:schemeClr val="accent5">
                    <a:lumMod val="20000"/>
                    <a:lumOff val="80000"/>
                  </a:schemeClr>
                </a:solidFill>
                <a:latin typeface="黑体" panose="02010609060101010101" charset="-122"/>
                <a:ea typeface="黑体" panose="02010609060101010101" charset="-122"/>
              </a:endParaRPr>
            </a:p>
          </p:txBody>
        </p:sp>
        <p:sp>
          <p:nvSpPr>
            <p:cNvPr id="15" name="矩形 14"/>
            <p:cNvSpPr/>
            <p:nvPr/>
          </p:nvSpPr>
          <p:spPr>
            <a:xfrm>
              <a:off x="658829" y="4463360"/>
              <a:ext cx="691147" cy="199178"/>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250"/>
                                        <p:tgtEl>
                                          <p:spTgt spid="16"/>
                                        </p:tgtEl>
                                      </p:cBhvr>
                                    </p:animEffect>
                                    <p:set>
                                      <p:cBhvr>
                                        <p:cTn id="12" dur="1" fill="hold">
                                          <p:stCondLst>
                                            <p:cond delay="249"/>
                                          </p:stCondLst>
                                        </p:cTn>
                                        <p:tgtEl>
                                          <p:spTgt spid="16"/>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nvGraphicFramePr>
        <p:xfrm>
          <a:off x="673099" y="1125538"/>
          <a:ext cx="10820692" cy="4482778"/>
        </p:xfrm>
        <a:graphic>
          <a:graphicData uri="http://schemas.openxmlformats.org/drawingml/2006/table">
            <a:tbl>
              <a:tblPr firstRow="1" firstCol="1" bandRow="1"/>
              <a:tblGrid>
                <a:gridCol w="5501023"/>
                <a:gridCol w="869965"/>
                <a:gridCol w="593995"/>
                <a:gridCol w="1466588"/>
                <a:gridCol w="2389121"/>
              </a:tblGrid>
              <a:tr h="176914">
                <a:tc>
                  <a:txBody>
                    <a:bodyPr/>
                    <a:lstStyle/>
                    <a:p>
                      <a:pPr marL="266700" algn="ctr">
                        <a:lnSpc>
                          <a:spcPts val="1400"/>
                        </a:lnSpc>
                        <a:spcAft>
                          <a:spcPts val="0"/>
                        </a:spcAft>
                      </a:pPr>
                      <a:r>
                        <a:rPr lang="zh-CN" sz="900" kern="100" dirty="0">
                          <a:effectLst/>
                          <a:latin typeface="Times New Roman" panose="02020603050405020304" charset="0"/>
                          <a:ea typeface="宋体" panose="02010600030101010101" pitchFamily="2" charset="-122"/>
                          <a:cs typeface="宋体" panose="02010600030101010101" pitchFamily="2" charset="-122"/>
                        </a:rPr>
                        <a:t>指标名称</a:t>
                      </a:r>
                      <a:endParaRPr lang="zh-CN" sz="1000" kern="100" dirty="0">
                        <a:effectLst/>
                        <a:latin typeface="Times New Roman" panose="02020603050405020304" charset="0"/>
                        <a:ea typeface="宋体" panose="02010600030101010101" pitchFamily="2" charset="-122"/>
                      </a:endParaRPr>
                    </a:p>
                  </a:txBody>
                  <a:tcPr marL="48554" marR="48554"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计量单位</a:t>
                      </a:r>
                      <a:endParaRPr lang="zh-CN" sz="1000" kern="10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代码</a:t>
                      </a:r>
                      <a:endParaRPr lang="zh-CN" sz="1000" kern="10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数量</a:t>
                      </a:r>
                      <a:endParaRPr lang="zh-CN" sz="1000" kern="10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备注</a:t>
                      </a:r>
                      <a:endParaRPr lang="zh-CN" sz="1000" kern="10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9411">
                <a:tc>
                  <a:txBody>
                    <a:bodyPr/>
                    <a:lstStyle/>
                    <a:p>
                      <a:pPr marL="266700" algn="ctr">
                        <a:lnSpc>
                          <a:spcPts val="1400"/>
                        </a:lnSpc>
                        <a:spcAft>
                          <a:spcPts val="0"/>
                        </a:spcAft>
                      </a:pPr>
                      <a:r>
                        <a:rPr lang="zh-CN" sz="900" kern="100" dirty="0">
                          <a:effectLst/>
                          <a:latin typeface="Times New Roman" panose="02020603050405020304" charset="0"/>
                          <a:ea typeface="宋体" panose="02010600030101010101" pitchFamily="2" charset="-122"/>
                          <a:cs typeface="宋体" panose="02010600030101010101" pitchFamily="2" charset="-122"/>
                        </a:rPr>
                        <a:t>甲</a:t>
                      </a:r>
                      <a:endParaRPr lang="zh-CN" sz="1000" kern="100" dirty="0">
                        <a:effectLst/>
                        <a:latin typeface="Times New Roman" panose="02020603050405020304" charset="0"/>
                        <a:ea typeface="宋体" panose="02010600030101010101" pitchFamily="2" charset="-122"/>
                      </a:endParaRPr>
                    </a:p>
                  </a:txBody>
                  <a:tcPr marL="48554" marR="48554"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乙</a:t>
                      </a:r>
                      <a:endParaRPr lang="zh-CN" sz="1000" kern="10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丙</a:t>
                      </a:r>
                      <a:endParaRPr lang="zh-CN" sz="1000" kern="10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a:t>
                      </a:r>
                      <a:endParaRPr lang="zh-CN" sz="1000" kern="10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丁</a:t>
                      </a:r>
                      <a:endParaRPr lang="zh-CN" sz="1000" kern="10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9411">
                <a:tc>
                  <a:txBody>
                    <a:bodyPr/>
                    <a:lstStyle/>
                    <a:p>
                      <a:pPr algn="l">
                        <a:lnSpc>
                          <a:spcPts val="1400"/>
                        </a:lnSpc>
                        <a:spcAft>
                          <a:spcPts val="0"/>
                        </a:spcAft>
                      </a:pPr>
                      <a:r>
                        <a:rPr lang="zh-CN" sz="900" kern="0" dirty="0">
                          <a:effectLst/>
                          <a:latin typeface="Times New Roman" panose="02020603050405020304" charset="0"/>
                          <a:ea typeface="宋体" panose="02010600030101010101" pitchFamily="2" charset="-122"/>
                          <a:cs typeface="宋体" panose="02010600030101010101" pitchFamily="2" charset="-122"/>
                        </a:rPr>
                        <a:t>硕士学位授权一级学科点</a:t>
                      </a:r>
                      <a:endParaRPr lang="zh-CN" sz="1000" kern="100" dirty="0">
                        <a:effectLst/>
                        <a:latin typeface="Times New Roman" panose="02020603050405020304" charset="0"/>
                        <a:ea typeface="宋体" panose="02010600030101010101" pitchFamily="2" charset="-122"/>
                      </a:endParaRPr>
                    </a:p>
                  </a:txBody>
                  <a:tcPr marL="48554" marR="48554"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个</a:t>
                      </a:r>
                      <a:endParaRPr lang="zh-CN" sz="1000" kern="10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等线" panose="02010600030101010101" charset="-122"/>
                          <a:cs typeface="Times New Roman" panose="02020603050405020304" charset="0"/>
                        </a:rPr>
                        <a:t>01</a:t>
                      </a:r>
                      <a:endParaRPr lang="zh-CN" sz="1600" kern="100">
                        <a:effectLst/>
                        <a:latin typeface="等线" panose="02010600030101010101" charset="-122"/>
                        <a:ea typeface="等线" panose="02010600030101010101" charset="-122"/>
                        <a:cs typeface="Times New Roman" panose="0202060305040502030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普通、科研</a:t>
                      </a:r>
                      <a:endParaRPr lang="zh-CN" sz="1000" kern="10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9411">
                <a:tc>
                  <a:txBody>
                    <a:bodyPr/>
                    <a:lstStyle/>
                    <a:p>
                      <a:pPr algn="l">
                        <a:lnSpc>
                          <a:spcPts val="1400"/>
                        </a:lnSpc>
                        <a:spcAft>
                          <a:spcPts val="0"/>
                        </a:spcAft>
                      </a:pPr>
                      <a:r>
                        <a:rPr lang="zh-CN" sz="900" kern="0" dirty="0">
                          <a:effectLst/>
                          <a:latin typeface="Times New Roman" panose="02020603050405020304" charset="0"/>
                          <a:ea typeface="宋体" panose="02010600030101010101" pitchFamily="2" charset="-122"/>
                          <a:cs typeface="宋体" panose="02010600030101010101" pitchFamily="2" charset="-122"/>
                        </a:rPr>
                        <a:t>硕士学位授权二级学科点（不含一级学科覆盖点）</a:t>
                      </a:r>
                      <a:endParaRPr lang="zh-CN" sz="1000" kern="100" dirty="0">
                        <a:effectLst/>
                        <a:latin typeface="Times New Roman" panose="02020603050405020304" charset="0"/>
                        <a:ea typeface="宋体" panose="02010600030101010101" pitchFamily="2" charset="-122"/>
                      </a:endParaRPr>
                    </a:p>
                  </a:txBody>
                  <a:tcPr marL="48554" marR="48554"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个</a:t>
                      </a:r>
                      <a:endParaRPr lang="zh-CN" sz="1000" kern="10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等线" panose="02010600030101010101" charset="-122"/>
                          <a:cs typeface="Times New Roman" panose="02020603050405020304" charset="0"/>
                        </a:rPr>
                        <a:t>02</a:t>
                      </a:r>
                      <a:endParaRPr lang="zh-CN" sz="1600" kern="100">
                        <a:effectLst/>
                        <a:latin typeface="等线" panose="02010600030101010101" charset="-122"/>
                        <a:ea typeface="等线" panose="02010600030101010101" charset="-122"/>
                        <a:cs typeface="Times New Roman" panose="0202060305040502030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普通、科研</a:t>
                      </a:r>
                      <a:endParaRPr lang="zh-CN" sz="1000" kern="10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9411">
                <a:tc>
                  <a:txBody>
                    <a:bodyPr/>
                    <a:lstStyle/>
                    <a:p>
                      <a:pPr algn="l">
                        <a:lnSpc>
                          <a:spcPts val="1400"/>
                        </a:lnSpc>
                        <a:spcAft>
                          <a:spcPts val="0"/>
                        </a:spcAft>
                      </a:pPr>
                      <a:r>
                        <a:rPr lang="zh-CN" sz="900" kern="0" dirty="0">
                          <a:effectLst/>
                          <a:latin typeface="Times New Roman" panose="02020603050405020304" charset="0"/>
                          <a:ea typeface="宋体" panose="02010600030101010101" pitchFamily="2" charset="-122"/>
                          <a:cs typeface="宋体" panose="02010600030101010101" pitchFamily="2" charset="-122"/>
                        </a:rPr>
                        <a:t>博士学位授权一级学科点</a:t>
                      </a:r>
                      <a:endParaRPr lang="zh-CN" sz="1000" kern="100" dirty="0">
                        <a:effectLst/>
                        <a:latin typeface="Times New Roman" panose="02020603050405020304" charset="0"/>
                        <a:ea typeface="宋体" panose="02010600030101010101" pitchFamily="2" charset="-122"/>
                      </a:endParaRPr>
                    </a:p>
                  </a:txBody>
                  <a:tcPr marL="48554" marR="48554"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个</a:t>
                      </a:r>
                      <a:endParaRPr lang="zh-CN" sz="1000" kern="10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等线" panose="02010600030101010101" charset="-122"/>
                          <a:cs typeface="Times New Roman" panose="02020603050405020304" charset="0"/>
                        </a:rPr>
                        <a:t>03</a:t>
                      </a:r>
                      <a:endParaRPr lang="zh-CN" sz="1600" kern="100">
                        <a:effectLst/>
                        <a:latin typeface="等线" panose="02010600030101010101" charset="-122"/>
                        <a:ea typeface="等线" panose="02010600030101010101" charset="-122"/>
                        <a:cs typeface="Times New Roman" panose="0202060305040502030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普通、科研</a:t>
                      </a:r>
                      <a:endParaRPr lang="zh-CN" sz="1000" kern="10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9411">
                <a:tc>
                  <a:txBody>
                    <a:bodyPr/>
                    <a:lstStyle/>
                    <a:p>
                      <a:pPr algn="l">
                        <a:lnSpc>
                          <a:spcPts val="1400"/>
                        </a:lnSpc>
                        <a:spcAft>
                          <a:spcPts val="0"/>
                        </a:spcAft>
                      </a:pPr>
                      <a:r>
                        <a:rPr lang="zh-CN" sz="900" kern="0" dirty="0">
                          <a:effectLst/>
                          <a:latin typeface="Times New Roman" panose="02020603050405020304" charset="0"/>
                          <a:ea typeface="宋体" panose="02010600030101010101" pitchFamily="2" charset="-122"/>
                          <a:cs typeface="宋体" panose="02010600030101010101" pitchFamily="2" charset="-122"/>
                        </a:rPr>
                        <a:t>博士学位授权二级学科点（不含一级学科覆盖点）</a:t>
                      </a:r>
                      <a:endParaRPr lang="zh-CN" sz="1000" kern="100" dirty="0">
                        <a:effectLst/>
                        <a:latin typeface="Times New Roman" panose="02020603050405020304" charset="0"/>
                        <a:ea typeface="宋体" panose="02010600030101010101" pitchFamily="2" charset="-122"/>
                      </a:endParaRPr>
                    </a:p>
                  </a:txBody>
                  <a:tcPr marL="48554" marR="48554"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个</a:t>
                      </a:r>
                      <a:endParaRPr lang="zh-CN" sz="1000" kern="10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等线" panose="02010600030101010101" charset="-122"/>
                          <a:cs typeface="Times New Roman" panose="02020603050405020304" charset="0"/>
                        </a:rPr>
                        <a:t>04</a:t>
                      </a:r>
                      <a:endParaRPr lang="zh-CN" sz="1600" kern="100">
                        <a:effectLst/>
                        <a:latin typeface="等线" panose="02010600030101010101" charset="-122"/>
                        <a:ea typeface="等线" panose="02010600030101010101" charset="-122"/>
                        <a:cs typeface="Times New Roman" panose="0202060305040502030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普通、科研</a:t>
                      </a:r>
                      <a:endParaRPr lang="zh-CN" sz="1000" kern="10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9411">
                <a:tc>
                  <a:txBody>
                    <a:bodyPr/>
                    <a:lstStyle/>
                    <a:p>
                      <a:pPr algn="l">
                        <a:lnSpc>
                          <a:spcPts val="1400"/>
                        </a:lnSpc>
                        <a:spcAft>
                          <a:spcPts val="0"/>
                        </a:spcAft>
                      </a:pPr>
                      <a:r>
                        <a:rPr lang="zh-CN" sz="900" kern="100" dirty="0">
                          <a:effectLst/>
                          <a:latin typeface="Times New Roman" panose="02020603050405020304" charset="0"/>
                          <a:ea typeface="宋体" panose="02010600030101010101" pitchFamily="2" charset="-122"/>
                        </a:rPr>
                        <a:t>国家一流学科数量</a:t>
                      </a:r>
                      <a:endParaRPr lang="zh-CN" sz="1000" kern="100" dirty="0">
                        <a:effectLst/>
                        <a:latin typeface="Times New Roman" panose="02020603050405020304" charset="0"/>
                        <a:ea typeface="宋体" panose="02010600030101010101" pitchFamily="2" charset="-122"/>
                      </a:endParaRPr>
                    </a:p>
                  </a:txBody>
                  <a:tcPr marL="48554" marR="48554"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个</a:t>
                      </a:r>
                      <a:endParaRPr lang="zh-CN" sz="1000" kern="10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等线" panose="02010600030101010101" charset="-122"/>
                          <a:cs typeface="Times New Roman" panose="02020603050405020304" charset="0"/>
                        </a:rPr>
                        <a:t>05</a:t>
                      </a:r>
                      <a:endParaRPr lang="zh-CN" sz="1600" kern="100">
                        <a:effectLst/>
                        <a:latin typeface="等线" panose="02010600030101010101" charset="-122"/>
                        <a:ea typeface="等线" panose="02010600030101010101" charset="-122"/>
                        <a:cs typeface="Times New Roman" panose="0202060305040502030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普通</a:t>
                      </a:r>
                      <a:endParaRPr lang="zh-CN" sz="1000" kern="10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9411">
                <a:tc>
                  <a:txBody>
                    <a:bodyPr/>
                    <a:lstStyle/>
                    <a:p>
                      <a:pPr algn="l">
                        <a:lnSpc>
                          <a:spcPts val="1400"/>
                        </a:lnSpc>
                        <a:spcAft>
                          <a:spcPts val="0"/>
                        </a:spcAft>
                      </a:pPr>
                      <a:r>
                        <a:rPr lang="zh-CN" sz="900" kern="100" dirty="0">
                          <a:effectLst/>
                          <a:latin typeface="Times New Roman" panose="02020603050405020304" charset="0"/>
                          <a:ea typeface="宋体" panose="02010600030101010101" pitchFamily="2" charset="-122"/>
                        </a:rPr>
                        <a:t>省级一流学科数量</a:t>
                      </a:r>
                      <a:endParaRPr lang="zh-CN" sz="1000" kern="100" dirty="0">
                        <a:effectLst/>
                        <a:latin typeface="Times New Roman" panose="02020603050405020304" charset="0"/>
                        <a:ea typeface="宋体" panose="02010600030101010101" pitchFamily="2" charset="-122"/>
                      </a:endParaRPr>
                    </a:p>
                  </a:txBody>
                  <a:tcPr marL="48554" marR="48554"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个</a:t>
                      </a:r>
                      <a:endParaRPr lang="zh-CN" sz="1000" kern="10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等线" panose="02010600030101010101" charset="-122"/>
                          <a:cs typeface="Times New Roman" panose="02020603050405020304" charset="0"/>
                        </a:rPr>
                        <a:t>06</a:t>
                      </a:r>
                      <a:endParaRPr lang="zh-CN" sz="1600" kern="100">
                        <a:effectLst/>
                        <a:latin typeface="等线" panose="02010600030101010101" charset="-122"/>
                        <a:ea typeface="等线" panose="02010600030101010101" charset="-122"/>
                        <a:cs typeface="Times New Roman" panose="0202060305040502030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普通</a:t>
                      </a:r>
                      <a:endParaRPr lang="zh-CN" sz="1000" kern="10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9411">
                <a:tc>
                  <a:txBody>
                    <a:bodyPr/>
                    <a:lstStyle/>
                    <a:p>
                      <a:pPr algn="l">
                        <a:lnSpc>
                          <a:spcPts val="1400"/>
                        </a:lnSpc>
                        <a:spcAft>
                          <a:spcPts val="0"/>
                        </a:spcAft>
                      </a:pPr>
                      <a:r>
                        <a:rPr lang="zh-CN" sz="900" kern="0" dirty="0">
                          <a:effectLst/>
                          <a:latin typeface="Times New Roman" panose="02020603050405020304" charset="0"/>
                          <a:ea typeface="宋体" panose="02010600030101010101" pitchFamily="2" charset="-122"/>
                          <a:cs typeface="宋体" panose="02010600030101010101" pitchFamily="2" charset="-122"/>
                        </a:rPr>
                        <a:t>博士后科研流动站</a:t>
                      </a:r>
                      <a:endParaRPr lang="zh-CN" sz="1000" kern="100" dirty="0">
                        <a:effectLst/>
                        <a:latin typeface="Times New Roman" panose="02020603050405020304" charset="0"/>
                        <a:ea typeface="宋体" panose="02010600030101010101" pitchFamily="2" charset="-122"/>
                      </a:endParaRPr>
                    </a:p>
                  </a:txBody>
                  <a:tcPr marL="48554" marR="48554"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个</a:t>
                      </a:r>
                      <a:endParaRPr lang="zh-CN" sz="1000" kern="10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等线" panose="02010600030101010101" charset="-122"/>
                          <a:cs typeface="Times New Roman" panose="02020603050405020304" charset="0"/>
                        </a:rPr>
                        <a:t>07</a:t>
                      </a:r>
                      <a:endParaRPr lang="zh-CN" sz="1600" kern="100">
                        <a:effectLst/>
                        <a:latin typeface="等线" panose="02010600030101010101" charset="-122"/>
                        <a:ea typeface="等线" panose="02010600030101010101" charset="-122"/>
                        <a:cs typeface="Times New Roman" panose="0202060305040502030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cs typeface="宋体" panose="02010600030101010101" pitchFamily="2" charset="-122"/>
                        </a:rPr>
                        <a:t>普通、科研</a:t>
                      </a:r>
                      <a:endParaRPr lang="zh-CN" sz="1000" kern="100" dirty="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9411">
                <a:tc>
                  <a:txBody>
                    <a:bodyPr/>
                    <a:lstStyle/>
                    <a:p>
                      <a:pPr algn="l">
                        <a:lnSpc>
                          <a:spcPts val="1400"/>
                        </a:lnSpc>
                        <a:spcAft>
                          <a:spcPts val="0"/>
                        </a:spcAft>
                      </a:pPr>
                      <a:r>
                        <a:rPr lang="zh-CN" sz="900" kern="100">
                          <a:effectLst/>
                          <a:latin typeface="Times New Roman" panose="02020603050405020304" charset="0"/>
                          <a:ea typeface="宋体" panose="02010600030101010101" pitchFamily="2" charset="-122"/>
                        </a:rPr>
                        <a:t>应届毕业生就业人数</a:t>
                      </a:r>
                      <a:endParaRPr lang="zh-CN" sz="1000" kern="100">
                        <a:effectLst/>
                        <a:latin typeface="Times New Roman" panose="02020603050405020304" charset="0"/>
                        <a:ea typeface="宋体" panose="02010600030101010101" pitchFamily="2" charset="-122"/>
                      </a:endParaRPr>
                    </a:p>
                  </a:txBody>
                  <a:tcPr marL="48554" marR="48554"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人</a:t>
                      </a:r>
                      <a:endParaRPr lang="zh-CN" sz="1000" kern="10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等线" panose="02010600030101010101" charset="-122"/>
                          <a:cs typeface="Times New Roman" panose="02020603050405020304" charset="0"/>
                        </a:rPr>
                        <a:t>08</a:t>
                      </a:r>
                      <a:endParaRPr lang="zh-CN" sz="1600" kern="100">
                        <a:effectLst/>
                        <a:latin typeface="等线" panose="02010600030101010101" charset="-122"/>
                        <a:ea typeface="等线" panose="02010600030101010101" charset="-122"/>
                        <a:cs typeface="Times New Roman" panose="0202060305040502030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普通、成人</a:t>
                      </a:r>
                      <a:endParaRPr lang="zh-CN" sz="1000" kern="10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9411">
                <a:tc>
                  <a:txBody>
                    <a:bodyPr/>
                    <a:lstStyle/>
                    <a:p>
                      <a:pPr indent="114300" algn="l">
                        <a:lnSpc>
                          <a:spcPts val="1400"/>
                        </a:lnSpc>
                        <a:spcAft>
                          <a:spcPts val="0"/>
                        </a:spcAft>
                      </a:pPr>
                      <a:r>
                        <a:rPr lang="zh-CN" sz="900" kern="100">
                          <a:effectLst/>
                          <a:latin typeface="Times New Roman" panose="02020603050405020304" charset="0"/>
                          <a:ea typeface="宋体" panose="02010600030101010101" pitchFamily="2" charset="-122"/>
                        </a:rPr>
                        <a:t>普通本科</a:t>
                      </a:r>
                      <a:endParaRPr lang="zh-CN" sz="1000" kern="100">
                        <a:effectLst/>
                        <a:latin typeface="Times New Roman" panose="02020603050405020304" charset="0"/>
                        <a:ea typeface="宋体" panose="02010600030101010101" pitchFamily="2" charset="-122"/>
                      </a:endParaRPr>
                    </a:p>
                  </a:txBody>
                  <a:tcPr marL="48554" marR="48554"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rPr>
                        <a:t>人</a:t>
                      </a:r>
                      <a:endParaRPr lang="zh-CN" sz="1000" kern="100" dirty="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等线" panose="02010600030101010101" charset="-122"/>
                          <a:cs typeface="Times New Roman" panose="02020603050405020304" charset="0"/>
                        </a:rPr>
                        <a:t>09</a:t>
                      </a:r>
                      <a:endParaRPr lang="zh-CN" sz="1600" kern="100">
                        <a:effectLst/>
                        <a:latin typeface="等线" panose="02010600030101010101" charset="-122"/>
                        <a:ea typeface="等线" panose="02010600030101010101" charset="-122"/>
                        <a:cs typeface="Times New Roman" panose="0202060305040502030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普通</a:t>
                      </a:r>
                      <a:endParaRPr lang="zh-CN" sz="1000" kern="10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9411">
                <a:tc>
                  <a:txBody>
                    <a:bodyPr/>
                    <a:lstStyle/>
                    <a:p>
                      <a:pPr indent="114300" algn="l">
                        <a:lnSpc>
                          <a:spcPts val="1400"/>
                        </a:lnSpc>
                        <a:spcAft>
                          <a:spcPts val="0"/>
                        </a:spcAft>
                      </a:pPr>
                      <a:r>
                        <a:rPr lang="zh-CN" sz="900" kern="100">
                          <a:effectLst/>
                          <a:latin typeface="Times New Roman" panose="02020603050405020304" charset="0"/>
                          <a:ea typeface="宋体" panose="02010600030101010101" pitchFamily="2" charset="-122"/>
                        </a:rPr>
                        <a:t>高等职业教育本科</a:t>
                      </a:r>
                      <a:endParaRPr lang="zh-CN" sz="1000" kern="100">
                        <a:effectLst/>
                        <a:latin typeface="Times New Roman" panose="02020603050405020304" charset="0"/>
                        <a:ea typeface="宋体" panose="02010600030101010101" pitchFamily="2" charset="-122"/>
                      </a:endParaRPr>
                    </a:p>
                  </a:txBody>
                  <a:tcPr marL="48554" marR="48554"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人</a:t>
                      </a:r>
                      <a:endParaRPr lang="zh-CN" sz="1000" kern="10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等线" panose="02010600030101010101" charset="-122"/>
                          <a:cs typeface="Times New Roman" panose="02020603050405020304" charset="0"/>
                        </a:rPr>
                        <a:t>10</a:t>
                      </a:r>
                      <a:endParaRPr lang="zh-CN" sz="1600" kern="100">
                        <a:effectLst/>
                        <a:latin typeface="等线" panose="02010600030101010101" charset="-122"/>
                        <a:ea typeface="等线" panose="02010600030101010101" charset="-122"/>
                        <a:cs typeface="Times New Roman" panose="0202060305040502030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普通</a:t>
                      </a:r>
                      <a:endParaRPr lang="zh-CN" sz="1000" kern="10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9411">
                <a:tc>
                  <a:txBody>
                    <a:bodyPr/>
                    <a:lstStyle/>
                    <a:p>
                      <a:pPr indent="114300" algn="l">
                        <a:lnSpc>
                          <a:spcPts val="1400"/>
                        </a:lnSpc>
                        <a:spcAft>
                          <a:spcPts val="0"/>
                        </a:spcAft>
                      </a:pPr>
                      <a:r>
                        <a:rPr lang="zh-CN" sz="900" kern="100">
                          <a:effectLst/>
                          <a:latin typeface="Times New Roman" panose="02020603050405020304" charset="0"/>
                          <a:ea typeface="宋体" panose="02010600030101010101" pitchFamily="2" charset="-122"/>
                        </a:rPr>
                        <a:t>高等职业教育专科</a:t>
                      </a:r>
                      <a:endParaRPr lang="zh-CN" sz="1000" kern="100">
                        <a:effectLst/>
                        <a:latin typeface="Times New Roman" panose="02020603050405020304" charset="0"/>
                        <a:ea typeface="宋体" panose="02010600030101010101" pitchFamily="2" charset="-122"/>
                      </a:endParaRPr>
                    </a:p>
                  </a:txBody>
                  <a:tcPr marL="48554" marR="48554"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人</a:t>
                      </a:r>
                      <a:endParaRPr lang="zh-CN" sz="1000" kern="10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等线" panose="02010600030101010101" charset="-122"/>
                          <a:cs typeface="Times New Roman" panose="02020603050405020304" charset="0"/>
                        </a:rPr>
                        <a:t>11</a:t>
                      </a:r>
                      <a:endParaRPr lang="zh-CN" sz="1600" kern="100">
                        <a:effectLst/>
                        <a:latin typeface="等线" panose="02010600030101010101" charset="-122"/>
                        <a:ea typeface="等线" panose="02010600030101010101" charset="-122"/>
                        <a:cs typeface="Times New Roman" panose="0202060305040502030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cs typeface="宋体" panose="02010600030101010101" pitchFamily="2" charset="-122"/>
                        </a:rPr>
                        <a:t>普通、成人</a:t>
                      </a:r>
                      <a:endParaRPr lang="zh-CN" sz="1000" kern="100" dirty="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9411">
                <a:tc>
                  <a:txBody>
                    <a:bodyPr/>
                    <a:lstStyle/>
                    <a:p>
                      <a:pPr algn="l">
                        <a:lnSpc>
                          <a:spcPts val="1400"/>
                        </a:lnSpc>
                        <a:spcAft>
                          <a:spcPts val="0"/>
                        </a:spcAft>
                      </a:pPr>
                      <a:r>
                        <a:rPr lang="zh-CN" sz="900" kern="100">
                          <a:effectLst/>
                          <a:latin typeface="Times New Roman" panose="02020603050405020304" charset="0"/>
                          <a:ea typeface="宋体" panose="02010600030101010101" pitchFamily="2" charset="-122"/>
                        </a:rPr>
                        <a:t>应届毕业生升学人数</a:t>
                      </a:r>
                      <a:endParaRPr lang="zh-CN" sz="1000" kern="100">
                        <a:effectLst/>
                        <a:latin typeface="Times New Roman" panose="02020603050405020304" charset="0"/>
                        <a:ea typeface="宋体" panose="02010600030101010101" pitchFamily="2" charset="-122"/>
                      </a:endParaRPr>
                    </a:p>
                  </a:txBody>
                  <a:tcPr marL="48554" marR="48554"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人</a:t>
                      </a:r>
                      <a:endParaRPr lang="zh-CN" sz="1000" kern="10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等线" panose="02010600030101010101" charset="-122"/>
                          <a:cs typeface="Times New Roman" panose="02020603050405020304" charset="0"/>
                        </a:rPr>
                        <a:t>12</a:t>
                      </a:r>
                      <a:endParaRPr lang="zh-CN" sz="1600" kern="100">
                        <a:effectLst/>
                        <a:latin typeface="等线" panose="02010600030101010101" charset="-122"/>
                        <a:ea typeface="等线" panose="02010600030101010101" charset="-122"/>
                        <a:cs typeface="Times New Roman" panose="0202060305040502030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普通、成人</a:t>
                      </a:r>
                      <a:endParaRPr lang="zh-CN" sz="1000" kern="10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9411">
                <a:tc>
                  <a:txBody>
                    <a:bodyPr/>
                    <a:lstStyle/>
                    <a:p>
                      <a:pPr indent="114300" algn="l">
                        <a:lnSpc>
                          <a:spcPts val="1400"/>
                        </a:lnSpc>
                        <a:spcAft>
                          <a:spcPts val="0"/>
                        </a:spcAft>
                      </a:pPr>
                      <a:r>
                        <a:rPr lang="zh-CN" sz="900" kern="100">
                          <a:effectLst/>
                          <a:latin typeface="Times New Roman" panose="02020603050405020304" charset="0"/>
                          <a:ea typeface="宋体" panose="02010600030101010101" pitchFamily="2" charset="-122"/>
                        </a:rPr>
                        <a:t>普通本科</a:t>
                      </a:r>
                      <a:endParaRPr lang="zh-CN" sz="1000" kern="100">
                        <a:effectLst/>
                        <a:latin typeface="Times New Roman" panose="02020603050405020304" charset="0"/>
                        <a:ea typeface="宋体" panose="02010600030101010101" pitchFamily="2" charset="-122"/>
                      </a:endParaRPr>
                    </a:p>
                  </a:txBody>
                  <a:tcPr marL="48554" marR="48554"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人</a:t>
                      </a:r>
                      <a:endParaRPr lang="zh-CN" sz="1000" kern="10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等线" panose="02010600030101010101" charset="-122"/>
                          <a:cs typeface="Times New Roman" panose="02020603050405020304" charset="0"/>
                        </a:rPr>
                        <a:t>13</a:t>
                      </a:r>
                      <a:endParaRPr lang="zh-CN" sz="1600" kern="100">
                        <a:effectLst/>
                        <a:latin typeface="等线" panose="02010600030101010101" charset="-122"/>
                        <a:ea typeface="等线" panose="02010600030101010101" charset="-122"/>
                        <a:cs typeface="Times New Roman" panose="0202060305040502030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普通</a:t>
                      </a:r>
                      <a:endParaRPr lang="zh-CN" sz="1000" kern="10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9411">
                <a:tc>
                  <a:txBody>
                    <a:bodyPr/>
                    <a:lstStyle/>
                    <a:p>
                      <a:pPr indent="114300" algn="l">
                        <a:lnSpc>
                          <a:spcPts val="1400"/>
                        </a:lnSpc>
                        <a:spcAft>
                          <a:spcPts val="0"/>
                        </a:spcAft>
                      </a:pPr>
                      <a:r>
                        <a:rPr lang="zh-CN" sz="900" kern="100">
                          <a:effectLst/>
                          <a:latin typeface="Times New Roman" panose="02020603050405020304" charset="0"/>
                          <a:ea typeface="宋体" panose="02010600030101010101" pitchFamily="2" charset="-122"/>
                        </a:rPr>
                        <a:t>高等职业教育本科</a:t>
                      </a:r>
                      <a:endParaRPr lang="zh-CN" sz="1000" kern="100">
                        <a:effectLst/>
                        <a:latin typeface="Times New Roman" panose="02020603050405020304" charset="0"/>
                        <a:ea typeface="宋体" panose="02010600030101010101" pitchFamily="2" charset="-122"/>
                      </a:endParaRPr>
                    </a:p>
                  </a:txBody>
                  <a:tcPr marL="48554" marR="48554"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人</a:t>
                      </a:r>
                      <a:endParaRPr lang="zh-CN" sz="1000" kern="10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等线" panose="02010600030101010101" charset="-122"/>
                          <a:cs typeface="Times New Roman" panose="02020603050405020304" charset="0"/>
                        </a:rPr>
                        <a:t>14</a:t>
                      </a:r>
                      <a:endParaRPr lang="zh-CN" sz="1600" kern="100">
                        <a:effectLst/>
                        <a:latin typeface="等线" panose="02010600030101010101" charset="-122"/>
                        <a:ea typeface="等线" panose="02010600030101010101" charset="-122"/>
                        <a:cs typeface="Times New Roman" panose="0202060305040502030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普通</a:t>
                      </a:r>
                      <a:endParaRPr lang="zh-CN" sz="1000" kern="10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9411">
                <a:tc>
                  <a:txBody>
                    <a:bodyPr/>
                    <a:lstStyle/>
                    <a:p>
                      <a:pPr indent="114300" algn="l">
                        <a:lnSpc>
                          <a:spcPts val="1400"/>
                        </a:lnSpc>
                        <a:spcAft>
                          <a:spcPts val="0"/>
                        </a:spcAft>
                      </a:pPr>
                      <a:r>
                        <a:rPr lang="zh-CN" sz="900" kern="100">
                          <a:effectLst/>
                          <a:latin typeface="Times New Roman" panose="02020603050405020304" charset="0"/>
                          <a:ea typeface="宋体" panose="02010600030101010101" pitchFamily="2" charset="-122"/>
                        </a:rPr>
                        <a:t>高等职业教育专科</a:t>
                      </a:r>
                      <a:endParaRPr lang="zh-CN" sz="1000" kern="100">
                        <a:effectLst/>
                        <a:latin typeface="Times New Roman" panose="02020603050405020304" charset="0"/>
                        <a:ea typeface="宋体" panose="02010600030101010101" pitchFamily="2" charset="-122"/>
                      </a:endParaRPr>
                    </a:p>
                  </a:txBody>
                  <a:tcPr marL="48554" marR="48554"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人</a:t>
                      </a:r>
                      <a:endParaRPr lang="zh-CN" sz="1000" kern="10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等线" panose="02010600030101010101" charset="-122"/>
                          <a:cs typeface="Times New Roman" panose="02020603050405020304" charset="0"/>
                        </a:rPr>
                        <a:t>15</a:t>
                      </a:r>
                      <a:endParaRPr lang="zh-CN" sz="1600" kern="100">
                        <a:effectLst/>
                        <a:latin typeface="等线" panose="02010600030101010101" charset="-122"/>
                        <a:ea typeface="等线" panose="02010600030101010101" charset="-122"/>
                        <a:cs typeface="Times New Roman" panose="0202060305040502030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cs typeface="宋体" panose="02010600030101010101" pitchFamily="2" charset="-122"/>
                        </a:rPr>
                        <a:t>普通、成人</a:t>
                      </a:r>
                      <a:endParaRPr lang="zh-CN" sz="1000" kern="100" dirty="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9411">
                <a:tc>
                  <a:txBody>
                    <a:bodyPr/>
                    <a:lstStyle/>
                    <a:p>
                      <a:pPr algn="l">
                        <a:lnSpc>
                          <a:spcPts val="1400"/>
                        </a:lnSpc>
                        <a:spcAft>
                          <a:spcPts val="0"/>
                        </a:spcAft>
                      </a:pPr>
                      <a:r>
                        <a:rPr lang="zh-CN" sz="900" kern="100">
                          <a:effectLst/>
                          <a:latin typeface="Times New Roman" panose="02020603050405020304" charset="0"/>
                          <a:ea typeface="宋体" panose="02010600030101010101" pitchFamily="2" charset="-122"/>
                        </a:rPr>
                        <a:t>专业数</a:t>
                      </a:r>
                      <a:endParaRPr lang="zh-CN" sz="1000" kern="100">
                        <a:effectLst/>
                        <a:latin typeface="Times New Roman" panose="02020603050405020304" charset="0"/>
                        <a:ea typeface="宋体" panose="02010600030101010101" pitchFamily="2" charset="-122"/>
                      </a:endParaRPr>
                    </a:p>
                  </a:txBody>
                  <a:tcPr marL="48554" marR="48554"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个</a:t>
                      </a:r>
                      <a:endParaRPr lang="zh-CN" sz="1000" kern="10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等线" panose="02010600030101010101" charset="-122"/>
                          <a:cs typeface="Times New Roman" panose="02020603050405020304" charset="0"/>
                        </a:rPr>
                        <a:t>16</a:t>
                      </a:r>
                      <a:endParaRPr lang="zh-CN" sz="1600" kern="100">
                        <a:effectLst/>
                        <a:latin typeface="等线" panose="02010600030101010101" charset="-122"/>
                        <a:ea typeface="等线" panose="02010600030101010101" charset="-122"/>
                        <a:cs typeface="Times New Roman" panose="0202060305040502030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cs typeface="宋体" panose="02010600030101010101" pitchFamily="2" charset="-122"/>
                        </a:rPr>
                        <a:t>普通、成人</a:t>
                      </a:r>
                      <a:endParaRPr lang="zh-CN" sz="1000" kern="100" dirty="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9411">
                <a:tc>
                  <a:txBody>
                    <a:bodyPr/>
                    <a:lstStyle/>
                    <a:p>
                      <a:pPr indent="114300" algn="l">
                        <a:lnSpc>
                          <a:spcPts val="1400"/>
                        </a:lnSpc>
                        <a:spcAft>
                          <a:spcPts val="0"/>
                        </a:spcAft>
                      </a:pPr>
                      <a:r>
                        <a:rPr lang="zh-CN" sz="900" kern="100">
                          <a:effectLst/>
                          <a:latin typeface="Times New Roman" panose="02020603050405020304" charset="0"/>
                          <a:ea typeface="宋体" panose="02010600030101010101" pitchFamily="2" charset="-122"/>
                        </a:rPr>
                        <a:t>普通本科</a:t>
                      </a:r>
                      <a:endParaRPr lang="zh-CN" sz="1000" kern="100">
                        <a:effectLst/>
                        <a:latin typeface="Times New Roman" panose="02020603050405020304" charset="0"/>
                        <a:ea typeface="宋体" panose="02010600030101010101" pitchFamily="2" charset="-122"/>
                      </a:endParaRPr>
                    </a:p>
                  </a:txBody>
                  <a:tcPr marL="48554" marR="48554"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个</a:t>
                      </a:r>
                      <a:endParaRPr lang="zh-CN" sz="1000" kern="10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等线" panose="02010600030101010101" charset="-122"/>
                          <a:cs typeface="宋体" panose="02010600030101010101" pitchFamily="2" charset="-122"/>
                        </a:rPr>
                        <a:t>17</a:t>
                      </a:r>
                      <a:endParaRPr lang="zh-CN" sz="1600" kern="100">
                        <a:effectLst/>
                        <a:latin typeface="等线" panose="02010600030101010101" charset="-122"/>
                        <a:ea typeface="等线" panose="02010600030101010101" charset="-122"/>
                        <a:cs typeface="Times New Roman" panose="0202060305040502030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cs typeface="宋体" panose="02010600030101010101" pitchFamily="2" charset="-122"/>
                        </a:rPr>
                        <a:t>普通</a:t>
                      </a:r>
                      <a:endParaRPr lang="zh-CN" sz="1000" kern="100" dirty="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9411">
                <a:tc>
                  <a:txBody>
                    <a:bodyPr/>
                    <a:lstStyle/>
                    <a:p>
                      <a:pPr indent="114300" algn="l">
                        <a:lnSpc>
                          <a:spcPts val="1400"/>
                        </a:lnSpc>
                        <a:spcAft>
                          <a:spcPts val="0"/>
                        </a:spcAft>
                      </a:pPr>
                      <a:r>
                        <a:rPr lang="zh-CN" sz="900" kern="100">
                          <a:effectLst/>
                          <a:latin typeface="Times New Roman" panose="02020603050405020304" charset="0"/>
                          <a:ea typeface="宋体" panose="02010600030101010101" pitchFamily="2" charset="-122"/>
                        </a:rPr>
                        <a:t>高等职业教育本科</a:t>
                      </a:r>
                      <a:endParaRPr lang="zh-CN" sz="1000" kern="100">
                        <a:effectLst/>
                        <a:latin typeface="Times New Roman" panose="02020603050405020304" charset="0"/>
                        <a:ea typeface="宋体" panose="02010600030101010101" pitchFamily="2" charset="-122"/>
                      </a:endParaRPr>
                    </a:p>
                  </a:txBody>
                  <a:tcPr marL="48554" marR="48554"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个</a:t>
                      </a:r>
                      <a:endParaRPr lang="zh-CN" sz="1000" kern="10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等线" panose="02010600030101010101" charset="-122"/>
                          <a:cs typeface="Times New Roman" panose="02020603050405020304" charset="0"/>
                        </a:rPr>
                        <a:t>18</a:t>
                      </a:r>
                      <a:endParaRPr lang="zh-CN" sz="1600" kern="100">
                        <a:effectLst/>
                        <a:latin typeface="等线" panose="02010600030101010101" charset="-122"/>
                        <a:ea typeface="等线" panose="02010600030101010101" charset="-122"/>
                        <a:cs typeface="Times New Roman" panose="0202060305040502030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cs typeface="宋体" panose="02010600030101010101" pitchFamily="2" charset="-122"/>
                        </a:rPr>
                        <a:t>普通</a:t>
                      </a:r>
                      <a:endParaRPr lang="zh-CN" sz="1000" kern="100" dirty="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9411">
                <a:tc>
                  <a:txBody>
                    <a:bodyPr/>
                    <a:lstStyle/>
                    <a:p>
                      <a:pPr indent="114300" algn="l">
                        <a:lnSpc>
                          <a:spcPts val="1400"/>
                        </a:lnSpc>
                        <a:spcAft>
                          <a:spcPts val="0"/>
                        </a:spcAft>
                      </a:pPr>
                      <a:r>
                        <a:rPr lang="zh-CN" sz="900" kern="100">
                          <a:effectLst/>
                          <a:latin typeface="Times New Roman" panose="02020603050405020304" charset="0"/>
                          <a:ea typeface="宋体" panose="02010600030101010101" pitchFamily="2" charset="-122"/>
                        </a:rPr>
                        <a:t>高等职业教育专科</a:t>
                      </a:r>
                      <a:endParaRPr lang="zh-CN" sz="1000" kern="100">
                        <a:effectLst/>
                        <a:latin typeface="Times New Roman" panose="02020603050405020304" charset="0"/>
                        <a:ea typeface="宋体" panose="02010600030101010101" pitchFamily="2" charset="-122"/>
                      </a:endParaRPr>
                    </a:p>
                  </a:txBody>
                  <a:tcPr marL="48554" marR="48554"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个</a:t>
                      </a:r>
                      <a:endParaRPr lang="zh-CN" sz="1000" kern="10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等线" panose="02010600030101010101" charset="-122"/>
                          <a:cs typeface="Times New Roman" panose="02020603050405020304" charset="0"/>
                        </a:rPr>
                        <a:t>19</a:t>
                      </a:r>
                      <a:endParaRPr lang="zh-CN" sz="1600" kern="100">
                        <a:effectLst/>
                        <a:latin typeface="等线" panose="02010600030101010101" charset="-122"/>
                        <a:ea typeface="等线" panose="02010600030101010101" charset="-122"/>
                        <a:cs typeface="Times New Roman" panose="0202060305040502030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cs typeface="宋体" panose="02010600030101010101" pitchFamily="2" charset="-122"/>
                        </a:rPr>
                        <a:t>普通、成人</a:t>
                      </a:r>
                      <a:endParaRPr lang="zh-CN" sz="1000" kern="100" dirty="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9411">
                <a:tc>
                  <a:txBody>
                    <a:bodyPr/>
                    <a:lstStyle/>
                    <a:p>
                      <a:pPr algn="l">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授予同等学力申请硕士学位人数</a:t>
                      </a:r>
                      <a:endParaRPr lang="zh-CN" sz="1000" kern="100">
                        <a:effectLst/>
                        <a:latin typeface="Times New Roman" panose="02020603050405020304" charset="0"/>
                        <a:ea typeface="宋体" panose="02010600030101010101" pitchFamily="2" charset="-122"/>
                      </a:endParaRPr>
                    </a:p>
                  </a:txBody>
                  <a:tcPr marL="48554" marR="48554"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人</a:t>
                      </a:r>
                      <a:endParaRPr lang="zh-CN" sz="1000" kern="10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等线" panose="02010600030101010101" charset="-122"/>
                          <a:cs typeface="Times New Roman" panose="02020603050405020304" charset="0"/>
                        </a:rPr>
                        <a:t>20</a:t>
                      </a:r>
                      <a:endParaRPr lang="zh-CN" sz="1600" kern="100">
                        <a:effectLst/>
                        <a:latin typeface="等线" panose="02010600030101010101" charset="-122"/>
                        <a:ea typeface="等线" panose="02010600030101010101" charset="-122"/>
                        <a:cs typeface="Times New Roman" panose="0202060305040502030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cs typeface="宋体" panose="02010600030101010101" pitchFamily="2" charset="-122"/>
                        </a:rPr>
                        <a:t>普通、科研</a:t>
                      </a:r>
                      <a:endParaRPr lang="zh-CN" sz="1000" kern="100" dirty="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9411">
                <a:tc>
                  <a:txBody>
                    <a:bodyPr/>
                    <a:lstStyle/>
                    <a:p>
                      <a:pPr algn="l">
                        <a:lnSpc>
                          <a:spcPts val="1400"/>
                        </a:lnSpc>
                        <a:spcAft>
                          <a:spcPts val="0"/>
                        </a:spcAft>
                      </a:pPr>
                      <a:r>
                        <a:rPr lang="zh-CN" sz="900" kern="0" dirty="0">
                          <a:effectLst/>
                          <a:latin typeface="Times New Roman" panose="02020603050405020304" charset="0"/>
                          <a:ea typeface="宋体" panose="02010600030101010101" pitchFamily="2" charset="-122"/>
                          <a:cs typeface="宋体" panose="02010600030101010101" pitchFamily="2" charset="-122"/>
                        </a:rPr>
                        <a:t>授予同等学力申请博士学位人数</a:t>
                      </a:r>
                      <a:endParaRPr lang="zh-CN" sz="1000" kern="100" dirty="0">
                        <a:effectLst/>
                        <a:latin typeface="Times New Roman" panose="02020603050405020304" charset="0"/>
                        <a:ea typeface="宋体" panose="02010600030101010101" pitchFamily="2" charset="-122"/>
                      </a:endParaRPr>
                    </a:p>
                  </a:txBody>
                  <a:tcPr marL="48554" marR="48554"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人</a:t>
                      </a:r>
                      <a:endParaRPr lang="zh-CN" sz="1000" kern="10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等线" panose="02010600030101010101" charset="-122"/>
                          <a:cs typeface="宋体" panose="02010600030101010101" pitchFamily="2" charset="-122"/>
                        </a:rPr>
                        <a:t>21</a:t>
                      </a:r>
                      <a:endParaRPr lang="zh-CN" sz="1600" kern="100">
                        <a:effectLst/>
                        <a:latin typeface="等线" panose="02010600030101010101" charset="-122"/>
                        <a:ea typeface="等线" panose="02010600030101010101" charset="-122"/>
                        <a:cs typeface="Times New Roman" panose="0202060305040502030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cs typeface="宋体" panose="02010600030101010101" pitchFamily="2" charset="-122"/>
                        </a:rPr>
                        <a:t>普通、科研</a:t>
                      </a:r>
                      <a:endParaRPr lang="zh-CN" sz="1000" kern="100" dirty="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9411">
                <a:tc>
                  <a:txBody>
                    <a:bodyPr/>
                    <a:lstStyle/>
                    <a:p>
                      <a:pPr algn="l">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中国科学院院士（人事关系在本校）</a:t>
                      </a:r>
                      <a:endParaRPr lang="zh-CN" sz="1000" kern="100">
                        <a:effectLst/>
                        <a:latin typeface="Times New Roman" panose="02020603050405020304" charset="0"/>
                        <a:ea typeface="宋体" panose="02010600030101010101" pitchFamily="2" charset="-122"/>
                      </a:endParaRPr>
                    </a:p>
                  </a:txBody>
                  <a:tcPr marL="48554" marR="48554"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人</a:t>
                      </a:r>
                      <a:endParaRPr lang="zh-CN" sz="1000" kern="10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等线" panose="02010600030101010101" charset="-122"/>
                          <a:cs typeface="Times New Roman" panose="02020603050405020304" charset="0"/>
                        </a:rPr>
                        <a:t>22</a:t>
                      </a:r>
                      <a:endParaRPr lang="zh-CN" sz="1600" kern="100">
                        <a:effectLst/>
                        <a:latin typeface="等线" panose="02010600030101010101" charset="-122"/>
                        <a:ea typeface="等线" panose="02010600030101010101" charset="-122"/>
                        <a:cs typeface="Times New Roman" panose="0202060305040502030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cs typeface="宋体" panose="02010600030101010101" pitchFamily="2" charset="-122"/>
                        </a:rPr>
                        <a:t>普通、科研</a:t>
                      </a:r>
                      <a:endParaRPr lang="zh-CN" sz="1000" kern="100" dirty="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9411">
                <a:tc>
                  <a:txBody>
                    <a:bodyPr/>
                    <a:lstStyle/>
                    <a:p>
                      <a:pPr algn="l">
                        <a:lnSpc>
                          <a:spcPts val="1400"/>
                        </a:lnSpc>
                        <a:spcAft>
                          <a:spcPts val="0"/>
                        </a:spcAft>
                      </a:pPr>
                      <a:r>
                        <a:rPr lang="zh-CN" sz="900" kern="0" dirty="0">
                          <a:effectLst/>
                          <a:latin typeface="Times New Roman" panose="02020603050405020304" charset="0"/>
                          <a:ea typeface="宋体" panose="02010600030101010101" pitchFamily="2" charset="-122"/>
                          <a:cs typeface="宋体" panose="02010600030101010101" pitchFamily="2" charset="-122"/>
                        </a:rPr>
                        <a:t>中国工程院院士（人事关系在本校）</a:t>
                      </a:r>
                      <a:endParaRPr lang="zh-CN" sz="1000" kern="100" dirty="0">
                        <a:effectLst/>
                        <a:latin typeface="Times New Roman" panose="02020603050405020304" charset="0"/>
                        <a:ea typeface="宋体" panose="02010600030101010101" pitchFamily="2" charset="-122"/>
                      </a:endParaRPr>
                    </a:p>
                  </a:txBody>
                  <a:tcPr marL="48554" marR="48554"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rPr>
                        <a:t>人</a:t>
                      </a:r>
                      <a:endParaRPr lang="zh-CN" sz="1000" kern="100" dirty="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等线" panose="02010600030101010101" charset="-122"/>
                          <a:cs typeface="Times New Roman" panose="02020603050405020304" charset="0"/>
                        </a:rPr>
                        <a:t>23</a:t>
                      </a:r>
                      <a:endParaRPr lang="zh-CN" sz="1600" kern="100" dirty="0">
                        <a:effectLst/>
                        <a:latin typeface="等线" panose="02010600030101010101" charset="-122"/>
                        <a:ea typeface="等线" panose="02010600030101010101" charset="-122"/>
                        <a:cs typeface="Times New Roman" panose="0202060305040502030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cs typeface="宋体" panose="02010600030101010101" pitchFamily="2" charset="-122"/>
                        </a:rPr>
                        <a:t>普通、科研</a:t>
                      </a:r>
                      <a:endParaRPr lang="zh-CN" sz="1000" kern="100" dirty="0">
                        <a:effectLst/>
                        <a:latin typeface="Times New Roman" panose="02020603050405020304" charset="0"/>
                        <a:ea typeface="宋体" panose="02010600030101010101" pitchFamily="2" charset="-122"/>
                      </a:endParaRPr>
                    </a:p>
                  </a:txBody>
                  <a:tcPr marL="48554" marR="48554"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9" name="矩形 8"/>
          <p:cNvSpPr/>
          <p:nvPr/>
        </p:nvSpPr>
        <p:spPr>
          <a:xfrm>
            <a:off x="4196281" y="287020"/>
            <a:ext cx="3799438" cy="400110"/>
          </a:xfrm>
          <a:prstGeom prst="rect">
            <a:avLst/>
          </a:prstGeom>
        </p:spPr>
        <p:txBody>
          <a:bodyPr wrap="none">
            <a:spAutoFit/>
          </a:bodyPr>
          <a:lstStyle/>
          <a:p>
            <a:pPr algn="ctr"/>
            <a:r>
              <a:rPr lang="zh-CN" altLang="en-US" sz="2000" b="1" dirty="0">
                <a:solidFill>
                  <a:srgbClr val="FF0000"/>
                </a:solidFill>
                <a:cs typeface="+mn-ea"/>
                <a:sym typeface="+mn-lt"/>
              </a:rPr>
              <a:t>★ </a:t>
            </a:r>
            <a:r>
              <a:rPr lang="zh-CN" altLang="en-US" sz="2000" b="1" dirty="0">
                <a:solidFill>
                  <a:srgbClr val="304371"/>
                </a:solidFill>
                <a:cs typeface="+mn-ea"/>
                <a:sym typeface="+mn-lt"/>
              </a:rPr>
              <a:t>（四）高等教育学校基本情况</a:t>
            </a:r>
            <a:endParaRPr lang="zh-CN" altLang="en-US" sz="2000" b="1" dirty="0">
              <a:solidFill>
                <a:srgbClr val="304371"/>
              </a:solidFill>
              <a:cs typeface="+mn-ea"/>
              <a:sym typeface="+mn-lt"/>
            </a:endParaRPr>
          </a:p>
        </p:txBody>
      </p:sp>
      <p:grpSp>
        <p:nvGrpSpPr>
          <p:cNvPr id="4" name="组合 3"/>
          <p:cNvGrpSpPr/>
          <p:nvPr/>
        </p:nvGrpSpPr>
        <p:grpSpPr>
          <a:xfrm>
            <a:off x="659132" y="2114590"/>
            <a:ext cx="10834659" cy="885701"/>
            <a:chOff x="660401" y="1201441"/>
            <a:chExt cx="10858500" cy="938448"/>
          </a:xfrm>
        </p:grpSpPr>
        <p:grpSp>
          <p:nvGrpSpPr>
            <p:cNvPr id="5" name="组合 4"/>
            <p:cNvGrpSpPr/>
            <p:nvPr/>
          </p:nvGrpSpPr>
          <p:grpSpPr>
            <a:xfrm>
              <a:off x="660401" y="1613491"/>
              <a:ext cx="10858500" cy="526398"/>
              <a:chOff x="660401" y="650307"/>
              <a:chExt cx="10858500" cy="900355"/>
            </a:xfrm>
          </p:grpSpPr>
          <p:sp>
            <p:nvSpPr>
              <p:cNvPr id="7" name="矩形 6"/>
              <p:cNvSpPr/>
              <p:nvPr/>
            </p:nvSpPr>
            <p:spPr>
              <a:xfrm>
                <a:off x="660401" y="650307"/>
                <a:ext cx="10858500" cy="900355"/>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8" name="矩形 7"/>
              <p:cNvSpPr/>
              <p:nvPr/>
            </p:nvSpPr>
            <p:spPr>
              <a:xfrm>
                <a:off x="666750" y="686020"/>
                <a:ext cx="10852151" cy="732079"/>
              </a:xfrm>
              <a:prstGeom prst="rect">
                <a:avLst/>
              </a:prstGeom>
            </p:spPr>
            <p:txBody>
              <a:bodyPr wrap="square">
                <a:spAutoFit/>
              </a:bodyPr>
              <a:lstStyle/>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rPr>
                  <a:t>一流学科数量是指经省级以上教育行政部门认定的一流学科</a:t>
                </a:r>
                <a:endParaRPr lang="zh-CN" altLang="zh-CN" sz="1600" b="1" dirty="0">
                  <a:solidFill>
                    <a:schemeClr val="accent5">
                      <a:lumMod val="20000"/>
                      <a:lumOff val="80000"/>
                    </a:schemeClr>
                  </a:solidFill>
                  <a:latin typeface="黑体" panose="02010609060101010101" charset="-122"/>
                  <a:ea typeface="黑体" panose="02010609060101010101" charset="-122"/>
                </a:endParaRPr>
              </a:p>
            </p:txBody>
          </p:sp>
        </p:grpSp>
        <p:sp>
          <p:nvSpPr>
            <p:cNvPr id="6" name="矩形 5"/>
            <p:cNvSpPr/>
            <p:nvPr/>
          </p:nvSpPr>
          <p:spPr>
            <a:xfrm>
              <a:off x="685511" y="1201441"/>
              <a:ext cx="2235200" cy="399107"/>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 name="组合 34"/>
          <p:cNvGrpSpPr/>
          <p:nvPr/>
        </p:nvGrpSpPr>
        <p:grpSpPr>
          <a:xfrm>
            <a:off x="613298" y="1444680"/>
            <a:ext cx="10880493" cy="2614409"/>
            <a:chOff x="638410" y="1096503"/>
            <a:chExt cx="10880491" cy="2141147"/>
          </a:xfrm>
        </p:grpSpPr>
        <p:grpSp>
          <p:nvGrpSpPr>
            <p:cNvPr id="36" name="组合 35"/>
            <p:cNvGrpSpPr/>
            <p:nvPr/>
          </p:nvGrpSpPr>
          <p:grpSpPr>
            <a:xfrm>
              <a:off x="638410" y="1613490"/>
              <a:ext cx="10880491" cy="1624160"/>
              <a:chOff x="638410" y="650305"/>
              <a:chExt cx="10880491" cy="2777977"/>
            </a:xfrm>
          </p:grpSpPr>
          <p:sp>
            <p:nvSpPr>
              <p:cNvPr id="38" name="矩形 37"/>
              <p:cNvSpPr/>
              <p:nvPr/>
            </p:nvSpPr>
            <p:spPr>
              <a:xfrm>
                <a:off x="660401" y="650305"/>
                <a:ext cx="10858500" cy="2598879"/>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39" name="矩形 38"/>
              <p:cNvSpPr/>
              <p:nvPr/>
            </p:nvSpPr>
            <p:spPr>
              <a:xfrm>
                <a:off x="638410" y="829404"/>
                <a:ext cx="10722611" cy="2598878"/>
              </a:xfrm>
              <a:prstGeom prst="rect">
                <a:avLst/>
              </a:prstGeom>
            </p:spPr>
            <p:txBody>
              <a:bodyPr wrap="square">
                <a:spAutoFit/>
              </a:bodyPr>
              <a:lstStyle/>
              <a:p>
                <a:pPr>
                  <a:lnSpc>
                    <a:spcPct val="150000"/>
                  </a:lnSpc>
                </a:pPr>
                <a:r>
                  <a:rPr lang="zh-CN" altLang="en-US" sz="1200" b="1" dirty="0">
                    <a:solidFill>
                      <a:schemeClr val="accent5">
                        <a:lumMod val="20000"/>
                        <a:lumOff val="80000"/>
                      </a:schemeClr>
                    </a:solidFill>
                    <a:latin typeface="黑体" panose="02010609060101010101" charset="-122"/>
                    <a:ea typeface="黑体" panose="02010609060101010101" charset="-122"/>
                  </a:rPr>
                  <a:t>（</a:t>
                </a:r>
                <a:r>
                  <a:rPr lang="en-US" altLang="zh-CN" sz="1200" b="1" dirty="0">
                    <a:solidFill>
                      <a:schemeClr val="accent5">
                        <a:lumMod val="20000"/>
                        <a:lumOff val="80000"/>
                      </a:schemeClr>
                    </a:solidFill>
                    <a:latin typeface="黑体" panose="02010609060101010101" charset="-122"/>
                    <a:ea typeface="黑体" panose="02010609060101010101" charset="-122"/>
                  </a:rPr>
                  <a:t>1</a:t>
                </a:r>
                <a:r>
                  <a:rPr lang="zh-CN" altLang="en-US" sz="1200" b="1" dirty="0">
                    <a:solidFill>
                      <a:schemeClr val="accent5">
                        <a:lumMod val="20000"/>
                        <a:lumOff val="80000"/>
                      </a:schemeClr>
                    </a:solidFill>
                    <a:latin typeface="黑体" panose="02010609060101010101" charset="-122"/>
                    <a:ea typeface="黑体" panose="02010609060101010101" charset="-122"/>
                  </a:rPr>
                  <a:t>）硕士、博士学位授权一级学科点填法：如果学校同时具有</a:t>
                </a:r>
                <a:r>
                  <a:rPr lang="en-US" altLang="zh-CN" sz="1200" b="1" dirty="0">
                    <a:solidFill>
                      <a:schemeClr val="accent5">
                        <a:lumMod val="20000"/>
                        <a:lumOff val="80000"/>
                      </a:schemeClr>
                    </a:solidFill>
                    <a:latin typeface="黑体" panose="02010609060101010101" charset="-122"/>
                    <a:ea typeface="黑体" panose="02010609060101010101" charset="-122"/>
                  </a:rPr>
                  <a:t>0201</a:t>
                </a:r>
                <a:r>
                  <a:rPr lang="zh-CN" altLang="en-US" sz="1200" b="1" dirty="0">
                    <a:solidFill>
                      <a:schemeClr val="accent5">
                        <a:lumMod val="20000"/>
                        <a:lumOff val="80000"/>
                      </a:schemeClr>
                    </a:solidFill>
                    <a:latin typeface="黑体" panose="02010609060101010101" charset="-122"/>
                    <a:ea typeface="黑体" panose="02010609060101010101" charset="-122"/>
                  </a:rPr>
                  <a:t>哲学一级学科博士和硕士授予权，那么硕士、博士学位授权一级学科点各填</a:t>
                </a:r>
                <a:r>
                  <a:rPr lang="en-US" altLang="zh-CN" sz="1200" b="1" dirty="0">
                    <a:solidFill>
                      <a:schemeClr val="accent5">
                        <a:lumMod val="20000"/>
                        <a:lumOff val="80000"/>
                      </a:schemeClr>
                    </a:solidFill>
                    <a:latin typeface="黑体" panose="02010609060101010101" charset="-122"/>
                    <a:ea typeface="黑体" panose="02010609060101010101" charset="-122"/>
                  </a:rPr>
                  <a:t>1</a:t>
                </a:r>
                <a:r>
                  <a:rPr lang="zh-CN" altLang="en-US" sz="1200" b="1" dirty="0">
                    <a:solidFill>
                      <a:schemeClr val="accent5">
                        <a:lumMod val="20000"/>
                        <a:lumOff val="80000"/>
                      </a:schemeClr>
                    </a:solidFill>
                    <a:latin typeface="黑体" panose="02010609060101010101" charset="-122"/>
                    <a:ea typeface="黑体" panose="02010609060101010101" charset="-122"/>
                  </a:rPr>
                  <a:t>个；如果只有</a:t>
                </a:r>
                <a:r>
                  <a:rPr lang="en-US" altLang="zh-CN" sz="1200" b="1" dirty="0">
                    <a:solidFill>
                      <a:schemeClr val="accent5">
                        <a:lumMod val="20000"/>
                        <a:lumOff val="80000"/>
                      </a:schemeClr>
                    </a:solidFill>
                    <a:latin typeface="黑体" panose="02010609060101010101" charset="-122"/>
                    <a:ea typeface="黑体" panose="02010609060101010101" charset="-122"/>
                  </a:rPr>
                  <a:t>0201</a:t>
                </a:r>
                <a:r>
                  <a:rPr lang="zh-CN" altLang="en-US" sz="1200" b="1" dirty="0">
                    <a:solidFill>
                      <a:schemeClr val="accent5">
                        <a:lumMod val="20000"/>
                        <a:lumOff val="80000"/>
                      </a:schemeClr>
                    </a:solidFill>
                    <a:latin typeface="黑体" panose="02010609060101010101" charset="-122"/>
                    <a:ea typeface="黑体" panose="02010609060101010101" charset="-122"/>
                  </a:rPr>
                  <a:t>哲学一级学科硕士授予权，硕士学位授权一级学科点填</a:t>
                </a:r>
                <a:r>
                  <a:rPr lang="en-US" altLang="zh-CN" sz="1200" b="1" dirty="0">
                    <a:solidFill>
                      <a:schemeClr val="accent5">
                        <a:lumMod val="20000"/>
                        <a:lumOff val="80000"/>
                      </a:schemeClr>
                    </a:solidFill>
                    <a:latin typeface="黑体" panose="02010609060101010101" charset="-122"/>
                    <a:ea typeface="黑体" panose="02010609060101010101" charset="-122"/>
                  </a:rPr>
                  <a:t>1</a:t>
                </a:r>
                <a:r>
                  <a:rPr lang="zh-CN" altLang="en-US" sz="1200" b="1" dirty="0">
                    <a:solidFill>
                      <a:schemeClr val="accent5">
                        <a:lumMod val="20000"/>
                        <a:lumOff val="80000"/>
                      </a:schemeClr>
                    </a:solidFill>
                    <a:latin typeface="黑体" panose="02010609060101010101" charset="-122"/>
                    <a:ea typeface="黑体" panose="02010609060101010101" charset="-122"/>
                  </a:rPr>
                  <a:t>个，博士学位授权一级学科点不填；同时该学科覆盖的硕士、博士学位授权二级学科点不填。</a:t>
                </a:r>
                <a:endParaRPr lang="zh-CN" altLang="en-US" sz="1200" b="1" dirty="0">
                  <a:solidFill>
                    <a:schemeClr val="accent5">
                      <a:lumMod val="20000"/>
                      <a:lumOff val="80000"/>
                    </a:schemeClr>
                  </a:solidFill>
                  <a:latin typeface="黑体" panose="02010609060101010101" charset="-122"/>
                  <a:ea typeface="黑体" panose="02010609060101010101" charset="-122"/>
                </a:endParaRPr>
              </a:p>
              <a:p>
                <a:pPr>
                  <a:lnSpc>
                    <a:spcPct val="150000"/>
                  </a:lnSpc>
                </a:pPr>
                <a:r>
                  <a:rPr lang="zh-CN" altLang="en-US" sz="1200" b="1" dirty="0">
                    <a:solidFill>
                      <a:schemeClr val="accent5">
                        <a:lumMod val="20000"/>
                        <a:lumOff val="80000"/>
                      </a:schemeClr>
                    </a:solidFill>
                    <a:latin typeface="黑体" panose="02010609060101010101" charset="-122"/>
                    <a:ea typeface="黑体" panose="02010609060101010101" charset="-122"/>
                  </a:rPr>
                  <a:t>（</a:t>
                </a:r>
                <a:r>
                  <a:rPr lang="en-US" altLang="zh-CN" sz="1200" b="1" dirty="0">
                    <a:solidFill>
                      <a:schemeClr val="accent5">
                        <a:lumMod val="20000"/>
                        <a:lumOff val="80000"/>
                      </a:schemeClr>
                    </a:solidFill>
                    <a:latin typeface="黑体" panose="02010609060101010101" charset="-122"/>
                    <a:ea typeface="黑体" panose="02010609060101010101" charset="-122"/>
                  </a:rPr>
                  <a:t>2</a:t>
                </a:r>
                <a:r>
                  <a:rPr lang="zh-CN" altLang="en-US" sz="1200" b="1" dirty="0">
                    <a:solidFill>
                      <a:schemeClr val="accent5">
                        <a:lumMod val="20000"/>
                        <a:lumOff val="80000"/>
                      </a:schemeClr>
                    </a:solidFill>
                    <a:latin typeface="黑体" panose="02010609060101010101" charset="-122"/>
                    <a:ea typeface="黑体" panose="02010609060101010101" charset="-122"/>
                  </a:rPr>
                  <a:t>）硕士、博士学位授权二级学科点填法：如果学校同时具有</a:t>
                </a:r>
                <a:r>
                  <a:rPr lang="en-US" altLang="zh-CN" sz="1200" b="1" dirty="0">
                    <a:solidFill>
                      <a:schemeClr val="accent5">
                        <a:lumMod val="20000"/>
                        <a:lumOff val="80000"/>
                      </a:schemeClr>
                    </a:solidFill>
                    <a:latin typeface="黑体" panose="02010609060101010101" charset="-122"/>
                    <a:ea typeface="黑体" panose="02010609060101010101" charset="-122"/>
                  </a:rPr>
                  <a:t>010101</a:t>
                </a:r>
                <a:r>
                  <a:rPr lang="zh-CN" altLang="en-US" sz="1200" b="1" dirty="0">
                    <a:solidFill>
                      <a:schemeClr val="accent5">
                        <a:lumMod val="20000"/>
                        <a:lumOff val="80000"/>
                      </a:schemeClr>
                    </a:solidFill>
                    <a:latin typeface="黑体" panose="02010609060101010101" charset="-122"/>
                    <a:ea typeface="黑体" panose="02010609060101010101" charset="-122"/>
                  </a:rPr>
                  <a:t>马克思主义哲学、</a:t>
                </a:r>
                <a:r>
                  <a:rPr lang="en-US" altLang="zh-CN" sz="1200" b="1" dirty="0">
                    <a:solidFill>
                      <a:schemeClr val="accent5">
                        <a:lumMod val="20000"/>
                        <a:lumOff val="80000"/>
                      </a:schemeClr>
                    </a:solidFill>
                    <a:latin typeface="黑体" panose="02010609060101010101" charset="-122"/>
                    <a:ea typeface="黑体" panose="02010609060101010101" charset="-122"/>
                  </a:rPr>
                  <a:t>010102</a:t>
                </a:r>
                <a:r>
                  <a:rPr lang="zh-CN" altLang="en-US" sz="1200" b="1" dirty="0">
                    <a:solidFill>
                      <a:schemeClr val="accent5">
                        <a:lumMod val="20000"/>
                        <a:lumOff val="80000"/>
                      </a:schemeClr>
                    </a:solidFill>
                    <a:latin typeface="黑体" panose="02010609060101010101" charset="-122"/>
                    <a:ea typeface="黑体" panose="02010609060101010101" charset="-122"/>
                  </a:rPr>
                  <a:t>中国哲学两个二级学科博士和硕士学位授予权，硕士、博士学位授权二级学科点各填</a:t>
                </a:r>
                <a:r>
                  <a:rPr lang="en-US" altLang="zh-CN" sz="1200" b="1" dirty="0">
                    <a:solidFill>
                      <a:schemeClr val="accent5">
                        <a:lumMod val="20000"/>
                        <a:lumOff val="80000"/>
                      </a:schemeClr>
                    </a:solidFill>
                    <a:latin typeface="黑体" panose="02010609060101010101" charset="-122"/>
                    <a:ea typeface="黑体" panose="02010609060101010101" charset="-122"/>
                  </a:rPr>
                  <a:t>2</a:t>
                </a:r>
                <a:r>
                  <a:rPr lang="zh-CN" altLang="en-US" sz="1200" b="1" dirty="0">
                    <a:solidFill>
                      <a:schemeClr val="accent5">
                        <a:lumMod val="20000"/>
                        <a:lumOff val="80000"/>
                      </a:schemeClr>
                    </a:solidFill>
                    <a:latin typeface="黑体" panose="02010609060101010101" charset="-122"/>
                    <a:ea typeface="黑体" panose="02010609060101010101" charset="-122"/>
                  </a:rPr>
                  <a:t>个；如果学校只具有</a:t>
                </a:r>
                <a:r>
                  <a:rPr lang="en-US" altLang="zh-CN" sz="1200" b="1" dirty="0">
                    <a:solidFill>
                      <a:schemeClr val="accent5">
                        <a:lumMod val="20000"/>
                        <a:lumOff val="80000"/>
                      </a:schemeClr>
                    </a:solidFill>
                    <a:latin typeface="黑体" panose="02010609060101010101" charset="-122"/>
                    <a:ea typeface="黑体" panose="02010609060101010101" charset="-122"/>
                  </a:rPr>
                  <a:t>010101</a:t>
                </a:r>
                <a:r>
                  <a:rPr lang="zh-CN" altLang="en-US" sz="1200" b="1" dirty="0">
                    <a:solidFill>
                      <a:schemeClr val="accent5">
                        <a:lumMod val="20000"/>
                        <a:lumOff val="80000"/>
                      </a:schemeClr>
                    </a:solidFill>
                    <a:latin typeface="黑体" panose="02010609060101010101" charset="-122"/>
                    <a:ea typeface="黑体" panose="02010609060101010101" charset="-122"/>
                  </a:rPr>
                  <a:t>马克思主义哲学、</a:t>
                </a:r>
                <a:r>
                  <a:rPr lang="en-US" altLang="zh-CN" sz="1200" b="1" dirty="0">
                    <a:solidFill>
                      <a:schemeClr val="accent5">
                        <a:lumMod val="20000"/>
                        <a:lumOff val="80000"/>
                      </a:schemeClr>
                    </a:solidFill>
                    <a:latin typeface="黑体" panose="02010609060101010101" charset="-122"/>
                    <a:ea typeface="黑体" panose="02010609060101010101" charset="-122"/>
                  </a:rPr>
                  <a:t>010102</a:t>
                </a:r>
                <a:r>
                  <a:rPr lang="zh-CN" altLang="en-US" sz="1200" b="1" dirty="0">
                    <a:solidFill>
                      <a:schemeClr val="accent5">
                        <a:lumMod val="20000"/>
                        <a:lumOff val="80000"/>
                      </a:schemeClr>
                    </a:solidFill>
                    <a:latin typeface="黑体" panose="02010609060101010101" charset="-122"/>
                    <a:ea typeface="黑体" panose="02010609060101010101" charset="-122"/>
                  </a:rPr>
                  <a:t>中国哲学两个二级学科硕士学位授予权，硕士位授权二级学科点填</a:t>
                </a:r>
                <a:r>
                  <a:rPr lang="en-US" altLang="zh-CN" sz="1200" b="1" dirty="0">
                    <a:solidFill>
                      <a:schemeClr val="accent5">
                        <a:lumMod val="20000"/>
                        <a:lumOff val="80000"/>
                      </a:schemeClr>
                    </a:solidFill>
                    <a:latin typeface="黑体" panose="02010609060101010101" charset="-122"/>
                    <a:ea typeface="黑体" panose="02010609060101010101" charset="-122"/>
                  </a:rPr>
                  <a:t>2</a:t>
                </a:r>
                <a:r>
                  <a:rPr lang="zh-CN" altLang="en-US" sz="1200" b="1" dirty="0">
                    <a:solidFill>
                      <a:schemeClr val="accent5">
                        <a:lumMod val="20000"/>
                        <a:lumOff val="80000"/>
                      </a:schemeClr>
                    </a:solidFill>
                    <a:latin typeface="黑体" panose="02010609060101010101" charset="-122"/>
                    <a:ea typeface="黑体" panose="02010609060101010101" charset="-122"/>
                  </a:rPr>
                  <a:t>个，博士学位授权二级学科点不填；硕士、博士学位授权一级学科点不填</a:t>
                </a:r>
                <a:endParaRPr lang="zh-CN" altLang="en-US" sz="1200" b="1" dirty="0">
                  <a:solidFill>
                    <a:schemeClr val="accent5">
                      <a:lumMod val="20000"/>
                      <a:lumOff val="80000"/>
                    </a:schemeClr>
                  </a:solidFill>
                  <a:latin typeface="黑体" panose="02010609060101010101" charset="-122"/>
                  <a:ea typeface="黑体" panose="02010609060101010101" charset="-122"/>
                </a:endParaRPr>
              </a:p>
            </p:txBody>
          </p:sp>
        </p:grpSp>
        <p:sp>
          <p:nvSpPr>
            <p:cNvPr id="37" name="矩形 36"/>
            <p:cNvSpPr/>
            <p:nvPr/>
          </p:nvSpPr>
          <p:spPr>
            <a:xfrm>
              <a:off x="679450" y="1096503"/>
              <a:ext cx="3121560" cy="591622"/>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40" name="组合 39"/>
          <p:cNvGrpSpPr/>
          <p:nvPr/>
        </p:nvGrpSpPr>
        <p:grpSpPr>
          <a:xfrm>
            <a:off x="635289" y="287018"/>
            <a:ext cx="10858502" cy="1157660"/>
            <a:chOff x="660401" y="1218976"/>
            <a:chExt cx="10858500" cy="948100"/>
          </a:xfrm>
        </p:grpSpPr>
        <p:grpSp>
          <p:nvGrpSpPr>
            <p:cNvPr id="41" name="组合 40"/>
            <p:cNvGrpSpPr/>
            <p:nvPr/>
          </p:nvGrpSpPr>
          <p:grpSpPr>
            <a:xfrm>
              <a:off x="660401" y="1613490"/>
              <a:ext cx="10858500" cy="553586"/>
              <a:chOff x="660401" y="650305"/>
              <a:chExt cx="10858500" cy="946859"/>
            </a:xfrm>
          </p:grpSpPr>
          <p:sp>
            <p:nvSpPr>
              <p:cNvPr id="43" name="矩形 42"/>
              <p:cNvSpPr/>
              <p:nvPr/>
            </p:nvSpPr>
            <p:spPr>
              <a:xfrm>
                <a:off x="660401" y="650305"/>
                <a:ext cx="10858500" cy="946859"/>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44" name="矩形 43"/>
              <p:cNvSpPr/>
              <p:nvPr/>
            </p:nvSpPr>
            <p:spPr>
              <a:xfrm>
                <a:off x="690579" y="732662"/>
                <a:ext cx="10722611" cy="844747"/>
              </a:xfrm>
              <a:prstGeom prst="rect">
                <a:avLst/>
              </a:prstGeom>
            </p:spPr>
            <p:txBody>
              <a:bodyPr wrap="square">
                <a:spAutoFit/>
              </a:bodyPr>
              <a:lstStyle/>
              <a:p>
                <a:pPr>
                  <a:lnSpc>
                    <a:spcPct val="150000"/>
                  </a:lnSpc>
                </a:pPr>
                <a:r>
                  <a:rPr lang="zh-CN" altLang="zh-CN" sz="1200" b="1" dirty="0">
                    <a:solidFill>
                      <a:schemeClr val="accent5">
                        <a:lumMod val="20000"/>
                        <a:lumOff val="80000"/>
                      </a:schemeClr>
                    </a:solidFill>
                    <a:latin typeface="黑体" panose="02010609060101010101" charset="-122"/>
                    <a:ea typeface="黑体" panose="02010609060101010101" charset="-122"/>
                  </a:rPr>
                  <a:t>删除</a:t>
                </a:r>
                <a:r>
                  <a:rPr lang="en-US" altLang="zh-CN" sz="1200" b="1" dirty="0">
                    <a:solidFill>
                      <a:schemeClr val="accent5">
                        <a:lumMod val="20000"/>
                        <a:lumOff val="80000"/>
                      </a:schemeClr>
                    </a:solidFill>
                    <a:latin typeface="黑体" panose="02010609060101010101" charset="-122"/>
                    <a:ea typeface="黑体" panose="02010609060101010101" charset="-122"/>
                  </a:rPr>
                  <a:t>“</a:t>
                </a:r>
                <a:r>
                  <a:rPr lang="zh-CN" altLang="zh-CN" sz="1200" b="1" dirty="0">
                    <a:solidFill>
                      <a:schemeClr val="accent5">
                        <a:lumMod val="20000"/>
                        <a:lumOff val="80000"/>
                      </a:schemeClr>
                    </a:solidFill>
                    <a:latin typeface="黑体" panose="02010609060101010101" charset="-122"/>
                    <a:ea typeface="黑体" panose="02010609060101010101" charset="-122"/>
                  </a:rPr>
                  <a:t>国家实验室、国家重点实验室、国家工程实验室、国家工程研究中心、国家技术研究中心</a:t>
                </a:r>
                <a:r>
                  <a:rPr lang="en-US" altLang="zh-CN" sz="1200" b="1" dirty="0">
                    <a:solidFill>
                      <a:schemeClr val="accent5">
                        <a:lumMod val="20000"/>
                        <a:lumOff val="80000"/>
                      </a:schemeClr>
                    </a:solidFill>
                    <a:latin typeface="黑体" panose="02010609060101010101" charset="-122"/>
                    <a:ea typeface="黑体" panose="02010609060101010101" charset="-122"/>
                  </a:rPr>
                  <a:t>”</a:t>
                </a:r>
                <a:r>
                  <a:rPr lang="zh-CN" altLang="zh-CN" sz="1200" b="1" dirty="0">
                    <a:solidFill>
                      <a:schemeClr val="accent5">
                        <a:lumMod val="20000"/>
                        <a:lumOff val="80000"/>
                      </a:schemeClr>
                    </a:solidFill>
                    <a:latin typeface="黑体" panose="02010609060101010101" charset="-122"/>
                    <a:ea typeface="黑体" panose="02010609060101010101" charset="-122"/>
                  </a:rPr>
                  <a:t>指标</a:t>
                </a:r>
                <a:endParaRPr lang="en-US" altLang="zh-CN" sz="1200" b="1" dirty="0">
                  <a:solidFill>
                    <a:schemeClr val="accent5">
                      <a:lumMod val="20000"/>
                      <a:lumOff val="80000"/>
                    </a:schemeClr>
                  </a:solidFill>
                  <a:latin typeface="黑体" panose="02010609060101010101" charset="-122"/>
                  <a:ea typeface="黑体" panose="02010609060101010101" charset="-122"/>
                </a:endParaRPr>
              </a:p>
              <a:p>
                <a:pPr>
                  <a:lnSpc>
                    <a:spcPct val="150000"/>
                  </a:lnSpc>
                </a:pPr>
                <a:r>
                  <a:rPr lang="zh-CN" altLang="en-US" sz="1200" b="1" dirty="0">
                    <a:solidFill>
                      <a:schemeClr val="accent5">
                        <a:lumMod val="20000"/>
                        <a:lumOff val="80000"/>
                      </a:schemeClr>
                    </a:solidFill>
                    <a:latin typeface="黑体" panose="02010609060101010101" charset="-122"/>
                    <a:ea typeface="黑体" panose="02010609060101010101" charset="-122"/>
                  </a:rPr>
                  <a:t>（删除指标）</a:t>
                </a:r>
                <a:endParaRPr lang="zh-CN" altLang="en-US" sz="1200" b="1" dirty="0">
                  <a:solidFill>
                    <a:schemeClr val="accent5">
                      <a:lumMod val="20000"/>
                      <a:lumOff val="80000"/>
                    </a:schemeClr>
                  </a:solidFill>
                  <a:latin typeface="黑体" panose="02010609060101010101" charset="-122"/>
                  <a:ea typeface="黑体" panose="02010609060101010101" charset="-122"/>
                </a:endParaRPr>
              </a:p>
            </p:txBody>
          </p:sp>
        </p:grpSp>
        <p:sp>
          <p:nvSpPr>
            <p:cNvPr id="42" name="矩形 41"/>
            <p:cNvSpPr/>
            <p:nvPr/>
          </p:nvSpPr>
          <p:spPr>
            <a:xfrm>
              <a:off x="4672329" y="1218976"/>
              <a:ext cx="3348500" cy="355692"/>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250"/>
                                        <p:tgtEl>
                                          <p:spTgt spid="4"/>
                                        </p:tgtEl>
                                      </p:cBhvr>
                                    </p:animEffect>
                                    <p:set>
                                      <p:cBhvr>
                                        <p:cTn id="12" dur="1" fill="hold">
                                          <p:stCondLst>
                                            <p:cond delay="249"/>
                                          </p:stCondLst>
                                        </p:cTn>
                                        <p:tgtEl>
                                          <p:spTgt spid="4"/>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fade">
                                      <p:cBhvr>
                                        <p:cTn id="17" dur="500"/>
                                        <p:tgtEl>
                                          <p:spTgt spid="3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nodeType="clickEffect">
                                  <p:stCondLst>
                                    <p:cond delay="0"/>
                                  </p:stCondLst>
                                  <p:childTnLst>
                                    <p:animEffect transition="out" filter="fade">
                                      <p:cBhvr>
                                        <p:cTn id="21" dur="250"/>
                                        <p:tgtEl>
                                          <p:spTgt spid="35"/>
                                        </p:tgtEl>
                                      </p:cBhvr>
                                    </p:animEffect>
                                    <p:set>
                                      <p:cBhvr>
                                        <p:cTn id="22" dur="1" fill="hold">
                                          <p:stCondLst>
                                            <p:cond delay="249"/>
                                          </p:stCondLst>
                                        </p:cTn>
                                        <p:tgtEl>
                                          <p:spTgt spid="35"/>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0"/>
                                        </p:tgtEl>
                                        <p:attrNameLst>
                                          <p:attrName>style.visibility</p:attrName>
                                        </p:attrNameLst>
                                      </p:cBhvr>
                                      <p:to>
                                        <p:strVal val="visible"/>
                                      </p:to>
                                    </p:set>
                                    <p:animEffect transition="in" filter="fade">
                                      <p:cBhvr>
                                        <p:cTn id="27" dur="500"/>
                                        <p:tgtEl>
                                          <p:spTgt spid="40"/>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nodeType="clickEffect">
                                  <p:stCondLst>
                                    <p:cond delay="0"/>
                                  </p:stCondLst>
                                  <p:childTnLst>
                                    <p:animEffect transition="out" filter="fade">
                                      <p:cBhvr>
                                        <p:cTn id="31" dur="250"/>
                                        <p:tgtEl>
                                          <p:spTgt spid="40"/>
                                        </p:tgtEl>
                                      </p:cBhvr>
                                    </p:animEffect>
                                    <p:set>
                                      <p:cBhvr>
                                        <p:cTn id="32" dur="1" fill="hold">
                                          <p:stCondLst>
                                            <p:cond delay="249"/>
                                          </p:stCondLst>
                                        </p:cTn>
                                        <p:tgtEl>
                                          <p:spTgt spid="4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3555080" y="287020"/>
            <a:ext cx="5081840" cy="400110"/>
          </a:xfrm>
          <a:prstGeom prst="rect">
            <a:avLst/>
          </a:prstGeom>
        </p:spPr>
        <p:txBody>
          <a:bodyPr wrap="none">
            <a:spAutoFit/>
          </a:bodyPr>
          <a:lstStyle/>
          <a:p>
            <a:pPr algn="ctr"/>
            <a:r>
              <a:rPr lang="zh-CN" altLang="en-US" sz="2000" b="1" dirty="0">
                <a:solidFill>
                  <a:srgbClr val="FF0000"/>
                </a:solidFill>
                <a:cs typeface="+mn-ea"/>
                <a:sym typeface="+mn-lt"/>
              </a:rPr>
              <a:t>★ </a:t>
            </a:r>
            <a:r>
              <a:rPr lang="zh-CN" altLang="en-US" sz="2000" b="1" dirty="0">
                <a:solidFill>
                  <a:srgbClr val="304371"/>
                </a:solidFill>
                <a:cs typeface="+mn-ea"/>
                <a:sym typeface="+mn-lt"/>
              </a:rPr>
              <a:t>（四）高等教育学校基本情况（接上页）</a:t>
            </a:r>
            <a:endParaRPr lang="zh-CN" altLang="en-US" sz="2000" b="1" dirty="0">
              <a:solidFill>
                <a:srgbClr val="304371"/>
              </a:solidFill>
              <a:cs typeface="+mn-ea"/>
              <a:sym typeface="+mn-lt"/>
            </a:endParaRPr>
          </a:p>
        </p:txBody>
      </p:sp>
      <p:graphicFrame>
        <p:nvGraphicFramePr>
          <p:cNvPr id="3" name="表格 2"/>
          <p:cNvGraphicFramePr>
            <a:graphicFrameLocks noGrp="1"/>
          </p:cNvGraphicFramePr>
          <p:nvPr>
            <p:custDataLst>
              <p:tags r:id="rId1"/>
            </p:custDataLst>
          </p:nvPr>
        </p:nvGraphicFramePr>
        <p:xfrm>
          <a:off x="532433" y="687130"/>
          <a:ext cx="10762624" cy="6225794"/>
        </p:xfrm>
        <a:graphic>
          <a:graphicData uri="http://schemas.openxmlformats.org/drawingml/2006/table">
            <a:tbl>
              <a:tblPr firstRow="1" firstCol="1" bandRow="1"/>
              <a:tblGrid>
                <a:gridCol w="5471500"/>
                <a:gridCol w="865298"/>
                <a:gridCol w="590808"/>
                <a:gridCol w="1458718"/>
                <a:gridCol w="2376300"/>
              </a:tblGrid>
              <a:tr h="150450">
                <a:tc>
                  <a:txBody>
                    <a:bodyPr/>
                    <a:lstStyle/>
                    <a:p>
                      <a:pPr algn="l">
                        <a:lnSpc>
                          <a:spcPts val="1400"/>
                        </a:lnSpc>
                        <a:spcAft>
                          <a:spcPts val="0"/>
                        </a:spcAft>
                      </a:pPr>
                      <a:r>
                        <a:rPr lang="zh-CN" sz="900" kern="100" dirty="0">
                          <a:effectLst/>
                          <a:latin typeface="Times New Roman" panose="02020603050405020304" charset="0"/>
                          <a:ea typeface="宋体" panose="02010600030101010101" pitchFamily="2" charset="-122"/>
                        </a:rPr>
                        <a:t>在校生中住宿生</a:t>
                      </a:r>
                      <a:endParaRPr lang="zh-CN" sz="900" kern="100" dirty="0">
                        <a:effectLst/>
                        <a:latin typeface="Times New Roman" panose="02020603050405020304" charset="0"/>
                        <a:ea typeface="宋体" panose="02010600030101010101" pitchFamily="2" charset="-122"/>
                      </a:endParaRPr>
                    </a:p>
                  </a:txBody>
                  <a:tcPr marL="45852" marR="45852"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人</a:t>
                      </a:r>
                      <a:endParaRPr lang="zh-CN" sz="900" kern="10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Times New Roman" panose="02020603050405020304" charset="0"/>
                        </a:rPr>
                        <a:t>24</a:t>
                      </a:r>
                      <a:endParaRPr lang="zh-CN" sz="1600" kern="100">
                        <a:effectLst/>
                        <a:latin typeface="宋体" panose="02010600030101010101" pitchFamily="2" charset="-122"/>
                        <a:ea typeface="宋体" panose="02010600030101010101" pitchFamily="2" charset="-122"/>
                        <a:cs typeface="Times New Roman" panose="0202060305040502030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普通、成人、科研</a:t>
                      </a:r>
                      <a:endParaRPr lang="zh-CN" sz="900" kern="10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0450">
                <a:tc>
                  <a:txBody>
                    <a:bodyPr/>
                    <a:lstStyle/>
                    <a:p>
                      <a:pPr indent="114300" algn="l">
                        <a:lnSpc>
                          <a:spcPts val="1400"/>
                        </a:lnSpc>
                        <a:spcAft>
                          <a:spcPts val="0"/>
                        </a:spcAft>
                      </a:pPr>
                      <a:r>
                        <a:rPr lang="zh-CN" sz="900" kern="100" dirty="0">
                          <a:effectLst/>
                          <a:latin typeface="Times New Roman" panose="02020603050405020304" charset="0"/>
                          <a:ea typeface="宋体" panose="02010600030101010101" pitchFamily="2" charset="-122"/>
                        </a:rPr>
                        <a:t>研究生</a:t>
                      </a:r>
                      <a:endParaRPr lang="zh-CN" sz="900" kern="100" dirty="0">
                        <a:effectLst/>
                        <a:latin typeface="Times New Roman" panose="02020603050405020304" charset="0"/>
                        <a:ea typeface="宋体" panose="02010600030101010101" pitchFamily="2" charset="-122"/>
                      </a:endParaRPr>
                    </a:p>
                  </a:txBody>
                  <a:tcPr marL="45852" marR="45852"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人</a:t>
                      </a:r>
                      <a:endParaRPr lang="zh-CN" sz="900" kern="10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25</a:t>
                      </a:r>
                      <a:endParaRPr lang="zh-CN" sz="1600" kern="100">
                        <a:effectLst/>
                        <a:latin typeface="宋体" panose="02010600030101010101" pitchFamily="2" charset="-122"/>
                        <a:ea typeface="宋体" panose="02010600030101010101" pitchFamily="2" charset="-122"/>
                        <a:cs typeface="Times New Roman" panose="0202060305040502030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普通、科研</a:t>
                      </a:r>
                      <a:endParaRPr lang="zh-CN" sz="900" kern="10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0450">
                <a:tc>
                  <a:txBody>
                    <a:bodyPr/>
                    <a:lstStyle/>
                    <a:p>
                      <a:pPr indent="114300" algn="l">
                        <a:lnSpc>
                          <a:spcPts val="1400"/>
                        </a:lnSpc>
                        <a:spcAft>
                          <a:spcPts val="0"/>
                        </a:spcAft>
                      </a:pPr>
                      <a:r>
                        <a:rPr lang="zh-CN" sz="900" kern="100" dirty="0">
                          <a:effectLst/>
                          <a:latin typeface="Times New Roman" panose="02020603050405020304" charset="0"/>
                          <a:ea typeface="宋体" panose="02010600030101010101" pitchFamily="2" charset="-122"/>
                        </a:rPr>
                        <a:t>普通本科</a:t>
                      </a:r>
                      <a:endParaRPr lang="zh-CN" sz="900" kern="100" dirty="0">
                        <a:effectLst/>
                        <a:latin typeface="Times New Roman" panose="02020603050405020304" charset="0"/>
                        <a:ea typeface="宋体" panose="02010600030101010101" pitchFamily="2" charset="-122"/>
                      </a:endParaRPr>
                    </a:p>
                  </a:txBody>
                  <a:tcPr marL="45852" marR="45852"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人</a:t>
                      </a:r>
                      <a:endParaRPr lang="zh-CN" sz="900" kern="10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Times New Roman" panose="02020603050405020304" charset="0"/>
                        </a:rPr>
                        <a:t>26</a:t>
                      </a:r>
                      <a:endParaRPr lang="zh-CN" sz="1600" kern="100">
                        <a:effectLst/>
                        <a:latin typeface="宋体" panose="02010600030101010101" pitchFamily="2" charset="-122"/>
                        <a:ea typeface="宋体" panose="02010600030101010101" pitchFamily="2" charset="-122"/>
                        <a:cs typeface="Times New Roman" panose="0202060305040502030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普通</a:t>
                      </a:r>
                      <a:endParaRPr lang="zh-CN" sz="900" kern="10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0450">
                <a:tc>
                  <a:txBody>
                    <a:bodyPr/>
                    <a:lstStyle/>
                    <a:p>
                      <a:pPr indent="114300" algn="l">
                        <a:lnSpc>
                          <a:spcPts val="1400"/>
                        </a:lnSpc>
                        <a:spcAft>
                          <a:spcPts val="0"/>
                        </a:spcAft>
                      </a:pPr>
                      <a:r>
                        <a:rPr lang="zh-CN" sz="900" kern="100" dirty="0">
                          <a:effectLst/>
                          <a:latin typeface="Times New Roman" panose="02020603050405020304" charset="0"/>
                          <a:ea typeface="宋体" panose="02010600030101010101" pitchFamily="2" charset="-122"/>
                        </a:rPr>
                        <a:t>高等职业教育本科</a:t>
                      </a:r>
                      <a:endParaRPr lang="zh-CN" sz="900" kern="100" dirty="0">
                        <a:effectLst/>
                        <a:latin typeface="Times New Roman" panose="02020603050405020304" charset="0"/>
                        <a:ea typeface="宋体" panose="02010600030101010101" pitchFamily="2" charset="-122"/>
                      </a:endParaRPr>
                    </a:p>
                  </a:txBody>
                  <a:tcPr marL="45852" marR="45852"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人</a:t>
                      </a:r>
                      <a:endParaRPr lang="zh-CN" sz="900" kern="10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Times New Roman" panose="02020603050405020304" charset="0"/>
                        </a:rPr>
                        <a:t>27</a:t>
                      </a:r>
                      <a:endParaRPr lang="zh-CN" sz="1600" kern="100">
                        <a:effectLst/>
                        <a:latin typeface="宋体" panose="02010600030101010101" pitchFamily="2" charset="-122"/>
                        <a:ea typeface="宋体" panose="02010600030101010101" pitchFamily="2" charset="-122"/>
                        <a:cs typeface="Times New Roman" panose="0202060305040502030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普通</a:t>
                      </a:r>
                      <a:endParaRPr lang="zh-CN" sz="900" kern="10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0450">
                <a:tc>
                  <a:txBody>
                    <a:bodyPr/>
                    <a:lstStyle/>
                    <a:p>
                      <a:pPr indent="114300" algn="l">
                        <a:lnSpc>
                          <a:spcPts val="1400"/>
                        </a:lnSpc>
                        <a:spcAft>
                          <a:spcPts val="0"/>
                        </a:spcAft>
                      </a:pPr>
                      <a:r>
                        <a:rPr lang="zh-CN" sz="900" kern="100" dirty="0">
                          <a:effectLst/>
                          <a:latin typeface="Times New Roman" panose="02020603050405020304" charset="0"/>
                          <a:ea typeface="宋体" panose="02010600030101010101" pitchFamily="2" charset="-122"/>
                        </a:rPr>
                        <a:t>高等职业教育专科</a:t>
                      </a:r>
                      <a:endParaRPr lang="zh-CN" sz="900" kern="100" dirty="0">
                        <a:effectLst/>
                        <a:latin typeface="Times New Roman" panose="02020603050405020304" charset="0"/>
                        <a:ea typeface="宋体" panose="02010600030101010101" pitchFamily="2" charset="-122"/>
                      </a:endParaRPr>
                    </a:p>
                  </a:txBody>
                  <a:tcPr marL="45852" marR="45852"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人</a:t>
                      </a:r>
                      <a:endParaRPr lang="zh-CN" sz="900" kern="10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Times New Roman" panose="02020603050405020304" charset="0"/>
                        </a:rPr>
                        <a:t>28</a:t>
                      </a:r>
                      <a:endParaRPr lang="zh-CN" sz="1600" kern="100">
                        <a:effectLst/>
                        <a:latin typeface="宋体" panose="02010600030101010101" pitchFamily="2" charset="-122"/>
                        <a:ea typeface="宋体" panose="02010600030101010101" pitchFamily="2" charset="-122"/>
                        <a:cs typeface="Times New Roman" panose="0202060305040502030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普通、成人</a:t>
                      </a:r>
                      <a:endParaRPr lang="zh-CN" sz="900" kern="10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0450">
                <a:tc>
                  <a:txBody>
                    <a:bodyPr/>
                    <a:lstStyle/>
                    <a:p>
                      <a:pPr algn="l">
                        <a:lnSpc>
                          <a:spcPts val="1400"/>
                        </a:lnSpc>
                        <a:spcAft>
                          <a:spcPts val="0"/>
                        </a:spcAft>
                      </a:pPr>
                      <a:r>
                        <a:rPr lang="zh-CN" sz="900" kern="100" dirty="0">
                          <a:effectLst/>
                          <a:latin typeface="Times New Roman" panose="02020603050405020304" charset="0"/>
                          <a:ea typeface="宋体" panose="02010600030101010101" pitchFamily="2" charset="-122"/>
                        </a:rPr>
                        <a:t>实有床位数</a:t>
                      </a:r>
                      <a:endParaRPr lang="zh-CN" sz="900" kern="100" dirty="0">
                        <a:effectLst/>
                        <a:latin typeface="Times New Roman" panose="02020603050405020304" charset="0"/>
                        <a:ea typeface="宋体" panose="02010600030101010101" pitchFamily="2" charset="-122"/>
                      </a:endParaRPr>
                    </a:p>
                  </a:txBody>
                  <a:tcPr marL="45852" marR="45852"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张</a:t>
                      </a:r>
                      <a:endParaRPr lang="zh-CN" sz="900" kern="10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29</a:t>
                      </a:r>
                      <a:endParaRPr lang="zh-CN" sz="1600" kern="100">
                        <a:effectLst/>
                        <a:latin typeface="宋体" panose="02010600030101010101" pitchFamily="2" charset="-122"/>
                        <a:ea typeface="宋体" panose="02010600030101010101" pitchFamily="2" charset="-122"/>
                        <a:cs typeface="Times New Roman" panose="0202060305040502030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普通、成人、科研</a:t>
                      </a:r>
                      <a:endParaRPr lang="zh-CN" sz="900" kern="10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0450">
                <a:tc>
                  <a:txBody>
                    <a:bodyPr/>
                    <a:lstStyle/>
                    <a:p>
                      <a:pPr indent="114300" algn="l">
                        <a:lnSpc>
                          <a:spcPts val="1400"/>
                        </a:lnSpc>
                        <a:spcAft>
                          <a:spcPts val="0"/>
                        </a:spcAft>
                      </a:pPr>
                      <a:r>
                        <a:rPr lang="zh-CN" sz="900" kern="100" dirty="0">
                          <a:effectLst/>
                          <a:latin typeface="Times New Roman" panose="02020603050405020304" charset="0"/>
                          <a:ea typeface="宋体" panose="02010600030101010101" pitchFamily="2" charset="-122"/>
                        </a:rPr>
                        <a:t>学校产权</a:t>
                      </a:r>
                      <a:endParaRPr lang="zh-CN" sz="900" kern="100" dirty="0">
                        <a:effectLst/>
                        <a:latin typeface="Times New Roman" panose="02020603050405020304" charset="0"/>
                        <a:ea typeface="宋体" panose="02010600030101010101" pitchFamily="2" charset="-122"/>
                      </a:endParaRPr>
                    </a:p>
                  </a:txBody>
                  <a:tcPr marL="45852" marR="45852"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张</a:t>
                      </a:r>
                      <a:endParaRPr lang="zh-CN" sz="900" kern="10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30</a:t>
                      </a:r>
                      <a:endParaRPr lang="zh-CN" sz="1600" kern="100">
                        <a:effectLst/>
                        <a:latin typeface="宋体" panose="02010600030101010101" pitchFamily="2" charset="-122"/>
                        <a:ea typeface="宋体" panose="02010600030101010101" pitchFamily="2" charset="-122"/>
                        <a:cs typeface="Times New Roman" panose="0202060305040502030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普通、成人、科研</a:t>
                      </a:r>
                      <a:endParaRPr lang="zh-CN" sz="900" kern="10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0450">
                <a:tc>
                  <a:txBody>
                    <a:bodyPr/>
                    <a:lstStyle/>
                    <a:p>
                      <a:pPr indent="114300" algn="l">
                        <a:lnSpc>
                          <a:spcPts val="1400"/>
                        </a:lnSpc>
                        <a:spcAft>
                          <a:spcPts val="0"/>
                        </a:spcAft>
                      </a:pPr>
                      <a:r>
                        <a:rPr lang="zh-CN" sz="900" kern="100" dirty="0">
                          <a:effectLst/>
                          <a:latin typeface="Times New Roman" panose="02020603050405020304" charset="0"/>
                          <a:ea typeface="宋体" panose="02010600030101010101" pitchFamily="2" charset="-122"/>
                          <a:cs typeface="宋体" panose="02010600030101010101" pitchFamily="2" charset="-122"/>
                        </a:rPr>
                        <a:t>非学校产权</a:t>
                      </a:r>
                      <a:endParaRPr lang="zh-CN" sz="900" kern="100" dirty="0">
                        <a:effectLst/>
                        <a:latin typeface="Times New Roman" panose="02020603050405020304" charset="0"/>
                        <a:ea typeface="宋体" panose="02010600030101010101" pitchFamily="2" charset="-122"/>
                      </a:endParaRPr>
                    </a:p>
                  </a:txBody>
                  <a:tcPr marL="45852" marR="45852"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张</a:t>
                      </a:r>
                      <a:endParaRPr lang="zh-CN" sz="900" kern="10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31</a:t>
                      </a:r>
                      <a:endParaRPr lang="zh-CN" sz="1600" kern="100">
                        <a:effectLst/>
                        <a:latin typeface="宋体" panose="02010600030101010101" pitchFamily="2" charset="-122"/>
                        <a:ea typeface="宋体" panose="02010600030101010101" pitchFamily="2" charset="-122"/>
                        <a:cs typeface="Times New Roman" panose="0202060305040502030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cs typeface="宋体" panose="02010600030101010101" pitchFamily="2" charset="-122"/>
                        </a:rPr>
                        <a:t>普通、成人、科研</a:t>
                      </a:r>
                      <a:endParaRPr lang="zh-CN" sz="900" kern="100" dirty="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4326">
                <a:tc>
                  <a:txBody>
                    <a:bodyPr/>
                    <a:lstStyle/>
                    <a:p>
                      <a:pPr algn="just">
                        <a:lnSpc>
                          <a:spcPts val="1400"/>
                        </a:lnSpc>
                        <a:spcAft>
                          <a:spcPts val="0"/>
                        </a:spcAft>
                      </a:pPr>
                      <a:r>
                        <a:rPr lang="zh-CN" altLang="zh-CN" sz="900" kern="100" dirty="0">
                          <a:effectLst/>
                          <a:latin typeface="Times New Roman" panose="02020603050405020304" charset="0"/>
                          <a:ea typeface="宋体" panose="02010600030101010101" pitchFamily="2" charset="-122"/>
                        </a:rPr>
                        <a:t>上学年</a:t>
                      </a:r>
                      <a:r>
                        <a:rPr lang="zh-CN" altLang="en-US" sz="900" kern="100" dirty="0">
                          <a:effectLst/>
                          <a:latin typeface="Times New Roman" panose="02020603050405020304" charset="0"/>
                          <a:ea typeface="宋体" panose="02010600030101010101" pitchFamily="2" charset="-122"/>
                        </a:rPr>
                        <a:t>参加国家学生体质健康标准测试人数</a:t>
                      </a:r>
                      <a:endParaRPr lang="zh-CN" altLang="zh-CN" sz="900" kern="100" dirty="0">
                        <a:effectLst/>
                        <a:latin typeface="Times New Roman" panose="02020603050405020304" charset="0"/>
                        <a:ea typeface="宋体" panose="02010600030101010101" pitchFamily="2" charset="-122"/>
                      </a:endParaRPr>
                    </a:p>
                  </a:txBody>
                  <a:tcPr marL="45852" marR="45852"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altLang="en-US" sz="900" kern="100" dirty="0">
                          <a:effectLst/>
                          <a:latin typeface="Times New Roman" panose="02020603050405020304" charset="0"/>
                          <a:ea typeface="宋体" panose="02010600030101010101" pitchFamily="2" charset="-122"/>
                        </a:rPr>
                        <a:t>人</a:t>
                      </a:r>
                      <a:endParaRPr lang="zh-CN" sz="900" kern="100" dirty="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32</a:t>
                      </a:r>
                      <a:endParaRPr lang="zh-CN" sz="1600" kern="100">
                        <a:effectLst/>
                        <a:latin typeface="宋体" panose="02010600030101010101" pitchFamily="2" charset="-122"/>
                        <a:ea typeface="宋体" panose="02010600030101010101" pitchFamily="2" charset="-122"/>
                        <a:cs typeface="Times New Roman" panose="0202060305040502030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endParaRPr lang="zh-CN" sz="900" kern="100" dirty="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altLang="en-US" sz="900" kern="100" dirty="0">
                          <a:effectLst/>
                          <a:latin typeface="Times New Roman" panose="02020603050405020304" charset="0"/>
                          <a:ea typeface="宋体" panose="02010600030101010101" pitchFamily="2" charset="-122"/>
                        </a:rPr>
                        <a:t>普通</a:t>
                      </a:r>
                      <a:endParaRPr lang="zh-CN" sz="900" kern="100" dirty="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0450">
                <a:tc>
                  <a:txBody>
                    <a:bodyPr/>
                    <a:lstStyle/>
                    <a:p>
                      <a:pPr indent="114300" algn="just">
                        <a:lnSpc>
                          <a:spcPts val="1400"/>
                        </a:lnSpc>
                        <a:spcAft>
                          <a:spcPts val="0"/>
                        </a:spcAft>
                      </a:pPr>
                      <a:r>
                        <a:rPr lang="zh-CN" sz="900" kern="100" dirty="0">
                          <a:effectLst/>
                          <a:latin typeface="Times New Roman" panose="02020603050405020304" charset="0"/>
                          <a:ea typeface="宋体" panose="02010600030101010101" pitchFamily="2" charset="-122"/>
                        </a:rPr>
                        <a:t>优秀</a:t>
                      </a:r>
                      <a:endParaRPr lang="zh-CN" sz="900" kern="100" dirty="0">
                        <a:effectLst/>
                        <a:latin typeface="Times New Roman" panose="02020603050405020304" charset="0"/>
                        <a:ea typeface="宋体" panose="02010600030101010101" pitchFamily="2" charset="-122"/>
                      </a:endParaRPr>
                    </a:p>
                  </a:txBody>
                  <a:tcPr marL="45852" marR="45852"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人</a:t>
                      </a:r>
                      <a:endParaRPr lang="zh-CN" sz="900" kern="10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33</a:t>
                      </a:r>
                      <a:endParaRPr lang="zh-CN" sz="1600" kern="100">
                        <a:effectLst/>
                        <a:latin typeface="宋体" panose="02010600030101010101" pitchFamily="2" charset="-122"/>
                        <a:ea typeface="宋体" panose="02010600030101010101" pitchFamily="2" charset="-122"/>
                        <a:cs typeface="Times New Roman" panose="0202060305040502030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cs typeface="宋体" panose="02010600030101010101" pitchFamily="2" charset="-122"/>
                        </a:rPr>
                        <a:t>普通</a:t>
                      </a:r>
                      <a:endParaRPr lang="zh-CN" sz="900" kern="100" dirty="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0450">
                <a:tc>
                  <a:txBody>
                    <a:bodyPr/>
                    <a:lstStyle/>
                    <a:p>
                      <a:pPr indent="114300" algn="just">
                        <a:lnSpc>
                          <a:spcPts val="1400"/>
                        </a:lnSpc>
                        <a:spcAft>
                          <a:spcPts val="0"/>
                        </a:spcAft>
                      </a:pPr>
                      <a:r>
                        <a:rPr lang="zh-CN" sz="900" kern="100" dirty="0">
                          <a:effectLst/>
                          <a:latin typeface="Times New Roman" panose="02020603050405020304" charset="0"/>
                          <a:ea typeface="宋体" panose="02010600030101010101" pitchFamily="2" charset="-122"/>
                        </a:rPr>
                        <a:t>良好</a:t>
                      </a:r>
                      <a:endParaRPr lang="zh-CN" sz="900" kern="100" dirty="0">
                        <a:effectLst/>
                        <a:latin typeface="Times New Roman" panose="02020603050405020304" charset="0"/>
                        <a:ea typeface="宋体" panose="02010600030101010101" pitchFamily="2" charset="-122"/>
                      </a:endParaRPr>
                    </a:p>
                  </a:txBody>
                  <a:tcPr marL="45852" marR="45852"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rPr>
                        <a:t>人</a:t>
                      </a:r>
                      <a:endParaRPr lang="zh-CN" sz="900" kern="100" dirty="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34</a:t>
                      </a:r>
                      <a:endParaRPr lang="zh-CN" sz="1600" kern="100">
                        <a:effectLst/>
                        <a:latin typeface="宋体" panose="02010600030101010101" pitchFamily="2" charset="-122"/>
                        <a:ea typeface="宋体" panose="02010600030101010101" pitchFamily="2" charset="-122"/>
                        <a:cs typeface="Times New Roman" panose="0202060305040502030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普通</a:t>
                      </a:r>
                      <a:endParaRPr lang="zh-CN" sz="900" kern="10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4326">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及格</a:t>
                      </a:r>
                      <a:endParaRPr lang="zh-CN" sz="900" kern="100">
                        <a:effectLst/>
                        <a:latin typeface="Times New Roman" panose="02020603050405020304" charset="0"/>
                        <a:ea typeface="宋体" panose="02010600030101010101" pitchFamily="2" charset="-122"/>
                      </a:endParaRPr>
                    </a:p>
                  </a:txBody>
                  <a:tcPr marL="45852" marR="45852"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人</a:t>
                      </a:r>
                      <a:endParaRPr lang="zh-CN" sz="900" kern="10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35</a:t>
                      </a:r>
                      <a:endParaRPr lang="zh-CN" sz="1600" kern="100">
                        <a:effectLst/>
                        <a:latin typeface="宋体" panose="02010600030101010101" pitchFamily="2" charset="-122"/>
                        <a:ea typeface="宋体" panose="02010600030101010101" pitchFamily="2" charset="-122"/>
                        <a:cs typeface="Times New Roman" panose="0202060305040502030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普通</a:t>
                      </a:r>
                      <a:endParaRPr lang="zh-CN" sz="900" kern="10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0450">
                <a:tc>
                  <a:txBody>
                    <a:bodyPr/>
                    <a:lstStyle/>
                    <a:p>
                      <a:pPr indent="114300" algn="just">
                        <a:lnSpc>
                          <a:spcPts val="1400"/>
                        </a:lnSpc>
                        <a:spcAft>
                          <a:spcPts val="0"/>
                        </a:spcAft>
                      </a:pPr>
                      <a:r>
                        <a:rPr lang="zh-CN" sz="900" kern="100" dirty="0">
                          <a:effectLst/>
                          <a:latin typeface="Times New Roman" panose="02020603050405020304" charset="0"/>
                          <a:ea typeface="宋体" panose="02010600030101010101" pitchFamily="2" charset="-122"/>
                        </a:rPr>
                        <a:t>不及格</a:t>
                      </a:r>
                      <a:endParaRPr lang="zh-CN" sz="900" kern="100" dirty="0">
                        <a:effectLst/>
                        <a:latin typeface="Times New Roman" panose="02020603050405020304" charset="0"/>
                        <a:ea typeface="宋体" panose="02010600030101010101" pitchFamily="2" charset="-122"/>
                      </a:endParaRPr>
                    </a:p>
                  </a:txBody>
                  <a:tcPr marL="45852" marR="45852"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人</a:t>
                      </a:r>
                      <a:endParaRPr lang="zh-CN" sz="900" kern="10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36</a:t>
                      </a:r>
                      <a:endParaRPr lang="zh-CN" sz="1600" kern="100">
                        <a:effectLst/>
                        <a:latin typeface="宋体" panose="02010600030101010101" pitchFamily="2" charset="-122"/>
                        <a:ea typeface="宋体" panose="02010600030101010101" pitchFamily="2" charset="-122"/>
                        <a:cs typeface="Times New Roman" panose="0202060305040502030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普通</a:t>
                      </a:r>
                      <a:endParaRPr lang="zh-CN" sz="900" kern="10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0450">
                <a:tc>
                  <a:txBody>
                    <a:bodyPr/>
                    <a:lstStyle/>
                    <a:p>
                      <a:pPr algn="just">
                        <a:lnSpc>
                          <a:spcPts val="1400"/>
                        </a:lnSpc>
                        <a:spcAft>
                          <a:spcPts val="0"/>
                        </a:spcAft>
                      </a:pPr>
                      <a:r>
                        <a:rPr lang="zh-CN" sz="900" kern="100" dirty="0">
                          <a:effectLst/>
                          <a:latin typeface="Times New Roman" panose="02020603050405020304" charset="0"/>
                          <a:ea typeface="宋体" panose="02010600030101010101" pitchFamily="2" charset="-122"/>
                        </a:rPr>
                        <a:t>上学年全日制在校生短期出国校际交流人数</a:t>
                      </a:r>
                      <a:endParaRPr lang="zh-CN" sz="900" kern="100" dirty="0">
                        <a:effectLst/>
                        <a:latin typeface="Times New Roman" panose="02020603050405020304" charset="0"/>
                        <a:ea typeface="宋体" panose="02010600030101010101" pitchFamily="2" charset="-122"/>
                      </a:endParaRPr>
                    </a:p>
                  </a:txBody>
                  <a:tcPr marL="45852" marR="45852"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人</a:t>
                      </a:r>
                      <a:endParaRPr lang="zh-CN" sz="900" kern="10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37</a:t>
                      </a:r>
                      <a:endParaRPr lang="zh-CN" sz="1600" kern="100">
                        <a:effectLst/>
                        <a:latin typeface="宋体" panose="02010600030101010101" pitchFamily="2" charset="-122"/>
                        <a:ea typeface="宋体" panose="02010600030101010101" pitchFamily="2" charset="-122"/>
                        <a:cs typeface="Times New Roman" panose="0202060305040502030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普通</a:t>
                      </a:r>
                      <a:endParaRPr lang="zh-CN" sz="900" kern="10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0450">
                <a:tc>
                  <a:txBody>
                    <a:bodyPr/>
                    <a:lstStyle/>
                    <a:p>
                      <a:pPr algn="just">
                        <a:lnSpc>
                          <a:spcPts val="1400"/>
                        </a:lnSpc>
                        <a:spcAft>
                          <a:spcPts val="0"/>
                        </a:spcAft>
                      </a:pPr>
                      <a:r>
                        <a:rPr lang="zh-CN" sz="900" kern="100" dirty="0">
                          <a:effectLst/>
                          <a:latin typeface="Times New Roman" panose="02020603050405020304" charset="0"/>
                          <a:ea typeface="宋体" panose="02010600030101010101" pitchFamily="2" charset="-122"/>
                        </a:rPr>
                        <a:t>博物馆</a:t>
                      </a:r>
                      <a:endParaRPr lang="zh-CN" sz="900" kern="100" dirty="0">
                        <a:effectLst/>
                        <a:latin typeface="Times New Roman" panose="02020603050405020304" charset="0"/>
                        <a:ea typeface="宋体" panose="02010600030101010101" pitchFamily="2" charset="-122"/>
                      </a:endParaRPr>
                    </a:p>
                  </a:txBody>
                  <a:tcPr marL="45852" marR="45852"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个</a:t>
                      </a:r>
                      <a:endParaRPr lang="zh-CN" sz="900" kern="10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38</a:t>
                      </a:r>
                      <a:endParaRPr lang="zh-CN" sz="1600" kern="100">
                        <a:effectLst/>
                        <a:latin typeface="宋体" panose="02010600030101010101" pitchFamily="2" charset="-122"/>
                        <a:ea typeface="宋体" panose="02010600030101010101" pitchFamily="2" charset="-122"/>
                        <a:cs typeface="Times New Roman" panose="0202060305040502030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普通</a:t>
                      </a:r>
                      <a:endParaRPr lang="zh-CN" sz="900" kern="10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0450">
                <a:tc>
                  <a:txBody>
                    <a:bodyPr/>
                    <a:lstStyle/>
                    <a:p>
                      <a:pPr algn="just">
                        <a:lnSpc>
                          <a:spcPts val="1400"/>
                        </a:lnSpc>
                        <a:spcAft>
                          <a:spcPts val="0"/>
                        </a:spcAft>
                      </a:pPr>
                      <a:r>
                        <a:rPr lang="zh-CN" sz="900" kern="100" dirty="0">
                          <a:effectLst/>
                          <a:latin typeface="Times New Roman" panose="02020603050405020304" charset="0"/>
                          <a:ea typeface="宋体" panose="02010600030101010101" pitchFamily="2" charset="-122"/>
                        </a:rPr>
                        <a:t>美术馆</a:t>
                      </a:r>
                      <a:endParaRPr lang="zh-CN" sz="900" kern="100" dirty="0">
                        <a:effectLst/>
                        <a:latin typeface="Times New Roman" panose="02020603050405020304" charset="0"/>
                        <a:ea typeface="宋体" panose="02010600030101010101" pitchFamily="2" charset="-122"/>
                      </a:endParaRPr>
                    </a:p>
                  </a:txBody>
                  <a:tcPr marL="45852" marR="45852"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个</a:t>
                      </a:r>
                      <a:endParaRPr lang="zh-CN" sz="900" kern="10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39</a:t>
                      </a:r>
                      <a:endParaRPr lang="zh-CN" sz="1600" kern="100">
                        <a:effectLst/>
                        <a:latin typeface="宋体" panose="02010600030101010101" pitchFamily="2" charset="-122"/>
                        <a:ea typeface="宋体" panose="02010600030101010101" pitchFamily="2" charset="-122"/>
                        <a:cs typeface="Times New Roman" panose="0202060305040502030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普通</a:t>
                      </a:r>
                      <a:endParaRPr lang="zh-CN" sz="900" kern="10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0450">
                <a:tc>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rPr>
                        <a:t>音乐厅和剧场</a:t>
                      </a:r>
                      <a:endParaRPr lang="zh-CN" sz="900" kern="100">
                        <a:effectLst/>
                        <a:latin typeface="Times New Roman" panose="02020603050405020304" charset="0"/>
                        <a:ea typeface="宋体" panose="02010600030101010101" pitchFamily="2" charset="-122"/>
                      </a:endParaRPr>
                    </a:p>
                  </a:txBody>
                  <a:tcPr marL="45852" marR="45852"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个</a:t>
                      </a:r>
                      <a:endParaRPr lang="zh-CN" sz="900" kern="10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40</a:t>
                      </a:r>
                      <a:endParaRPr lang="zh-CN" sz="1600" kern="100">
                        <a:effectLst/>
                        <a:latin typeface="宋体" panose="02010600030101010101" pitchFamily="2" charset="-122"/>
                        <a:ea typeface="宋体" panose="02010600030101010101" pitchFamily="2" charset="-122"/>
                        <a:cs typeface="Times New Roman" panose="0202060305040502030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普通</a:t>
                      </a:r>
                      <a:endParaRPr lang="zh-CN" sz="900" kern="10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0450">
                <a:tc>
                  <a:txBody>
                    <a:bodyPr/>
                    <a:lstStyle/>
                    <a:p>
                      <a:pPr algn="just">
                        <a:lnSpc>
                          <a:spcPts val="1400"/>
                        </a:lnSpc>
                        <a:spcAft>
                          <a:spcPts val="0"/>
                        </a:spcAft>
                      </a:pPr>
                      <a:r>
                        <a:rPr lang="zh-CN" sz="900" kern="0" dirty="0">
                          <a:effectLst/>
                          <a:latin typeface="Times New Roman" panose="02020603050405020304" charset="0"/>
                          <a:ea typeface="宋体" panose="02010600030101010101" pitchFamily="2" charset="-122"/>
                          <a:cs typeface="宋体" panose="02010600030101010101" pitchFamily="2" charset="-122"/>
                        </a:rPr>
                        <a:t>学校附属医院</a:t>
                      </a:r>
                      <a:endParaRPr lang="zh-CN" sz="900" kern="100" dirty="0">
                        <a:effectLst/>
                        <a:latin typeface="Times New Roman" panose="02020603050405020304" charset="0"/>
                        <a:ea typeface="宋体" panose="02010600030101010101" pitchFamily="2" charset="-122"/>
                      </a:endParaRPr>
                    </a:p>
                  </a:txBody>
                  <a:tcPr marL="45852" marR="45852"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所</a:t>
                      </a:r>
                      <a:endParaRPr lang="zh-CN" sz="900" kern="10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41</a:t>
                      </a:r>
                      <a:endParaRPr lang="zh-CN" sz="1600" kern="100">
                        <a:effectLst/>
                        <a:latin typeface="宋体" panose="02010600030101010101" pitchFamily="2" charset="-122"/>
                        <a:ea typeface="宋体" panose="02010600030101010101" pitchFamily="2" charset="-122"/>
                        <a:cs typeface="Times New Roman" panose="0202060305040502030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普通</a:t>
                      </a:r>
                      <a:endParaRPr lang="zh-CN" sz="900" kern="10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0450">
                <a:tc>
                  <a:txBody>
                    <a:bodyPr/>
                    <a:lstStyle/>
                    <a:p>
                      <a:pPr indent="114300" algn="just">
                        <a:lnSpc>
                          <a:spcPts val="1400"/>
                        </a:lnSpc>
                        <a:spcAft>
                          <a:spcPts val="0"/>
                        </a:spcAft>
                      </a:pPr>
                      <a:r>
                        <a:rPr lang="zh-CN" sz="900" kern="0" dirty="0">
                          <a:effectLst/>
                          <a:latin typeface="Times New Roman" panose="02020603050405020304" charset="0"/>
                          <a:ea typeface="宋体" panose="02010600030101010101" pitchFamily="2" charset="-122"/>
                          <a:cs typeface="宋体" panose="02010600030101010101" pitchFamily="2" charset="-122"/>
                        </a:rPr>
                        <a:t>建筑面积</a:t>
                      </a:r>
                      <a:endParaRPr lang="zh-CN" sz="900" kern="100" dirty="0">
                        <a:effectLst/>
                        <a:latin typeface="Times New Roman" panose="02020603050405020304" charset="0"/>
                        <a:ea typeface="宋体" panose="02010600030101010101" pitchFamily="2" charset="-122"/>
                      </a:endParaRPr>
                    </a:p>
                  </a:txBody>
                  <a:tcPr marL="45852" marR="45852"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平方米</a:t>
                      </a:r>
                      <a:endParaRPr lang="zh-CN" sz="900" kern="10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42</a:t>
                      </a:r>
                      <a:endParaRPr lang="zh-CN" sz="1600" kern="100">
                        <a:effectLst/>
                        <a:latin typeface="宋体" panose="02010600030101010101" pitchFamily="2" charset="-122"/>
                        <a:ea typeface="宋体" panose="02010600030101010101" pitchFamily="2" charset="-122"/>
                        <a:cs typeface="Times New Roman" panose="0202060305040502030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普通</a:t>
                      </a:r>
                      <a:endParaRPr lang="zh-CN" sz="900" kern="10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0450">
                <a:tc>
                  <a:txBody>
                    <a:bodyPr/>
                    <a:lstStyle/>
                    <a:p>
                      <a:pPr indent="114300" algn="just">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床位数 </a:t>
                      </a:r>
                      <a:endParaRPr lang="zh-CN" sz="900" kern="100">
                        <a:effectLst/>
                        <a:latin typeface="Times New Roman" panose="02020603050405020304" charset="0"/>
                        <a:ea typeface="宋体" panose="02010600030101010101" pitchFamily="2" charset="-122"/>
                      </a:endParaRPr>
                    </a:p>
                  </a:txBody>
                  <a:tcPr marL="45852" marR="45852"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rPr>
                        <a:t>个</a:t>
                      </a:r>
                      <a:endParaRPr lang="zh-CN" sz="900" kern="100" dirty="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43</a:t>
                      </a:r>
                      <a:endParaRPr lang="zh-CN" sz="1600" kern="100">
                        <a:effectLst/>
                        <a:latin typeface="宋体" panose="02010600030101010101" pitchFamily="2" charset="-122"/>
                        <a:ea typeface="宋体" panose="02010600030101010101" pitchFamily="2" charset="-122"/>
                        <a:cs typeface="Times New Roman" panose="0202060305040502030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普通</a:t>
                      </a:r>
                      <a:endParaRPr lang="zh-CN" sz="900" kern="10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0450">
                <a:tc>
                  <a:txBody>
                    <a:bodyPr/>
                    <a:lstStyle/>
                    <a:p>
                      <a:pPr indent="114300" algn="just">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临床教师</a:t>
                      </a:r>
                      <a:endParaRPr lang="zh-CN" sz="900" kern="100">
                        <a:effectLst/>
                        <a:latin typeface="Times New Roman" panose="02020603050405020304" charset="0"/>
                        <a:ea typeface="宋体" panose="02010600030101010101" pitchFamily="2" charset="-122"/>
                      </a:endParaRPr>
                    </a:p>
                  </a:txBody>
                  <a:tcPr marL="45852" marR="45852"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人</a:t>
                      </a:r>
                      <a:endParaRPr lang="zh-CN" sz="900" kern="10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44</a:t>
                      </a:r>
                      <a:endParaRPr lang="zh-CN" sz="1600" kern="100">
                        <a:effectLst/>
                        <a:latin typeface="宋体" panose="02010600030101010101" pitchFamily="2" charset="-122"/>
                        <a:ea typeface="宋体" panose="02010600030101010101" pitchFamily="2" charset="-122"/>
                        <a:cs typeface="Times New Roman" panose="0202060305040502030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普通</a:t>
                      </a:r>
                      <a:endParaRPr lang="zh-CN" sz="900" kern="10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0450">
                <a:tc>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rPr>
                        <a:t>学校附属幼儿园、中小学</a:t>
                      </a:r>
                      <a:endParaRPr lang="zh-CN" sz="900" kern="100">
                        <a:effectLst/>
                        <a:latin typeface="Times New Roman" panose="02020603050405020304" charset="0"/>
                        <a:ea typeface="宋体" panose="02010600030101010101" pitchFamily="2" charset="-122"/>
                      </a:endParaRPr>
                    </a:p>
                  </a:txBody>
                  <a:tcPr marL="45852" marR="45852"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rPr>
                        <a:t>所</a:t>
                      </a:r>
                      <a:endParaRPr lang="zh-CN" sz="900" kern="100" dirty="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45</a:t>
                      </a:r>
                      <a:endParaRPr lang="zh-CN" sz="1600" kern="100">
                        <a:effectLst/>
                        <a:latin typeface="宋体" panose="02010600030101010101" pitchFamily="2" charset="-122"/>
                        <a:ea typeface="宋体" panose="02010600030101010101" pitchFamily="2" charset="-122"/>
                        <a:cs typeface="Times New Roman" panose="0202060305040502030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普通、成人</a:t>
                      </a:r>
                      <a:endParaRPr lang="zh-CN" sz="900" kern="10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0450">
                <a:tc>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rPr>
                        <a:t>安全保卫人员</a:t>
                      </a:r>
                      <a:endParaRPr lang="zh-CN" sz="900" kern="100">
                        <a:effectLst/>
                        <a:latin typeface="Times New Roman" panose="02020603050405020304" charset="0"/>
                        <a:ea typeface="宋体" panose="02010600030101010101" pitchFamily="2" charset="-122"/>
                      </a:endParaRPr>
                    </a:p>
                  </a:txBody>
                  <a:tcPr marL="45852" marR="45852"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人</a:t>
                      </a:r>
                      <a:endParaRPr lang="zh-CN" sz="900" kern="10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46</a:t>
                      </a:r>
                      <a:endParaRPr lang="zh-CN" sz="1600" kern="100">
                        <a:effectLst/>
                        <a:latin typeface="宋体" panose="02010600030101010101" pitchFamily="2" charset="-122"/>
                        <a:ea typeface="宋体" panose="02010600030101010101" pitchFamily="2" charset="-122"/>
                        <a:cs typeface="Times New Roman" panose="0202060305040502030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普通</a:t>
                      </a:r>
                      <a:endParaRPr lang="zh-CN" sz="900" kern="10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0450">
                <a:tc>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rPr>
                        <a:t>学校首席信息官（</a:t>
                      </a:r>
                      <a:r>
                        <a:rPr lang="en-US" sz="900" kern="100">
                          <a:effectLst/>
                          <a:latin typeface="Times New Roman" panose="02020603050405020304" charset="0"/>
                          <a:ea typeface="宋体" panose="02010600030101010101" pitchFamily="2" charset="-122"/>
                        </a:rPr>
                        <a:t>CIO</a:t>
                      </a:r>
                      <a:r>
                        <a:rPr lang="zh-CN" sz="900" kern="100">
                          <a:effectLst/>
                          <a:latin typeface="Times New Roman" panose="02020603050405020304" charset="0"/>
                          <a:ea typeface="宋体" panose="02010600030101010101" pitchFamily="2" charset="-122"/>
                        </a:rPr>
                        <a:t>）</a:t>
                      </a:r>
                      <a:endParaRPr lang="zh-CN" sz="900" kern="100">
                        <a:effectLst/>
                        <a:latin typeface="Times New Roman" panose="02020603050405020304" charset="0"/>
                        <a:ea typeface="宋体" panose="02010600030101010101" pitchFamily="2" charset="-122"/>
                      </a:endParaRPr>
                    </a:p>
                  </a:txBody>
                  <a:tcPr marL="45852" marR="45852"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47</a:t>
                      </a:r>
                      <a:endParaRPr lang="zh-CN" sz="1600" kern="100">
                        <a:effectLst/>
                        <a:latin typeface="宋体" panose="02010600030101010101" pitchFamily="2" charset="-122"/>
                        <a:ea typeface="宋体" panose="02010600030101010101" pitchFamily="2" charset="-122"/>
                        <a:cs typeface="Times New Roman" panose="0202060305040502030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1.</a:t>
                      </a:r>
                      <a:r>
                        <a:rPr lang="zh-CN" sz="900" kern="100" dirty="0">
                          <a:effectLst/>
                          <a:latin typeface="Times New Roman" panose="02020603050405020304" charset="0"/>
                          <a:ea typeface="宋体" panose="02010600030101010101" pitchFamily="2" charset="-122"/>
                          <a:cs typeface="宋体" panose="02010600030101010101" pitchFamily="2" charset="-122"/>
                        </a:rPr>
                        <a:t>有</a:t>
                      </a:r>
                      <a:r>
                        <a:rPr lang="en-US" sz="900" kern="100" dirty="0">
                          <a:effectLst/>
                          <a:latin typeface="Times New Roman" panose="02020603050405020304" charset="0"/>
                          <a:ea typeface="宋体" panose="02010600030101010101" pitchFamily="2" charset="-122"/>
                          <a:cs typeface="宋体" panose="02010600030101010101" pitchFamily="2" charset="-122"/>
                        </a:rPr>
                        <a:t> 2.</a:t>
                      </a:r>
                      <a:r>
                        <a:rPr lang="zh-CN" sz="900" kern="100" dirty="0">
                          <a:effectLst/>
                          <a:latin typeface="Times New Roman" panose="02020603050405020304" charset="0"/>
                          <a:ea typeface="宋体" panose="02010600030101010101" pitchFamily="2" charset="-122"/>
                          <a:cs typeface="宋体" panose="02010600030101010101" pitchFamily="2" charset="-122"/>
                        </a:rPr>
                        <a:t>无</a:t>
                      </a:r>
                      <a:endParaRPr lang="zh-CN" sz="900" kern="100" dirty="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普通</a:t>
                      </a:r>
                      <a:endParaRPr lang="zh-CN" sz="900" kern="10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0450">
                <a:tc>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rPr>
                        <a:t>预防艾滋病教育和性教育相关课程和活动</a:t>
                      </a:r>
                      <a:endParaRPr lang="zh-CN" sz="900" kern="100">
                        <a:effectLst/>
                        <a:latin typeface="Times New Roman" panose="02020603050405020304" charset="0"/>
                        <a:ea typeface="宋体" panose="02010600030101010101" pitchFamily="2" charset="-122"/>
                      </a:endParaRPr>
                    </a:p>
                  </a:txBody>
                  <a:tcPr marL="45852" marR="45852"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48</a:t>
                      </a:r>
                      <a:endParaRPr lang="zh-CN" sz="1600" kern="100">
                        <a:effectLst/>
                        <a:latin typeface="宋体" panose="02010600030101010101" pitchFamily="2" charset="-122"/>
                        <a:ea typeface="宋体" panose="02010600030101010101" pitchFamily="2" charset="-122"/>
                        <a:cs typeface="Times New Roman" panose="0202060305040502030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1.</a:t>
                      </a:r>
                      <a:r>
                        <a:rPr lang="zh-CN" sz="900" kern="100" dirty="0">
                          <a:effectLst/>
                          <a:latin typeface="Times New Roman" panose="02020603050405020304" charset="0"/>
                          <a:ea typeface="宋体" panose="02010600030101010101" pitchFamily="2" charset="-122"/>
                          <a:cs typeface="宋体" panose="02010600030101010101" pitchFamily="2" charset="-122"/>
                        </a:rPr>
                        <a:t>有</a:t>
                      </a:r>
                      <a:r>
                        <a:rPr lang="en-US" sz="900" kern="100" dirty="0">
                          <a:effectLst/>
                          <a:latin typeface="Times New Roman" panose="02020603050405020304" charset="0"/>
                          <a:ea typeface="宋体" panose="02010600030101010101" pitchFamily="2" charset="-122"/>
                          <a:cs typeface="宋体" panose="02010600030101010101" pitchFamily="2" charset="-122"/>
                        </a:rPr>
                        <a:t> 2.</a:t>
                      </a:r>
                      <a:r>
                        <a:rPr lang="zh-CN" sz="900" kern="100" dirty="0">
                          <a:effectLst/>
                          <a:latin typeface="Times New Roman" panose="02020603050405020304" charset="0"/>
                          <a:ea typeface="宋体" panose="02010600030101010101" pitchFamily="2" charset="-122"/>
                          <a:cs typeface="宋体" panose="02010600030101010101" pitchFamily="2" charset="-122"/>
                        </a:rPr>
                        <a:t>无</a:t>
                      </a:r>
                      <a:endParaRPr lang="zh-CN" sz="900" kern="100" dirty="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普通</a:t>
                      </a:r>
                      <a:endParaRPr lang="zh-CN" sz="900" kern="10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0450">
                <a:tc>
                  <a:txBody>
                    <a:bodyPr/>
                    <a:lstStyle/>
                    <a:p>
                      <a:pPr algn="just">
                        <a:lnSpc>
                          <a:spcPts val="1400"/>
                        </a:lnSpc>
                        <a:spcAft>
                          <a:spcPts val="0"/>
                        </a:spcAft>
                      </a:pPr>
                      <a:r>
                        <a:rPr lang="zh-CN" sz="900" kern="100" dirty="0">
                          <a:effectLst/>
                          <a:latin typeface="Times New Roman" panose="02020603050405020304" charset="0"/>
                          <a:ea typeface="宋体" panose="02010600030101010101" pitchFamily="2" charset="-122"/>
                        </a:rPr>
                        <a:t>预科注册学生数</a:t>
                      </a:r>
                      <a:endParaRPr lang="zh-CN" sz="900" kern="100" dirty="0">
                        <a:effectLst/>
                        <a:latin typeface="Times New Roman" panose="02020603050405020304" charset="0"/>
                        <a:ea typeface="宋体" panose="02010600030101010101" pitchFamily="2" charset="-122"/>
                      </a:endParaRPr>
                    </a:p>
                  </a:txBody>
                  <a:tcPr marL="45852" marR="45852"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人</a:t>
                      </a:r>
                      <a:endParaRPr lang="zh-CN" sz="900" kern="10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49</a:t>
                      </a:r>
                      <a:endParaRPr lang="zh-CN" sz="1600" kern="100">
                        <a:effectLst/>
                        <a:latin typeface="宋体" panose="02010600030101010101" pitchFamily="2" charset="-122"/>
                        <a:ea typeface="宋体" panose="02010600030101010101" pitchFamily="2" charset="-122"/>
                        <a:cs typeface="Times New Roman" panose="0202060305040502030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no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普通</a:t>
                      </a:r>
                      <a:endParaRPr lang="zh-CN" sz="900" kern="10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0450">
                <a:tc>
                  <a:txBody>
                    <a:bodyPr/>
                    <a:lstStyle/>
                    <a:p>
                      <a:pPr algn="just">
                        <a:lnSpc>
                          <a:spcPts val="1400"/>
                        </a:lnSpc>
                        <a:spcAft>
                          <a:spcPts val="0"/>
                        </a:spcAft>
                      </a:pPr>
                      <a:r>
                        <a:rPr lang="zh-CN" altLang="en-US" sz="900" kern="100" dirty="0">
                          <a:effectLst/>
                          <a:latin typeface="Times New Roman" panose="02020603050405020304" charset="0"/>
                          <a:ea typeface="宋体" panose="02010600030101010101" pitchFamily="2" charset="-122"/>
                        </a:rPr>
                        <a:t>银龄教师数</a:t>
                      </a:r>
                      <a:endParaRPr lang="zh-CN" sz="900" kern="100" dirty="0">
                        <a:effectLst/>
                        <a:latin typeface="Times New Roman" panose="02020603050405020304" charset="0"/>
                        <a:ea typeface="宋体" panose="02010600030101010101" pitchFamily="2" charset="-122"/>
                      </a:endParaRPr>
                    </a:p>
                  </a:txBody>
                  <a:tcPr marL="45852" marR="45852"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altLang="en-US" sz="900" kern="100" dirty="0">
                          <a:effectLst/>
                          <a:latin typeface="Times New Roman" panose="02020603050405020304" charset="0"/>
                          <a:ea typeface="宋体" panose="02010600030101010101" pitchFamily="2" charset="-122"/>
                        </a:rPr>
                        <a:t>人</a:t>
                      </a:r>
                      <a:endParaRPr lang="zh-CN" sz="900" kern="100" dirty="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cs typeface="Times New Roman" panose="02020603050405020304" charset="0"/>
                        </a:rPr>
                        <a:t>50</a:t>
                      </a:r>
                      <a:endParaRPr lang="zh-CN" sz="1600" kern="100" dirty="0">
                        <a:effectLst/>
                        <a:latin typeface="宋体" panose="02010600030101010101" pitchFamily="2" charset="-122"/>
                        <a:ea typeface="宋体" panose="02010600030101010101" pitchFamily="2" charset="-122"/>
                        <a:cs typeface="Times New Roman" panose="0202060305040502030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endParaRPr lang="zh-CN" sz="900" kern="100" dirty="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auto" latinLnBrk="0" hangingPunct="1">
                        <a:lnSpc>
                          <a:spcPts val="1400"/>
                        </a:lnSpc>
                        <a:spcBef>
                          <a:spcPts val="0"/>
                        </a:spcBef>
                        <a:spcAft>
                          <a:spcPts val="0"/>
                        </a:spcAft>
                        <a:buClrTx/>
                        <a:buSzTx/>
                        <a:buFontTx/>
                        <a:buNone/>
                        <a:defRPr/>
                      </a:pPr>
                      <a:r>
                        <a:rPr lang="zh-CN" altLang="zh-CN" sz="900" kern="100" dirty="0">
                          <a:effectLst/>
                          <a:latin typeface="Times New Roman" panose="02020603050405020304" charset="0"/>
                          <a:ea typeface="宋体" panose="02010600030101010101" pitchFamily="2" charset="-122"/>
                          <a:cs typeface="宋体" panose="02010600030101010101" pitchFamily="2" charset="-122"/>
                        </a:rPr>
                        <a:t>普通、成人、科研</a:t>
                      </a:r>
                      <a:endParaRPr lang="zh-CN" altLang="zh-CN" sz="900" kern="100" dirty="0">
                        <a:effectLst/>
                        <a:latin typeface="Times New Roman" panose="02020603050405020304" charset="0"/>
                        <a:ea typeface="宋体" panose="02010600030101010101" pitchFamily="2" charset="-122"/>
                      </a:endParaRPr>
                    </a:p>
                  </a:txBody>
                  <a:tcPr marL="45852" marR="45852"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30153">
                <a:tc gridSpan="5">
                  <a:txBody>
                    <a:bodyPr/>
                    <a:lstStyle/>
                    <a:p>
                      <a:pPr algn="just">
                        <a:lnSpc>
                          <a:spcPts val="1400"/>
                        </a:lnSpc>
                        <a:spcAft>
                          <a:spcPts val="0"/>
                        </a:spcAft>
                      </a:pPr>
                      <a:r>
                        <a:rPr lang="zh-CN" sz="900" kern="100" dirty="0">
                          <a:effectLst/>
                          <a:latin typeface="Times New Roman" panose="02020603050405020304" charset="0"/>
                          <a:ea typeface="宋体" panose="02010600030101010101" pitchFamily="2" charset="-122"/>
                          <a:cs typeface="宋体" panose="02010600030101010101" pitchFamily="2" charset="-122"/>
                        </a:rPr>
                        <a:t>学校简介：</a:t>
                      </a:r>
                      <a:endParaRPr lang="zh-CN" sz="900" kern="100" dirty="0">
                        <a:effectLst/>
                        <a:latin typeface="Times New Roman" panose="02020603050405020304" charset="0"/>
                        <a:ea typeface="宋体" panose="02010600030101010101" pitchFamily="2" charset="-122"/>
                      </a:endParaRPr>
                    </a:p>
                    <a:p>
                      <a:pPr indent="228600" algn="just">
                        <a:lnSpc>
                          <a:spcPts val="1400"/>
                        </a:lnSpc>
                        <a:spcAft>
                          <a:spcPts val="0"/>
                        </a:spcAft>
                      </a:pPr>
                      <a:r>
                        <a:rPr lang="zh-CN" sz="900" kern="100" dirty="0">
                          <a:effectLst/>
                          <a:latin typeface="Times New Roman" panose="02020603050405020304" charset="0"/>
                          <a:ea typeface="宋体" panose="02010600030101010101" pitchFamily="2" charset="-122"/>
                          <a:cs typeface="宋体" panose="02010600030101010101" pitchFamily="2" charset="-122"/>
                        </a:rPr>
                        <a:t>一、历史沿革：</a:t>
                      </a:r>
                      <a:endParaRPr lang="zh-CN" sz="900" kern="100" dirty="0">
                        <a:effectLst/>
                        <a:latin typeface="Times New Roman" panose="02020603050405020304" charset="0"/>
                        <a:ea typeface="宋体" panose="02010600030101010101" pitchFamily="2" charset="-122"/>
                      </a:endParaRPr>
                    </a:p>
                    <a:p>
                      <a:pPr indent="228600" algn="just">
                        <a:lnSpc>
                          <a:spcPts val="1400"/>
                        </a:lnSpc>
                        <a:spcAft>
                          <a:spcPts val="0"/>
                        </a:spcAft>
                      </a:pPr>
                      <a:r>
                        <a:rPr lang="zh-CN" sz="900" kern="100" dirty="0">
                          <a:effectLst/>
                          <a:latin typeface="Times New Roman" panose="02020603050405020304" charset="0"/>
                          <a:ea typeface="宋体" panose="02010600030101010101" pitchFamily="2" charset="-122"/>
                          <a:cs typeface="宋体" panose="02010600030101010101" pitchFamily="2" charset="-122"/>
                        </a:rPr>
                        <a:t>二、院系设置：</a:t>
                      </a:r>
                      <a:endParaRPr lang="zh-CN" sz="900" kern="100" dirty="0">
                        <a:effectLst/>
                        <a:latin typeface="Times New Roman" panose="02020603050405020304" charset="0"/>
                        <a:ea typeface="宋体" panose="02010600030101010101" pitchFamily="2" charset="-122"/>
                      </a:endParaRPr>
                    </a:p>
                    <a:p>
                      <a:pPr indent="228600" algn="just">
                        <a:lnSpc>
                          <a:spcPts val="1400"/>
                        </a:lnSpc>
                        <a:spcAft>
                          <a:spcPts val="0"/>
                        </a:spcAft>
                      </a:pPr>
                      <a:r>
                        <a:rPr lang="zh-CN" sz="900" kern="100" dirty="0">
                          <a:effectLst/>
                          <a:latin typeface="Times New Roman" panose="02020603050405020304" charset="0"/>
                          <a:ea typeface="宋体" panose="02010600030101010101" pitchFamily="2" charset="-122"/>
                          <a:cs typeface="宋体" panose="02010600030101010101" pitchFamily="2" charset="-122"/>
                        </a:rPr>
                        <a:t>三、专业设置：</a:t>
                      </a:r>
                      <a:endParaRPr lang="zh-CN" sz="900" kern="100" dirty="0">
                        <a:effectLst/>
                        <a:latin typeface="Times New Roman" panose="02020603050405020304" charset="0"/>
                        <a:ea typeface="宋体" panose="02010600030101010101" pitchFamily="2" charset="-122"/>
                      </a:endParaRPr>
                    </a:p>
                    <a:p>
                      <a:pPr indent="228600" algn="just">
                        <a:lnSpc>
                          <a:spcPts val="1400"/>
                        </a:lnSpc>
                        <a:spcAft>
                          <a:spcPts val="0"/>
                        </a:spcAft>
                      </a:pPr>
                      <a:r>
                        <a:rPr lang="zh-CN" sz="900" kern="100" dirty="0">
                          <a:effectLst/>
                          <a:latin typeface="Times New Roman" panose="02020603050405020304" charset="0"/>
                          <a:ea typeface="宋体" panose="02010600030101010101" pitchFamily="2" charset="-122"/>
                          <a:cs typeface="宋体" panose="02010600030101010101" pitchFamily="2" charset="-122"/>
                        </a:rPr>
                        <a:t>四、国家级、省部级研究机构设置：</a:t>
                      </a:r>
                      <a:endParaRPr lang="zh-CN" sz="900" kern="100" dirty="0">
                        <a:effectLst/>
                        <a:latin typeface="Times New Roman" panose="02020603050405020304" charset="0"/>
                        <a:ea typeface="宋体" panose="02010600030101010101" pitchFamily="2" charset="-122"/>
                      </a:endParaRPr>
                    </a:p>
                    <a:p>
                      <a:pPr indent="457200" algn="just">
                        <a:lnSpc>
                          <a:spcPts val="1400"/>
                        </a:lnSpc>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1.</a:t>
                      </a:r>
                      <a:r>
                        <a:rPr lang="zh-CN" sz="900" kern="100" dirty="0">
                          <a:effectLst/>
                          <a:latin typeface="Times New Roman" panose="02020603050405020304" charset="0"/>
                          <a:ea typeface="宋体" panose="02010600030101010101" pitchFamily="2" charset="-122"/>
                          <a:cs typeface="宋体" panose="02010600030101010101" pitchFamily="2" charset="-122"/>
                        </a:rPr>
                        <a:t>实验室：</a:t>
                      </a:r>
                      <a:endParaRPr lang="zh-CN" sz="900" kern="100" dirty="0">
                        <a:effectLst/>
                        <a:latin typeface="Times New Roman" panose="02020603050405020304" charset="0"/>
                        <a:ea typeface="宋体" panose="02010600030101010101" pitchFamily="2" charset="-122"/>
                      </a:endParaRPr>
                    </a:p>
                    <a:p>
                      <a:pPr indent="457200" algn="just">
                        <a:lnSpc>
                          <a:spcPts val="1400"/>
                        </a:lnSpc>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2.</a:t>
                      </a:r>
                      <a:r>
                        <a:rPr lang="zh-CN" sz="900" kern="100" dirty="0">
                          <a:effectLst/>
                          <a:latin typeface="Times New Roman" panose="02020603050405020304" charset="0"/>
                          <a:ea typeface="宋体" panose="02010600030101010101" pitchFamily="2" charset="-122"/>
                          <a:cs typeface="宋体" panose="02010600030101010101" pitchFamily="2" charset="-122"/>
                        </a:rPr>
                        <a:t>研究中心（所）：</a:t>
                      </a:r>
                      <a:endParaRPr lang="zh-CN" sz="900" kern="100" dirty="0">
                        <a:effectLst/>
                        <a:latin typeface="Times New Roman" panose="02020603050405020304" charset="0"/>
                        <a:ea typeface="宋体" panose="02010600030101010101" pitchFamily="2" charset="-122"/>
                      </a:endParaRPr>
                    </a:p>
                    <a:p>
                      <a:pPr indent="228600" algn="just">
                        <a:lnSpc>
                          <a:spcPts val="1400"/>
                        </a:lnSpc>
                        <a:spcAft>
                          <a:spcPts val="0"/>
                        </a:spcAft>
                      </a:pPr>
                      <a:r>
                        <a:rPr lang="zh-CN" sz="900" kern="100" dirty="0">
                          <a:effectLst/>
                          <a:latin typeface="Times New Roman" panose="02020603050405020304" charset="0"/>
                          <a:ea typeface="宋体" panose="02010600030101010101" pitchFamily="2" charset="-122"/>
                          <a:cs typeface="宋体" panose="02010600030101010101" pitchFamily="2" charset="-122"/>
                        </a:rPr>
                        <a:t>五、博士后科研流动站：</a:t>
                      </a:r>
                      <a:endParaRPr lang="zh-CN" sz="900" kern="100" dirty="0">
                        <a:effectLst/>
                        <a:latin typeface="Times New Roman" panose="02020603050405020304" charset="0"/>
                        <a:ea typeface="宋体" panose="02010600030101010101" pitchFamily="2" charset="-122"/>
                      </a:endParaRPr>
                    </a:p>
                    <a:p>
                      <a:pPr indent="228600" algn="just">
                        <a:lnSpc>
                          <a:spcPts val="1400"/>
                        </a:lnSpc>
                        <a:spcAft>
                          <a:spcPts val="0"/>
                        </a:spcAft>
                      </a:pPr>
                      <a:r>
                        <a:rPr lang="zh-CN" sz="900" kern="100" dirty="0">
                          <a:effectLst/>
                          <a:latin typeface="Times New Roman" panose="02020603050405020304" charset="0"/>
                          <a:ea typeface="宋体" panose="02010600030101010101" pitchFamily="2" charset="-122"/>
                          <a:cs typeface="宋体" panose="02010600030101010101" pitchFamily="2" charset="-122"/>
                        </a:rPr>
                        <a:t>六、定期公开出版的专业刊物：</a:t>
                      </a:r>
                      <a:endParaRPr lang="zh-CN" sz="900" kern="100" dirty="0">
                        <a:effectLst/>
                        <a:latin typeface="Times New Roman" panose="02020603050405020304" charset="0"/>
                        <a:ea typeface="宋体" panose="02010600030101010101" pitchFamily="2" charset="-122"/>
                      </a:endParaRPr>
                    </a:p>
                    <a:p>
                      <a:pPr indent="228600" algn="just">
                        <a:lnSpc>
                          <a:spcPts val="1400"/>
                        </a:lnSpc>
                        <a:spcAft>
                          <a:spcPts val="0"/>
                        </a:spcAft>
                      </a:pPr>
                      <a:r>
                        <a:rPr lang="zh-CN" sz="900" kern="100" dirty="0">
                          <a:effectLst/>
                          <a:latin typeface="Times New Roman" panose="02020603050405020304" charset="0"/>
                          <a:ea typeface="宋体" panose="02010600030101010101" pitchFamily="2" charset="-122"/>
                          <a:cs typeface="宋体" panose="02010600030101010101" pitchFamily="2" charset="-122"/>
                        </a:rPr>
                        <a:t>七、学校设立奖学金情况：学校设立奖学金</a:t>
                      </a:r>
                      <a:r>
                        <a:rPr lang="en-US" sz="900" kern="100" dirty="0">
                          <a:effectLst/>
                          <a:latin typeface="Times New Roman" panose="02020603050405020304" charset="0"/>
                          <a:ea typeface="宋体" panose="02010600030101010101" pitchFamily="2" charset="-122"/>
                          <a:cs typeface="宋体" panose="02010600030101010101" pitchFamily="2" charset="-122"/>
                        </a:rPr>
                        <a:t>      </a:t>
                      </a:r>
                      <a:r>
                        <a:rPr lang="zh-CN" sz="900" kern="100" dirty="0">
                          <a:effectLst/>
                          <a:latin typeface="Times New Roman" panose="02020603050405020304" charset="0"/>
                          <a:ea typeface="宋体" panose="02010600030101010101" pitchFamily="2" charset="-122"/>
                          <a:cs typeface="宋体" panose="02010600030101010101" pitchFamily="2" charset="-122"/>
                        </a:rPr>
                        <a:t>项，奖励总金额元／年，最低金额　　　元／年。</a:t>
                      </a:r>
                      <a:endParaRPr lang="zh-CN" sz="900" kern="100" dirty="0">
                        <a:effectLst/>
                        <a:latin typeface="Times New Roman" panose="02020603050405020304" charset="0"/>
                        <a:ea typeface="宋体" panose="02010600030101010101" pitchFamily="2" charset="-122"/>
                      </a:endParaRPr>
                    </a:p>
                    <a:p>
                      <a:pPr indent="228600" algn="just">
                        <a:lnSpc>
                          <a:spcPts val="1400"/>
                        </a:lnSpc>
                        <a:spcAft>
                          <a:spcPts val="0"/>
                        </a:spcAft>
                      </a:pPr>
                      <a:r>
                        <a:rPr lang="zh-CN" sz="900" kern="100" dirty="0">
                          <a:effectLst/>
                          <a:latin typeface="Times New Roman" panose="02020603050405020304" charset="0"/>
                          <a:ea typeface="宋体" panose="02010600030101010101" pitchFamily="2" charset="-122"/>
                          <a:cs typeface="宋体" panose="02010600030101010101" pitchFamily="2" charset="-122"/>
                        </a:rPr>
                        <a:t>八、主要校办产业：</a:t>
                      </a:r>
                      <a:endParaRPr lang="zh-CN" sz="900" kern="100" dirty="0">
                        <a:effectLst/>
                        <a:latin typeface="Times New Roman" panose="02020603050405020304" charset="0"/>
                        <a:ea typeface="宋体" panose="02010600030101010101" pitchFamily="2" charset="-122"/>
                      </a:endParaRPr>
                    </a:p>
                  </a:txBody>
                  <a:tcPr marL="45852" marR="45852"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c hMerge="1">
                  <a:tcPr/>
                </a:tc>
                <a:tc hMerge="1">
                  <a:tcPr/>
                </a:tc>
              </a:tr>
            </a:tbl>
          </a:graphicData>
        </a:graphic>
      </p:graphicFrame>
      <p:grpSp>
        <p:nvGrpSpPr>
          <p:cNvPr id="10" name="组合 9"/>
          <p:cNvGrpSpPr/>
          <p:nvPr/>
        </p:nvGrpSpPr>
        <p:grpSpPr>
          <a:xfrm>
            <a:off x="394863" y="4033011"/>
            <a:ext cx="10928870" cy="926761"/>
            <a:chOff x="625346" y="1405997"/>
            <a:chExt cx="10928870" cy="981953"/>
          </a:xfrm>
        </p:grpSpPr>
        <p:grpSp>
          <p:nvGrpSpPr>
            <p:cNvPr id="11" name="组合 10"/>
            <p:cNvGrpSpPr/>
            <p:nvPr/>
          </p:nvGrpSpPr>
          <p:grpSpPr>
            <a:xfrm>
              <a:off x="625346" y="1405997"/>
              <a:ext cx="10928870" cy="781537"/>
              <a:chOff x="625346" y="295406"/>
              <a:chExt cx="10928870" cy="1336747"/>
            </a:xfrm>
          </p:grpSpPr>
          <p:sp>
            <p:nvSpPr>
              <p:cNvPr id="13" name="矩形 12"/>
              <p:cNvSpPr/>
              <p:nvPr/>
            </p:nvSpPr>
            <p:spPr>
              <a:xfrm>
                <a:off x="695716" y="385019"/>
                <a:ext cx="10858500" cy="1247134"/>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14" name="矩形 13"/>
              <p:cNvSpPr/>
              <p:nvPr/>
            </p:nvSpPr>
            <p:spPr>
              <a:xfrm>
                <a:off x="625346" y="295406"/>
                <a:ext cx="10928859" cy="1336747"/>
              </a:xfrm>
              <a:prstGeom prst="rect">
                <a:avLst/>
              </a:prstGeom>
            </p:spPr>
            <p:txBody>
              <a:bodyPr wrap="square">
                <a:noAutofit/>
              </a:bodyPr>
              <a:lstStyle/>
              <a:p>
                <a:pPr>
                  <a:lnSpc>
                    <a:spcPct val="150000"/>
                  </a:lnSpc>
                </a:pPr>
                <a:r>
                  <a:rPr lang="zh-CN" altLang="zh-CN" sz="1400" b="1" dirty="0">
                    <a:solidFill>
                      <a:schemeClr val="accent5">
                        <a:lumMod val="20000"/>
                        <a:lumOff val="80000"/>
                      </a:schemeClr>
                    </a:solidFill>
                    <a:latin typeface="黑体" panose="02010609060101010101" charset="-122"/>
                    <a:ea typeface="黑体" panose="02010609060101010101" charset="-122"/>
                  </a:rPr>
                  <a:t>（</a:t>
                </a:r>
                <a:r>
                  <a:rPr lang="en-US" altLang="zh-CN" sz="1400" b="1" dirty="0">
                    <a:solidFill>
                      <a:schemeClr val="accent5">
                        <a:lumMod val="20000"/>
                        <a:lumOff val="80000"/>
                      </a:schemeClr>
                    </a:solidFill>
                    <a:latin typeface="黑体" panose="02010609060101010101" charset="-122"/>
                    <a:ea typeface="黑体" panose="02010609060101010101" charset="-122"/>
                  </a:rPr>
                  <a:t>6</a:t>
                </a:r>
                <a:r>
                  <a:rPr lang="zh-CN" altLang="zh-CN" sz="1400" b="1" dirty="0">
                    <a:solidFill>
                      <a:schemeClr val="accent5">
                        <a:lumMod val="20000"/>
                        <a:lumOff val="80000"/>
                      </a:schemeClr>
                    </a:solidFill>
                    <a:latin typeface="黑体" panose="02010609060101010101" charset="-122"/>
                    <a:ea typeface="黑体" panose="02010609060101010101" charset="-122"/>
                  </a:rPr>
                  <a:t>）学校首席信息官（</a:t>
                </a:r>
                <a:r>
                  <a:rPr lang="en-US" altLang="zh-CN" sz="1400" b="1" dirty="0">
                    <a:solidFill>
                      <a:schemeClr val="accent5">
                        <a:lumMod val="20000"/>
                        <a:lumOff val="80000"/>
                      </a:schemeClr>
                    </a:solidFill>
                    <a:latin typeface="黑体" panose="02010609060101010101" charset="-122"/>
                    <a:ea typeface="黑体" panose="02010609060101010101" charset="-122"/>
                  </a:rPr>
                  <a:t>CIO</a:t>
                </a:r>
                <a:r>
                  <a:rPr lang="zh-CN" altLang="zh-CN" sz="1400" b="1" dirty="0">
                    <a:solidFill>
                      <a:schemeClr val="accent5">
                        <a:lumMod val="20000"/>
                        <a:lumOff val="80000"/>
                      </a:schemeClr>
                    </a:solidFill>
                    <a:latin typeface="黑体" panose="02010609060101010101" charset="-122"/>
                    <a:ea typeface="黑体" panose="02010609060101010101" charset="-122"/>
                  </a:rPr>
                  <a:t>）是指根据《教育信息化</a:t>
                </a:r>
                <a:r>
                  <a:rPr lang="en-US" altLang="zh-CN" sz="1400" b="1" dirty="0">
                    <a:solidFill>
                      <a:schemeClr val="accent5">
                        <a:lumMod val="20000"/>
                        <a:lumOff val="80000"/>
                      </a:schemeClr>
                    </a:solidFill>
                    <a:latin typeface="黑体" panose="02010609060101010101" charset="-122"/>
                    <a:ea typeface="黑体" panose="02010609060101010101" charset="-122"/>
                  </a:rPr>
                  <a:t>2.0</a:t>
                </a:r>
                <a:r>
                  <a:rPr lang="zh-CN" altLang="zh-CN" sz="1400" b="1" dirty="0">
                    <a:solidFill>
                      <a:schemeClr val="accent5">
                        <a:lumMod val="20000"/>
                        <a:lumOff val="80000"/>
                      </a:schemeClr>
                    </a:solidFill>
                    <a:latin typeface="黑体" panose="02010609060101010101" charset="-122"/>
                    <a:ea typeface="黑体" panose="02010609060101010101" charset="-122"/>
                  </a:rPr>
                  <a:t>行动计划》要求，设立的统筹管理教育信息化工作并参与学校相关决策的校领导。</a:t>
                </a:r>
                <a:endParaRPr lang="en-US" altLang="zh-CN" sz="1400" b="1" dirty="0">
                  <a:solidFill>
                    <a:schemeClr val="accent5">
                      <a:lumMod val="20000"/>
                      <a:lumOff val="80000"/>
                    </a:schemeClr>
                  </a:solidFill>
                  <a:latin typeface="黑体" panose="02010609060101010101" charset="-122"/>
                  <a:ea typeface="黑体" panose="02010609060101010101" charset="-122"/>
                </a:endParaRPr>
              </a:p>
              <a:p>
                <a:pPr>
                  <a:lnSpc>
                    <a:spcPct val="150000"/>
                  </a:lnSpc>
                </a:pPr>
                <a:r>
                  <a:rPr lang="zh-CN" altLang="en-US" sz="1400" b="1" dirty="0">
                    <a:solidFill>
                      <a:schemeClr val="accent5">
                        <a:lumMod val="20000"/>
                        <a:lumOff val="80000"/>
                      </a:schemeClr>
                    </a:solidFill>
                    <a:latin typeface="黑体" panose="02010609060101010101" charset="-122"/>
                    <a:ea typeface="黑体" panose="02010609060101010101" charset="-122"/>
                  </a:rPr>
                  <a:t>（修改指标解释）</a:t>
                </a:r>
                <a:endParaRPr lang="zh-CN" altLang="zh-CN" sz="1400" b="1" dirty="0">
                  <a:solidFill>
                    <a:schemeClr val="accent5">
                      <a:lumMod val="20000"/>
                      <a:lumOff val="80000"/>
                    </a:schemeClr>
                  </a:solidFill>
                  <a:latin typeface="黑体" panose="02010609060101010101" charset="-122"/>
                  <a:ea typeface="黑体" panose="02010609060101010101" charset="-122"/>
                </a:endParaRPr>
              </a:p>
            </p:txBody>
          </p:sp>
        </p:grpSp>
        <p:sp>
          <p:nvSpPr>
            <p:cNvPr id="12" name="矩形 11"/>
            <p:cNvSpPr/>
            <p:nvPr/>
          </p:nvSpPr>
          <p:spPr>
            <a:xfrm>
              <a:off x="657404" y="2187534"/>
              <a:ext cx="2235200" cy="200416"/>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487680" y="2697805"/>
            <a:ext cx="10858509" cy="2833453"/>
            <a:chOff x="695707" y="985395"/>
            <a:chExt cx="10858509" cy="3002196"/>
          </a:xfrm>
        </p:grpSpPr>
        <p:grpSp>
          <p:nvGrpSpPr>
            <p:cNvPr id="17" name="组合 16"/>
            <p:cNvGrpSpPr/>
            <p:nvPr/>
          </p:nvGrpSpPr>
          <p:grpSpPr>
            <a:xfrm>
              <a:off x="695716" y="985395"/>
              <a:ext cx="10858500" cy="2693431"/>
              <a:chOff x="695716" y="-423995"/>
              <a:chExt cx="10858500" cy="4606867"/>
            </a:xfrm>
          </p:grpSpPr>
          <p:sp>
            <p:nvSpPr>
              <p:cNvPr id="19" name="矩形 18"/>
              <p:cNvSpPr/>
              <p:nvPr/>
            </p:nvSpPr>
            <p:spPr>
              <a:xfrm>
                <a:off x="695716" y="-409058"/>
                <a:ext cx="10858500" cy="4591930"/>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20" name="矩形 19"/>
              <p:cNvSpPr/>
              <p:nvPr/>
            </p:nvSpPr>
            <p:spPr>
              <a:xfrm>
                <a:off x="740424" y="-423995"/>
                <a:ext cx="10791324" cy="4406992"/>
              </a:xfrm>
              <a:prstGeom prst="rect">
                <a:avLst/>
              </a:prstGeom>
            </p:spPr>
            <p:txBody>
              <a:bodyPr wrap="square">
                <a:noAutofit/>
              </a:bodyPr>
              <a:lstStyle/>
              <a:p>
                <a:pPr>
                  <a:lnSpc>
                    <a:spcPct val="150000"/>
                  </a:lnSpc>
                </a:pPr>
                <a:r>
                  <a:rPr lang="zh-CN" altLang="zh-CN" sz="1200" b="1" dirty="0">
                    <a:solidFill>
                      <a:schemeClr val="accent5">
                        <a:lumMod val="20000"/>
                        <a:lumOff val="80000"/>
                      </a:schemeClr>
                    </a:solidFill>
                    <a:latin typeface="黑体" panose="02010609060101010101" charset="-122"/>
                    <a:ea typeface="黑体" panose="02010609060101010101" charset="-122"/>
                  </a:rPr>
                  <a:t>增加</a:t>
                </a:r>
                <a:r>
                  <a:rPr lang="en-US" altLang="zh-CN" sz="1200" b="1" dirty="0">
                    <a:solidFill>
                      <a:schemeClr val="accent5">
                        <a:lumMod val="20000"/>
                        <a:lumOff val="80000"/>
                      </a:schemeClr>
                    </a:solidFill>
                    <a:latin typeface="黑体" panose="02010609060101010101" charset="-122"/>
                    <a:ea typeface="黑体" panose="02010609060101010101" charset="-122"/>
                  </a:rPr>
                  <a:t>“</a:t>
                </a:r>
                <a:r>
                  <a:rPr lang="zh-CN" altLang="zh-CN" sz="1200" b="1" dirty="0">
                    <a:solidFill>
                      <a:schemeClr val="accent5">
                        <a:lumMod val="20000"/>
                        <a:lumOff val="80000"/>
                      </a:schemeClr>
                    </a:solidFill>
                    <a:latin typeface="黑体" panose="02010609060101010101" charset="-122"/>
                    <a:ea typeface="黑体" panose="02010609060101010101" charset="-122"/>
                  </a:rPr>
                  <a:t>银龄教师</a:t>
                </a:r>
                <a:r>
                  <a:rPr lang="en-US" altLang="zh-CN" sz="1200" b="1" dirty="0">
                    <a:solidFill>
                      <a:schemeClr val="accent5">
                        <a:lumMod val="20000"/>
                        <a:lumOff val="80000"/>
                      </a:schemeClr>
                    </a:solidFill>
                    <a:latin typeface="黑体" panose="02010609060101010101" charset="-122"/>
                    <a:ea typeface="黑体" panose="02010609060101010101" charset="-122"/>
                  </a:rPr>
                  <a:t>”</a:t>
                </a:r>
                <a:r>
                  <a:rPr lang="zh-CN" altLang="zh-CN" sz="1200" b="1" dirty="0">
                    <a:solidFill>
                      <a:schemeClr val="accent5">
                        <a:lumMod val="20000"/>
                        <a:lumOff val="80000"/>
                      </a:schemeClr>
                    </a:solidFill>
                    <a:latin typeface="黑体" panose="02010609060101010101" charset="-122"/>
                    <a:ea typeface="黑体" panose="02010609060101010101" charset="-122"/>
                  </a:rPr>
                  <a:t>指标</a:t>
                </a:r>
                <a:endParaRPr lang="en-US" altLang="zh-CN" sz="1200" b="1" dirty="0">
                  <a:solidFill>
                    <a:schemeClr val="accent5">
                      <a:lumMod val="20000"/>
                      <a:lumOff val="80000"/>
                    </a:schemeClr>
                  </a:solidFill>
                  <a:latin typeface="黑体" panose="02010609060101010101" charset="-122"/>
                  <a:ea typeface="黑体" panose="02010609060101010101" charset="-122"/>
                </a:endParaRPr>
              </a:p>
              <a:p>
                <a:pPr>
                  <a:lnSpc>
                    <a:spcPct val="150000"/>
                  </a:lnSpc>
                </a:pPr>
                <a:r>
                  <a:rPr lang="zh-CN" altLang="en-US" sz="1200" b="1" dirty="0">
                    <a:solidFill>
                      <a:schemeClr val="accent5">
                        <a:lumMod val="20000"/>
                        <a:lumOff val="80000"/>
                      </a:schemeClr>
                    </a:solidFill>
                    <a:latin typeface="黑体" panose="02010609060101010101" charset="-122"/>
                    <a:ea typeface="黑体" panose="02010609060101010101" charset="-122"/>
                  </a:rPr>
                  <a:t>（新增指标）</a:t>
                </a:r>
                <a:endParaRPr lang="en-US" altLang="zh-CN" sz="1200" b="1" dirty="0">
                  <a:solidFill>
                    <a:schemeClr val="accent5">
                      <a:lumMod val="20000"/>
                      <a:lumOff val="80000"/>
                    </a:schemeClr>
                  </a:solidFill>
                  <a:latin typeface="黑体" panose="02010609060101010101" charset="-122"/>
                  <a:ea typeface="黑体" panose="02010609060101010101" charset="-122"/>
                </a:endParaRPr>
              </a:p>
              <a:p>
                <a:pPr>
                  <a:lnSpc>
                    <a:spcPct val="150000"/>
                  </a:lnSpc>
                </a:pPr>
                <a:r>
                  <a:rPr lang="zh-CN" altLang="zh-CN" sz="1200" b="1" dirty="0">
                    <a:solidFill>
                      <a:schemeClr val="accent5">
                        <a:lumMod val="20000"/>
                        <a:lumOff val="80000"/>
                      </a:schemeClr>
                    </a:solidFill>
                    <a:latin typeface="黑体" panose="02010609060101010101" charset="-122"/>
                    <a:ea typeface="黑体" panose="02010609060101010101" charset="-122"/>
                    <a:sym typeface="+mn-ea"/>
                  </a:rPr>
                  <a:t>增加</a:t>
                </a:r>
                <a:r>
                  <a:rPr lang="en-US" altLang="zh-CN" sz="1200" b="1" dirty="0">
                    <a:solidFill>
                      <a:schemeClr val="accent5">
                        <a:lumMod val="20000"/>
                        <a:lumOff val="80000"/>
                      </a:schemeClr>
                    </a:solidFill>
                    <a:latin typeface="黑体" panose="02010609060101010101" charset="-122"/>
                    <a:ea typeface="黑体" panose="02010609060101010101" charset="-122"/>
                    <a:sym typeface="+mn-ea"/>
                  </a:rPr>
                  <a:t>“</a:t>
                </a:r>
                <a:r>
                  <a:rPr lang="zh-CN" altLang="zh-CN" sz="1200" b="1" dirty="0">
                    <a:solidFill>
                      <a:schemeClr val="accent5">
                        <a:lumMod val="20000"/>
                        <a:lumOff val="80000"/>
                      </a:schemeClr>
                    </a:solidFill>
                    <a:latin typeface="黑体" panose="02010609060101010101" charset="-122"/>
                    <a:ea typeface="黑体" panose="02010609060101010101" charset="-122"/>
                    <a:sym typeface="+mn-ea"/>
                  </a:rPr>
                  <a:t>银龄教师</a:t>
                </a:r>
                <a:r>
                  <a:rPr lang="en-US" altLang="zh-CN" sz="1200" b="1" dirty="0">
                    <a:solidFill>
                      <a:schemeClr val="accent5">
                        <a:lumMod val="20000"/>
                        <a:lumOff val="80000"/>
                      </a:schemeClr>
                    </a:solidFill>
                    <a:latin typeface="黑体" panose="02010609060101010101" charset="-122"/>
                    <a:ea typeface="黑体" panose="02010609060101010101" charset="-122"/>
                    <a:sym typeface="+mn-ea"/>
                  </a:rPr>
                  <a:t>”</a:t>
                </a:r>
                <a:r>
                  <a:rPr lang="zh-CN" altLang="zh-CN" sz="1200" b="1" dirty="0">
                    <a:solidFill>
                      <a:schemeClr val="accent5">
                        <a:lumMod val="20000"/>
                        <a:lumOff val="80000"/>
                      </a:schemeClr>
                    </a:solidFill>
                    <a:latin typeface="黑体" panose="02010609060101010101" charset="-122"/>
                    <a:ea typeface="黑体" panose="02010609060101010101" charset="-122"/>
                    <a:sym typeface="+mn-ea"/>
                  </a:rPr>
                  <a:t>指标</a:t>
                </a:r>
                <a:endParaRPr lang="en-US" altLang="zh-CN" sz="1200" b="1" dirty="0">
                  <a:solidFill>
                    <a:schemeClr val="accent5">
                      <a:lumMod val="20000"/>
                      <a:lumOff val="80000"/>
                    </a:schemeClr>
                  </a:solidFill>
                  <a:latin typeface="黑体" panose="02010609060101010101" charset="-122"/>
                  <a:ea typeface="黑体" panose="02010609060101010101" charset="-122"/>
                </a:endParaRPr>
              </a:p>
              <a:p>
                <a:pPr>
                  <a:lnSpc>
                    <a:spcPct val="150000"/>
                  </a:lnSpc>
                </a:pPr>
                <a:r>
                  <a:rPr lang="zh-CN" altLang="en-US" sz="1200" b="1" dirty="0">
                    <a:solidFill>
                      <a:schemeClr val="accent5">
                        <a:lumMod val="20000"/>
                        <a:lumOff val="80000"/>
                      </a:schemeClr>
                    </a:solidFill>
                    <a:latin typeface="黑体" panose="02010609060101010101" charset="-122"/>
                    <a:ea typeface="黑体" panose="02010609060101010101" charset="-122"/>
                    <a:sym typeface="+mn-ea"/>
                  </a:rPr>
                  <a:t>（新增指标）</a:t>
                </a:r>
                <a:endParaRPr lang="en-US" altLang="zh-CN" sz="1200" b="1" dirty="0">
                  <a:solidFill>
                    <a:schemeClr val="accent5">
                      <a:lumMod val="20000"/>
                      <a:lumOff val="80000"/>
                    </a:schemeClr>
                  </a:solidFill>
                  <a:latin typeface="黑体" panose="02010609060101010101" charset="-122"/>
                  <a:ea typeface="黑体" panose="02010609060101010101" charset="-122"/>
                </a:endParaRPr>
              </a:p>
              <a:p>
                <a:pPr>
                  <a:lnSpc>
                    <a:spcPct val="150000"/>
                  </a:lnSpc>
                </a:pPr>
                <a:r>
                  <a:rPr lang="zh-CN" altLang="zh-CN" sz="1200" b="1" dirty="0">
                    <a:solidFill>
                      <a:schemeClr val="accent5">
                        <a:lumMod val="20000"/>
                        <a:lumOff val="80000"/>
                      </a:schemeClr>
                    </a:solidFill>
                    <a:latin typeface="黑体" panose="02010609060101010101" charset="-122"/>
                    <a:ea typeface="黑体" panose="02010609060101010101" charset="-122"/>
                    <a:sym typeface="+mn-ea"/>
                  </a:rPr>
                  <a:t>指标解释：</a:t>
                </a:r>
                <a:endParaRPr lang="en-US" altLang="zh-CN" sz="1200" b="1" dirty="0">
                  <a:solidFill>
                    <a:schemeClr val="accent5">
                      <a:lumMod val="20000"/>
                      <a:lumOff val="80000"/>
                    </a:schemeClr>
                  </a:solidFill>
                  <a:latin typeface="黑体" panose="02010609060101010101" charset="-122"/>
                  <a:ea typeface="黑体" panose="02010609060101010101" charset="-122"/>
                </a:endParaRPr>
              </a:p>
              <a:p>
                <a:pPr>
                  <a:lnSpc>
                    <a:spcPct val="150000"/>
                  </a:lnSpc>
                </a:pPr>
                <a:r>
                  <a:rPr altLang="zh-CN" sz="1200" b="1" dirty="0">
                    <a:solidFill>
                      <a:schemeClr val="accent5">
                        <a:lumMod val="20000"/>
                        <a:lumOff val="80000"/>
                      </a:schemeClr>
                    </a:solidFill>
                    <a:latin typeface="黑体" panose="02010609060101010101" charset="-122"/>
                    <a:ea typeface="黑体" panose="02010609060101010101" charset="-122"/>
                    <a:sym typeface="+mn-ea"/>
                  </a:rPr>
                  <a:t>银龄教师是指各级各类学校聘请的，非本单位达到法定退休年龄且办结退休手续的教师。分为具有《中华人民共和国教师法》《教师资格条例》规定的教师资格证的教师和无教师资格证但具有副高级及以上专业技术职务的高技能人才且经过聘用单位认定同意的教师。此两类教师需从事教育教学、教学指导、科学</a:t>
                </a:r>
                <a:endParaRPr altLang="zh-CN" sz="1200" b="1" dirty="0">
                  <a:solidFill>
                    <a:schemeClr val="accent5">
                      <a:lumMod val="20000"/>
                      <a:lumOff val="80000"/>
                    </a:schemeClr>
                  </a:solidFill>
                  <a:latin typeface="黑体" panose="02010609060101010101" charset="-122"/>
                  <a:ea typeface="黑体" panose="02010609060101010101" charset="-122"/>
                </a:endParaRPr>
              </a:p>
              <a:p>
                <a:pPr>
                  <a:lnSpc>
                    <a:spcPct val="150000"/>
                  </a:lnSpc>
                </a:pPr>
                <a:r>
                  <a:rPr altLang="zh-CN" sz="1200" b="1" dirty="0">
                    <a:solidFill>
                      <a:schemeClr val="accent5">
                        <a:lumMod val="20000"/>
                        <a:lumOff val="80000"/>
                      </a:schemeClr>
                    </a:solidFill>
                    <a:latin typeface="黑体" panose="02010609060101010101" charset="-122"/>
                    <a:ea typeface="黑体" panose="02010609060101010101" charset="-122"/>
                    <a:sym typeface="+mn-ea"/>
                  </a:rPr>
                  <a:t>研究、团队建设、学校管理等工作，聘期在一学期以上。</a:t>
                </a:r>
                <a:r>
                  <a:rPr lang="zh-CN" altLang="en-US" sz="1200" b="1" dirty="0">
                    <a:solidFill>
                      <a:schemeClr val="accent5">
                        <a:lumMod val="20000"/>
                        <a:lumOff val="80000"/>
                      </a:schemeClr>
                    </a:solidFill>
                    <a:latin typeface="黑体" panose="02010609060101010101" charset="-122"/>
                    <a:ea typeface="黑体" panose="02010609060101010101" charset="-122"/>
                    <a:sym typeface="+mn-ea"/>
                  </a:rPr>
                  <a:t>（新增指标解释）</a:t>
                </a:r>
                <a:endParaRPr lang="zh-CN" altLang="zh-CN" sz="1400" b="1" dirty="0">
                  <a:solidFill>
                    <a:schemeClr val="accent5">
                      <a:lumMod val="20000"/>
                      <a:lumOff val="80000"/>
                    </a:schemeClr>
                  </a:solidFill>
                  <a:latin typeface="黑体" panose="02010609060101010101" charset="-122"/>
                  <a:ea typeface="黑体" panose="02010609060101010101" charset="-122"/>
                </a:endParaRPr>
              </a:p>
            </p:txBody>
          </p:sp>
        </p:grpSp>
        <p:sp>
          <p:nvSpPr>
            <p:cNvPr id="18" name="矩形 17"/>
            <p:cNvSpPr/>
            <p:nvPr/>
          </p:nvSpPr>
          <p:spPr>
            <a:xfrm>
              <a:off x="695707" y="3776551"/>
              <a:ext cx="691147" cy="211040"/>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250"/>
                                        <p:tgtEl>
                                          <p:spTgt spid="10"/>
                                        </p:tgtEl>
                                      </p:cBhvr>
                                    </p:animEffect>
                                    <p:set>
                                      <p:cBhvr>
                                        <p:cTn id="12" dur="1" fill="hold">
                                          <p:stCondLst>
                                            <p:cond delay="249"/>
                                          </p:stCondLst>
                                        </p:cTn>
                                        <p:tgtEl>
                                          <p:spTgt spid="10"/>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nodeType="clickEffect">
                                  <p:stCondLst>
                                    <p:cond delay="0"/>
                                  </p:stCondLst>
                                  <p:childTnLst>
                                    <p:animEffect transition="out" filter="fade">
                                      <p:cBhvr>
                                        <p:cTn id="21" dur="250"/>
                                        <p:tgtEl>
                                          <p:spTgt spid="16"/>
                                        </p:tgtEl>
                                      </p:cBhvr>
                                    </p:animEffect>
                                    <p:set>
                                      <p:cBhvr>
                                        <p:cTn id="22" dur="1" fill="hold">
                                          <p:stCondLst>
                                            <p:cond delay="249"/>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658813" y="1125537"/>
          <a:ext cx="10874376" cy="5311363"/>
        </p:xfrm>
        <a:graphic>
          <a:graphicData uri="http://schemas.openxmlformats.org/drawingml/2006/table">
            <a:tbl>
              <a:tblPr firstRow="1" firstCol="1" bandRow="1"/>
              <a:tblGrid>
                <a:gridCol w="3560981"/>
                <a:gridCol w="815743"/>
                <a:gridCol w="2164434"/>
                <a:gridCol w="2166609"/>
                <a:gridCol w="2166609"/>
              </a:tblGrid>
              <a:tr h="604701">
                <a:tc>
                  <a:txBody>
                    <a:bodyPr/>
                    <a:lstStyle/>
                    <a:p>
                      <a:pPr marR="228600" indent="228600" algn="ctr">
                        <a:lnSpc>
                          <a:spcPts val="1400"/>
                        </a:lnSpc>
                        <a:spcAft>
                          <a:spcPts val="0"/>
                        </a:spcAft>
                      </a:pPr>
                      <a:r>
                        <a:rPr lang="zh-CN" sz="900" kern="100">
                          <a:effectLst/>
                          <a:latin typeface="Times New Roman" panose="02020603050405020304" charset="0"/>
                          <a:ea typeface="宋体" panose="02010600030101010101" pitchFamily="2" charset="-122"/>
                        </a:rPr>
                        <a:t>指标名称</a:t>
                      </a:r>
                      <a:endParaRPr lang="zh-CN" sz="1000" kern="100">
                        <a:effectLst/>
                        <a:latin typeface="Times New Roman" panose="02020603050405020304" charset="0"/>
                        <a:ea typeface="宋体" panose="02010600030101010101" pitchFamily="2" charset="-122"/>
                      </a:endParaRPr>
                    </a:p>
                  </a:txBody>
                  <a:tcPr marL="18143" marR="18143"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代码</a:t>
                      </a:r>
                      <a:endParaRPr lang="zh-CN" sz="1000" kern="100">
                        <a:effectLst/>
                        <a:latin typeface="Times New Roman" panose="02020603050405020304" charset="0"/>
                        <a:ea typeface="宋体" panose="02010600030101010101" pitchFamily="2" charset="-122"/>
                      </a:endParaRPr>
                    </a:p>
                  </a:txBody>
                  <a:tcPr marL="18143" marR="181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合计</a:t>
                      </a:r>
                      <a:endParaRPr lang="zh-CN" sz="1000" kern="100">
                        <a:effectLst/>
                        <a:latin typeface="Times New Roman" panose="02020603050405020304" charset="0"/>
                        <a:ea typeface="宋体" panose="02010600030101010101" pitchFamily="2" charset="-122"/>
                      </a:endParaRPr>
                    </a:p>
                  </a:txBody>
                  <a:tcPr marL="18143" marR="181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公共基础课</a:t>
                      </a:r>
                      <a:endParaRPr lang="zh-CN" sz="1000" kern="100">
                        <a:effectLst/>
                        <a:latin typeface="Times New Roman" panose="02020603050405020304" charset="0"/>
                        <a:ea typeface="宋体" panose="02010600030101010101" pitchFamily="2" charset="-122"/>
                      </a:endParaRPr>
                    </a:p>
                  </a:txBody>
                  <a:tcPr marL="18143" marR="181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专业课</a:t>
                      </a:r>
                      <a:endParaRPr lang="zh-CN" sz="1000" kern="100">
                        <a:effectLst/>
                        <a:latin typeface="Times New Roman" panose="02020603050405020304" charset="0"/>
                        <a:ea typeface="宋体" panose="02010600030101010101" pitchFamily="2" charset="-122"/>
                      </a:endParaRPr>
                    </a:p>
                  </a:txBody>
                  <a:tcPr marL="18143" marR="18143"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7444">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甲</a:t>
                      </a:r>
                      <a:endParaRPr lang="zh-CN" sz="1000" kern="100">
                        <a:effectLst/>
                        <a:latin typeface="Times New Roman" panose="02020603050405020304" charset="0"/>
                        <a:ea typeface="宋体" panose="02010600030101010101" pitchFamily="2" charset="-122"/>
                      </a:endParaRPr>
                    </a:p>
                  </a:txBody>
                  <a:tcPr marL="18143" marR="18143"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乙</a:t>
                      </a:r>
                      <a:endParaRPr lang="zh-CN" sz="1000" kern="100">
                        <a:effectLst/>
                        <a:latin typeface="Times New Roman" panose="02020603050405020304" charset="0"/>
                        <a:ea typeface="宋体" panose="02010600030101010101" pitchFamily="2" charset="-122"/>
                      </a:endParaRPr>
                    </a:p>
                  </a:txBody>
                  <a:tcPr marL="18143" marR="181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1</a:t>
                      </a:r>
                      <a:endParaRPr lang="zh-CN" sz="1000" kern="100">
                        <a:effectLst/>
                        <a:latin typeface="Times New Roman" panose="02020603050405020304" charset="0"/>
                        <a:ea typeface="宋体" panose="02010600030101010101" pitchFamily="2" charset="-122"/>
                      </a:endParaRPr>
                    </a:p>
                  </a:txBody>
                  <a:tcPr marL="18143" marR="181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2</a:t>
                      </a:r>
                      <a:endParaRPr lang="zh-CN" sz="1000" kern="100">
                        <a:effectLst/>
                        <a:latin typeface="Times New Roman" panose="02020603050405020304" charset="0"/>
                        <a:ea typeface="宋体" panose="02010600030101010101" pitchFamily="2" charset="-122"/>
                      </a:endParaRPr>
                    </a:p>
                  </a:txBody>
                  <a:tcPr marL="18143" marR="181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3</a:t>
                      </a:r>
                      <a:endParaRPr lang="zh-CN" sz="1000" kern="100">
                        <a:effectLst/>
                        <a:latin typeface="Times New Roman" panose="02020603050405020304" charset="0"/>
                        <a:ea typeface="宋体" panose="02010600030101010101" pitchFamily="2" charset="-122"/>
                      </a:endParaRPr>
                    </a:p>
                  </a:txBody>
                  <a:tcPr marL="18143" marR="18143"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5419">
                <a:tc>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rPr>
                        <a:t>总计</a:t>
                      </a:r>
                      <a:endParaRPr lang="zh-CN" sz="1000" kern="100">
                        <a:effectLst/>
                        <a:latin typeface="Times New Roman" panose="02020603050405020304" charset="0"/>
                        <a:ea typeface="宋体" panose="02010600030101010101" pitchFamily="2" charset="-122"/>
                      </a:endParaRPr>
                    </a:p>
                  </a:txBody>
                  <a:tcPr marL="18143" marR="18143"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01 </a:t>
                      </a:r>
                      <a:endParaRPr lang="zh-CN" sz="1000" kern="100">
                        <a:effectLst/>
                        <a:latin typeface="Times New Roman" panose="02020603050405020304" charset="0"/>
                        <a:ea typeface="宋体" panose="02010600030101010101" pitchFamily="2" charset="-122"/>
                      </a:endParaRPr>
                    </a:p>
                  </a:txBody>
                  <a:tcPr marL="18143" marR="181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43" marR="18143"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43" marR="18143"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43" marR="18143" marT="0" marB="0">
                    <a:lnL>
                      <a:noFill/>
                    </a:lnL>
                    <a:lnR>
                      <a:noFill/>
                    </a:lnR>
                    <a:lnT w="12700" cap="flat" cmpd="sng" algn="ctr">
                      <a:solidFill>
                        <a:srgbClr val="000000"/>
                      </a:solidFill>
                      <a:prstDash val="solid"/>
                      <a:round/>
                      <a:headEnd type="none" w="med" len="med"/>
                      <a:tailEnd type="none" w="med" len="med"/>
                    </a:lnT>
                    <a:lnB>
                      <a:noFill/>
                    </a:lnB>
                  </a:tcPr>
                </a:tc>
              </a:tr>
              <a:tr h="205419">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高等职业专科</a:t>
                      </a:r>
                      <a:endParaRPr lang="zh-CN" sz="1000" kern="100">
                        <a:effectLst/>
                        <a:latin typeface="Times New Roman" panose="02020603050405020304" charset="0"/>
                        <a:ea typeface="宋体" panose="02010600030101010101" pitchFamily="2" charset="-122"/>
                      </a:endParaRPr>
                    </a:p>
                  </a:txBody>
                  <a:tcPr marL="18143" marR="18143"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02</a:t>
                      </a:r>
                      <a:endParaRPr lang="zh-CN" sz="1000" kern="100">
                        <a:effectLst/>
                        <a:latin typeface="Times New Roman" panose="02020603050405020304" charset="0"/>
                        <a:ea typeface="宋体" panose="02010600030101010101" pitchFamily="2" charset="-122"/>
                      </a:endParaRPr>
                    </a:p>
                  </a:txBody>
                  <a:tcPr marL="18143" marR="181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43" marR="18143"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43" marR="18143"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43" marR="18143" marT="0" marB="0">
                    <a:lnL>
                      <a:noFill/>
                    </a:lnL>
                    <a:lnR>
                      <a:noFill/>
                    </a:lnR>
                    <a:lnT>
                      <a:noFill/>
                    </a:lnT>
                    <a:lnB>
                      <a:noFill/>
                    </a:lnB>
                  </a:tcPr>
                </a:tc>
              </a:tr>
              <a:tr h="205419">
                <a:tc>
                  <a:txBody>
                    <a:bodyPr/>
                    <a:lstStyle/>
                    <a:p>
                      <a:pPr indent="228600" algn="l">
                        <a:lnSpc>
                          <a:spcPts val="1400"/>
                        </a:lnSpc>
                        <a:spcAft>
                          <a:spcPts val="0"/>
                        </a:spcAft>
                      </a:pPr>
                      <a:r>
                        <a:rPr lang="en-US" sz="900" kern="100">
                          <a:effectLst/>
                          <a:latin typeface="宋体" panose="02010600030101010101" pitchFamily="2" charset="-122"/>
                          <a:ea typeface="宋体" panose="02010600030101010101" pitchFamily="2" charset="-122"/>
                        </a:rPr>
                        <a:t>30</a:t>
                      </a:r>
                      <a:r>
                        <a:rPr lang="zh-CN" sz="900" kern="100">
                          <a:effectLst/>
                          <a:latin typeface="Times New Roman" panose="02020603050405020304" charset="0"/>
                          <a:ea typeface="宋体" panose="02010600030101010101" pitchFamily="2" charset="-122"/>
                        </a:rPr>
                        <a:t>人以下</a:t>
                      </a:r>
                      <a:endParaRPr lang="zh-CN" sz="1000" kern="100">
                        <a:effectLst/>
                        <a:latin typeface="Times New Roman" panose="02020603050405020304" charset="0"/>
                        <a:ea typeface="宋体" panose="02010600030101010101" pitchFamily="2" charset="-122"/>
                      </a:endParaRPr>
                    </a:p>
                  </a:txBody>
                  <a:tcPr marL="18143" marR="18143"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03</a:t>
                      </a:r>
                      <a:endParaRPr lang="zh-CN" sz="1000" kern="100">
                        <a:effectLst/>
                        <a:latin typeface="Times New Roman" panose="02020603050405020304" charset="0"/>
                        <a:ea typeface="宋体" panose="02010600030101010101" pitchFamily="2" charset="-122"/>
                      </a:endParaRPr>
                    </a:p>
                  </a:txBody>
                  <a:tcPr marL="18143" marR="181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43" marR="18143"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43" marR="18143"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43" marR="18143" marT="0" marB="0">
                    <a:lnL>
                      <a:noFill/>
                    </a:lnL>
                    <a:lnR>
                      <a:noFill/>
                    </a:lnR>
                    <a:lnT>
                      <a:noFill/>
                    </a:lnT>
                    <a:lnB>
                      <a:noFill/>
                    </a:lnB>
                  </a:tcPr>
                </a:tc>
              </a:tr>
              <a:tr h="205419">
                <a:tc>
                  <a:txBody>
                    <a:bodyPr/>
                    <a:lstStyle/>
                    <a:p>
                      <a:pPr indent="228600" algn="l">
                        <a:lnSpc>
                          <a:spcPts val="1400"/>
                        </a:lnSpc>
                        <a:spcAft>
                          <a:spcPts val="0"/>
                        </a:spcAft>
                      </a:pPr>
                      <a:r>
                        <a:rPr lang="en-US" sz="900" kern="100">
                          <a:effectLst/>
                          <a:latin typeface="宋体" panose="02010600030101010101" pitchFamily="2" charset="-122"/>
                          <a:ea typeface="宋体" panose="02010600030101010101" pitchFamily="2" charset="-122"/>
                        </a:rPr>
                        <a:t>31-50</a:t>
                      </a:r>
                      <a:r>
                        <a:rPr lang="zh-CN" sz="900" kern="100">
                          <a:effectLst/>
                          <a:latin typeface="Times New Roman" panose="02020603050405020304" charset="0"/>
                          <a:ea typeface="宋体" panose="02010600030101010101" pitchFamily="2" charset="-122"/>
                        </a:rPr>
                        <a:t>人</a:t>
                      </a:r>
                      <a:endParaRPr lang="zh-CN" sz="1000" kern="100">
                        <a:effectLst/>
                        <a:latin typeface="Times New Roman" panose="02020603050405020304" charset="0"/>
                        <a:ea typeface="宋体" panose="02010600030101010101" pitchFamily="2" charset="-122"/>
                      </a:endParaRPr>
                    </a:p>
                  </a:txBody>
                  <a:tcPr marL="18143" marR="18143"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04</a:t>
                      </a:r>
                      <a:endParaRPr lang="zh-CN" sz="1000" kern="100">
                        <a:effectLst/>
                        <a:latin typeface="Times New Roman" panose="02020603050405020304" charset="0"/>
                        <a:ea typeface="宋体" panose="02010600030101010101" pitchFamily="2" charset="-122"/>
                      </a:endParaRPr>
                    </a:p>
                  </a:txBody>
                  <a:tcPr marL="18143" marR="181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43" marR="18143"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43" marR="18143"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43" marR="18143" marT="0" marB="0">
                    <a:lnL>
                      <a:noFill/>
                    </a:lnL>
                    <a:lnR>
                      <a:noFill/>
                    </a:lnR>
                    <a:lnT>
                      <a:noFill/>
                    </a:lnT>
                    <a:lnB>
                      <a:noFill/>
                    </a:lnB>
                  </a:tcPr>
                </a:tc>
              </a:tr>
              <a:tr h="205419">
                <a:tc>
                  <a:txBody>
                    <a:bodyPr/>
                    <a:lstStyle/>
                    <a:p>
                      <a:pPr indent="228600" algn="l">
                        <a:lnSpc>
                          <a:spcPts val="1400"/>
                        </a:lnSpc>
                        <a:spcAft>
                          <a:spcPts val="0"/>
                        </a:spcAft>
                      </a:pPr>
                      <a:r>
                        <a:rPr lang="en-US" sz="900" kern="100">
                          <a:effectLst/>
                          <a:latin typeface="宋体" panose="02010600030101010101" pitchFamily="2" charset="-122"/>
                          <a:ea typeface="宋体" panose="02010600030101010101" pitchFamily="2" charset="-122"/>
                        </a:rPr>
                        <a:t>51-100</a:t>
                      </a:r>
                      <a:r>
                        <a:rPr lang="zh-CN" sz="900" kern="100">
                          <a:effectLst/>
                          <a:latin typeface="Times New Roman" panose="02020603050405020304" charset="0"/>
                          <a:ea typeface="宋体" panose="02010600030101010101" pitchFamily="2" charset="-122"/>
                        </a:rPr>
                        <a:t>人</a:t>
                      </a:r>
                      <a:endParaRPr lang="zh-CN" sz="1000" kern="100">
                        <a:effectLst/>
                        <a:latin typeface="Times New Roman" panose="02020603050405020304" charset="0"/>
                        <a:ea typeface="宋体" panose="02010600030101010101" pitchFamily="2" charset="-122"/>
                      </a:endParaRPr>
                    </a:p>
                  </a:txBody>
                  <a:tcPr marL="18143" marR="18143"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05</a:t>
                      </a:r>
                      <a:endParaRPr lang="zh-CN" sz="1000" kern="100">
                        <a:effectLst/>
                        <a:latin typeface="Times New Roman" panose="02020603050405020304" charset="0"/>
                        <a:ea typeface="宋体" panose="02010600030101010101" pitchFamily="2" charset="-122"/>
                      </a:endParaRPr>
                    </a:p>
                  </a:txBody>
                  <a:tcPr marL="18143" marR="181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43" marR="18143"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43" marR="18143"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43" marR="18143" marT="0" marB="0">
                    <a:lnL>
                      <a:noFill/>
                    </a:lnL>
                    <a:lnR>
                      <a:noFill/>
                    </a:lnR>
                    <a:lnT>
                      <a:noFill/>
                    </a:lnT>
                    <a:lnB>
                      <a:noFill/>
                    </a:lnB>
                  </a:tcPr>
                </a:tc>
              </a:tr>
              <a:tr h="205419">
                <a:tc>
                  <a:txBody>
                    <a:bodyPr/>
                    <a:lstStyle/>
                    <a:p>
                      <a:pPr indent="228600" algn="l">
                        <a:lnSpc>
                          <a:spcPts val="1400"/>
                        </a:lnSpc>
                        <a:spcAft>
                          <a:spcPts val="0"/>
                        </a:spcAft>
                      </a:pPr>
                      <a:r>
                        <a:rPr lang="en-US" sz="900" kern="100">
                          <a:effectLst/>
                          <a:latin typeface="宋体" panose="02010600030101010101" pitchFamily="2" charset="-122"/>
                          <a:ea typeface="宋体" panose="02010600030101010101" pitchFamily="2" charset="-122"/>
                        </a:rPr>
                        <a:t>101-150</a:t>
                      </a:r>
                      <a:r>
                        <a:rPr lang="zh-CN" sz="900" kern="100">
                          <a:effectLst/>
                          <a:latin typeface="Times New Roman" panose="02020603050405020304" charset="0"/>
                          <a:ea typeface="宋体" panose="02010600030101010101" pitchFamily="2" charset="-122"/>
                        </a:rPr>
                        <a:t>人</a:t>
                      </a:r>
                      <a:endParaRPr lang="zh-CN" sz="1000" kern="100">
                        <a:effectLst/>
                        <a:latin typeface="Times New Roman" panose="02020603050405020304" charset="0"/>
                        <a:ea typeface="宋体" panose="02010600030101010101" pitchFamily="2" charset="-122"/>
                      </a:endParaRPr>
                    </a:p>
                  </a:txBody>
                  <a:tcPr marL="18143" marR="18143"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06</a:t>
                      </a:r>
                      <a:endParaRPr lang="zh-CN" sz="1000" kern="100">
                        <a:effectLst/>
                        <a:latin typeface="Times New Roman" panose="02020603050405020304" charset="0"/>
                        <a:ea typeface="宋体" panose="02010600030101010101" pitchFamily="2" charset="-122"/>
                      </a:endParaRPr>
                    </a:p>
                  </a:txBody>
                  <a:tcPr marL="18143" marR="181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43" marR="18143"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43" marR="18143"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43" marR="18143" marT="0" marB="0">
                    <a:lnL>
                      <a:noFill/>
                    </a:lnL>
                    <a:lnR>
                      <a:noFill/>
                    </a:lnR>
                    <a:lnT>
                      <a:noFill/>
                    </a:lnT>
                    <a:lnB>
                      <a:noFill/>
                    </a:lnB>
                  </a:tcPr>
                </a:tc>
              </a:tr>
              <a:tr h="205419">
                <a:tc>
                  <a:txBody>
                    <a:bodyPr/>
                    <a:lstStyle/>
                    <a:p>
                      <a:pPr indent="228600" algn="l">
                        <a:lnSpc>
                          <a:spcPts val="1400"/>
                        </a:lnSpc>
                        <a:spcAft>
                          <a:spcPts val="0"/>
                        </a:spcAft>
                      </a:pPr>
                      <a:r>
                        <a:rPr lang="en-US" sz="900" kern="100">
                          <a:effectLst/>
                          <a:latin typeface="宋体" panose="02010600030101010101" pitchFamily="2" charset="-122"/>
                          <a:ea typeface="宋体" panose="02010600030101010101" pitchFamily="2" charset="-122"/>
                        </a:rPr>
                        <a:t>151-200</a:t>
                      </a:r>
                      <a:r>
                        <a:rPr lang="zh-CN" sz="900" kern="100">
                          <a:effectLst/>
                          <a:latin typeface="Times New Roman" panose="02020603050405020304" charset="0"/>
                          <a:ea typeface="宋体" panose="02010600030101010101" pitchFamily="2" charset="-122"/>
                        </a:rPr>
                        <a:t>人</a:t>
                      </a:r>
                      <a:endParaRPr lang="zh-CN" sz="1000" kern="100">
                        <a:effectLst/>
                        <a:latin typeface="Times New Roman" panose="02020603050405020304" charset="0"/>
                        <a:ea typeface="宋体" panose="02010600030101010101" pitchFamily="2" charset="-122"/>
                      </a:endParaRPr>
                    </a:p>
                  </a:txBody>
                  <a:tcPr marL="18143" marR="18143"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07</a:t>
                      </a:r>
                      <a:endParaRPr lang="zh-CN" sz="1000" kern="100">
                        <a:effectLst/>
                        <a:latin typeface="Times New Roman" panose="02020603050405020304" charset="0"/>
                        <a:ea typeface="宋体" panose="02010600030101010101" pitchFamily="2" charset="-122"/>
                      </a:endParaRPr>
                    </a:p>
                  </a:txBody>
                  <a:tcPr marL="18143" marR="181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43" marR="18143"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43" marR="18143"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43" marR="18143" marT="0" marB="0">
                    <a:lnL>
                      <a:noFill/>
                    </a:lnL>
                    <a:lnR>
                      <a:noFill/>
                    </a:lnR>
                    <a:lnT>
                      <a:noFill/>
                    </a:lnT>
                    <a:lnB>
                      <a:noFill/>
                    </a:lnB>
                  </a:tcPr>
                </a:tc>
              </a:tr>
              <a:tr h="205419">
                <a:tc>
                  <a:txBody>
                    <a:bodyPr/>
                    <a:lstStyle/>
                    <a:p>
                      <a:pPr indent="228600" algn="l">
                        <a:lnSpc>
                          <a:spcPts val="1400"/>
                        </a:lnSpc>
                        <a:spcAft>
                          <a:spcPts val="0"/>
                        </a:spcAft>
                      </a:pPr>
                      <a:r>
                        <a:rPr lang="en-US" sz="900" kern="100">
                          <a:effectLst/>
                          <a:latin typeface="宋体" panose="02010600030101010101" pitchFamily="2" charset="-122"/>
                          <a:ea typeface="宋体" panose="02010600030101010101" pitchFamily="2" charset="-122"/>
                        </a:rPr>
                        <a:t>201</a:t>
                      </a:r>
                      <a:r>
                        <a:rPr lang="zh-CN" sz="900" kern="100">
                          <a:effectLst/>
                          <a:latin typeface="Times New Roman" panose="02020603050405020304" charset="0"/>
                          <a:ea typeface="宋体" panose="02010600030101010101" pitchFamily="2" charset="-122"/>
                        </a:rPr>
                        <a:t>人以上</a:t>
                      </a:r>
                      <a:endParaRPr lang="zh-CN" sz="1000" kern="100">
                        <a:effectLst/>
                        <a:latin typeface="Times New Roman" panose="02020603050405020304" charset="0"/>
                        <a:ea typeface="宋体" panose="02010600030101010101" pitchFamily="2" charset="-122"/>
                      </a:endParaRPr>
                    </a:p>
                  </a:txBody>
                  <a:tcPr marL="18143" marR="18143"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08</a:t>
                      </a:r>
                      <a:endParaRPr lang="zh-CN" sz="1000" kern="100">
                        <a:effectLst/>
                        <a:latin typeface="Times New Roman" panose="02020603050405020304" charset="0"/>
                        <a:ea typeface="宋体" panose="02010600030101010101" pitchFamily="2" charset="-122"/>
                      </a:endParaRPr>
                    </a:p>
                  </a:txBody>
                  <a:tcPr marL="18143" marR="181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43" marR="18143"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43" marR="18143"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43" marR="18143" marT="0" marB="0">
                    <a:lnL>
                      <a:noFill/>
                    </a:lnL>
                    <a:lnR>
                      <a:noFill/>
                    </a:lnR>
                    <a:lnT>
                      <a:noFill/>
                    </a:lnT>
                    <a:lnB>
                      <a:noFill/>
                    </a:lnB>
                  </a:tcPr>
                </a:tc>
              </a:tr>
              <a:tr h="205419">
                <a:tc>
                  <a:txBody>
                    <a:bodyPr/>
                    <a:lstStyle/>
                    <a:p>
                      <a:pPr indent="114300" algn="l">
                        <a:lnSpc>
                          <a:spcPts val="1400"/>
                        </a:lnSpc>
                        <a:spcAft>
                          <a:spcPts val="0"/>
                        </a:spcAft>
                      </a:pPr>
                      <a:r>
                        <a:rPr lang="zh-CN" sz="900" kern="100">
                          <a:effectLst/>
                          <a:latin typeface="Times New Roman" panose="02020603050405020304" charset="0"/>
                          <a:ea typeface="宋体" panose="02010600030101010101" pitchFamily="2" charset="-122"/>
                        </a:rPr>
                        <a:t>普通本科、高等职业教育本科</a:t>
                      </a:r>
                      <a:endParaRPr lang="zh-CN" sz="1000" kern="100">
                        <a:effectLst/>
                        <a:latin typeface="Times New Roman" panose="02020603050405020304" charset="0"/>
                        <a:ea typeface="宋体" panose="02010600030101010101" pitchFamily="2" charset="-122"/>
                      </a:endParaRPr>
                    </a:p>
                  </a:txBody>
                  <a:tcPr marL="18143" marR="18143"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09</a:t>
                      </a:r>
                      <a:endParaRPr lang="zh-CN" sz="1000" kern="100">
                        <a:effectLst/>
                        <a:latin typeface="Times New Roman" panose="02020603050405020304" charset="0"/>
                        <a:ea typeface="宋体" panose="02010600030101010101" pitchFamily="2" charset="-122"/>
                      </a:endParaRPr>
                    </a:p>
                  </a:txBody>
                  <a:tcPr marL="18143" marR="181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43" marR="18143"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43" marR="18143"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43" marR="18143" marT="0" marB="0">
                    <a:lnL>
                      <a:noFill/>
                    </a:lnL>
                    <a:lnR>
                      <a:noFill/>
                    </a:lnR>
                    <a:lnT>
                      <a:noFill/>
                    </a:lnT>
                    <a:lnB>
                      <a:noFill/>
                    </a:lnB>
                  </a:tcPr>
                </a:tc>
              </a:tr>
              <a:tr h="205419">
                <a:tc>
                  <a:txBody>
                    <a:bodyPr/>
                    <a:lstStyle/>
                    <a:p>
                      <a:pPr indent="228600" algn="l">
                        <a:lnSpc>
                          <a:spcPts val="1400"/>
                        </a:lnSpc>
                        <a:spcAft>
                          <a:spcPts val="0"/>
                        </a:spcAft>
                      </a:pPr>
                      <a:r>
                        <a:rPr lang="en-US" sz="900" kern="100">
                          <a:effectLst/>
                          <a:latin typeface="宋体" panose="02010600030101010101" pitchFamily="2" charset="-122"/>
                          <a:ea typeface="宋体" panose="02010600030101010101" pitchFamily="2" charset="-122"/>
                        </a:rPr>
                        <a:t>30</a:t>
                      </a:r>
                      <a:r>
                        <a:rPr lang="zh-CN" sz="900" kern="100">
                          <a:effectLst/>
                          <a:latin typeface="Times New Roman" panose="02020603050405020304" charset="0"/>
                          <a:ea typeface="宋体" panose="02010600030101010101" pitchFamily="2" charset="-122"/>
                        </a:rPr>
                        <a:t>人以下</a:t>
                      </a:r>
                      <a:endParaRPr lang="zh-CN" sz="1000" kern="100">
                        <a:effectLst/>
                        <a:latin typeface="Times New Roman" panose="02020603050405020304" charset="0"/>
                        <a:ea typeface="宋体" panose="02010600030101010101" pitchFamily="2" charset="-122"/>
                      </a:endParaRPr>
                    </a:p>
                  </a:txBody>
                  <a:tcPr marL="18143" marR="18143"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10</a:t>
                      </a:r>
                      <a:endParaRPr lang="zh-CN" sz="1000" kern="100">
                        <a:effectLst/>
                        <a:latin typeface="Times New Roman" panose="02020603050405020304" charset="0"/>
                        <a:ea typeface="宋体" panose="02010600030101010101" pitchFamily="2" charset="-122"/>
                      </a:endParaRPr>
                    </a:p>
                  </a:txBody>
                  <a:tcPr marL="18143" marR="181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43" marR="18143"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43" marR="18143"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43" marR="18143" marT="0" marB="0">
                    <a:lnL>
                      <a:noFill/>
                    </a:lnL>
                    <a:lnR>
                      <a:noFill/>
                    </a:lnR>
                    <a:lnT>
                      <a:noFill/>
                    </a:lnT>
                    <a:lnB>
                      <a:noFill/>
                    </a:lnB>
                  </a:tcPr>
                </a:tc>
              </a:tr>
              <a:tr h="205419">
                <a:tc>
                  <a:txBody>
                    <a:bodyPr/>
                    <a:lstStyle/>
                    <a:p>
                      <a:pPr indent="228600" algn="l">
                        <a:lnSpc>
                          <a:spcPts val="1400"/>
                        </a:lnSpc>
                        <a:spcAft>
                          <a:spcPts val="0"/>
                        </a:spcAft>
                      </a:pPr>
                      <a:r>
                        <a:rPr lang="en-US" sz="900" kern="100">
                          <a:effectLst/>
                          <a:latin typeface="宋体" panose="02010600030101010101" pitchFamily="2" charset="-122"/>
                          <a:ea typeface="宋体" panose="02010600030101010101" pitchFamily="2" charset="-122"/>
                        </a:rPr>
                        <a:t>31-50</a:t>
                      </a:r>
                      <a:r>
                        <a:rPr lang="zh-CN" sz="900" kern="100">
                          <a:effectLst/>
                          <a:latin typeface="Times New Roman" panose="02020603050405020304" charset="0"/>
                          <a:ea typeface="宋体" panose="02010600030101010101" pitchFamily="2" charset="-122"/>
                        </a:rPr>
                        <a:t>人</a:t>
                      </a:r>
                      <a:endParaRPr lang="zh-CN" sz="1000" kern="100">
                        <a:effectLst/>
                        <a:latin typeface="Times New Roman" panose="02020603050405020304" charset="0"/>
                        <a:ea typeface="宋体" panose="02010600030101010101" pitchFamily="2" charset="-122"/>
                      </a:endParaRPr>
                    </a:p>
                  </a:txBody>
                  <a:tcPr marL="18143" marR="18143"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11</a:t>
                      </a:r>
                      <a:endParaRPr lang="zh-CN" sz="1000" kern="100">
                        <a:effectLst/>
                        <a:latin typeface="Times New Roman" panose="02020603050405020304" charset="0"/>
                        <a:ea typeface="宋体" panose="02010600030101010101" pitchFamily="2" charset="-122"/>
                      </a:endParaRPr>
                    </a:p>
                  </a:txBody>
                  <a:tcPr marL="18143" marR="181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43" marR="18143"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43" marR="18143"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43" marR="18143" marT="0" marB="0">
                    <a:lnL>
                      <a:noFill/>
                    </a:lnL>
                    <a:lnR>
                      <a:noFill/>
                    </a:lnR>
                    <a:lnT>
                      <a:noFill/>
                    </a:lnT>
                    <a:lnB>
                      <a:noFill/>
                    </a:lnB>
                  </a:tcPr>
                </a:tc>
              </a:tr>
              <a:tr h="205419">
                <a:tc>
                  <a:txBody>
                    <a:bodyPr/>
                    <a:lstStyle/>
                    <a:p>
                      <a:pPr indent="228600" algn="l">
                        <a:lnSpc>
                          <a:spcPts val="1400"/>
                        </a:lnSpc>
                        <a:spcAft>
                          <a:spcPts val="0"/>
                        </a:spcAft>
                      </a:pPr>
                      <a:r>
                        <a:rPr lang="en-US" sz="900" kern="100">
                          <a:effectLst/>
                          <a:latin typeface="宋体" panose="02010600030101010101" pitchFamily="2" charset="-122"/>
                          <a:ea typeface="宋体" panose="02010600030101010101" pitchFamily="2" charset="-122"/>
                        </a:rPr>
                        <a:t>51-100</a:t>
                      </a:r>
                      <a:r>
                        <a:rPr lang="zh-CN" sz="900" kern="100">
                          <a:effectLst/>
                          <a:latin typeface="Times New Roman" panose="02020603050405020304" charset="0"/>
                          <a:ea typeface="宋体" panose="02010600030101010101" pitchFamily="2" charset="-122"/>
                        </a:rPr>
                        <a:t>人</a:t>
                      </a:r>
                      <a:endParaRPr lang="zh-CN" sz="1000" kern="100">
                        <a:effectLst/>
                        <a:latin typeface="Times New Roman" panose="02020603050405020304" charset="0"/>
                        <a:ea typeface="宋体" panose="02010600030101010101" pitchFamily="2" charset="-122"/>
                      </a:endParaRPr>
                    </a:p>
                  </a:txBody>
                  <a:tcPr marL="18143" marR="18143"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12</a:t>
                      </a:r>
                      <a:endParaRPr lang="zh-CN" sz="1000" kern="100">
                        <a:effectLst/>
                        <a:latin typeface="Times New Roman" panose="02020603050405020304" charset="0"/>
                        <a:ea typeface="宋体" panose="02010600030101010101" pitchFamily="2" charset="-122"/>
                      </a:endParaRPr>
                    </a:p>
                  </a:txBody>
                  <a:tcPr marL="18143" marR="181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43" marR="18143"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43" marR="18143"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43" marR="18143" marT="0" marB="0">
                    <a:lnL>
                      <a:noFill/>
                    </a:lnL>
                    <a:lnR>
                      <a:noFill/>
                    </a:lnR>
                    <a:lnT>
                      <a:noFill/>
                    </a:lnT>
                    <a:lnB>
                      <a:noFill/>
                    </a:lnB>
                  </a:tcPr>
                </a:tc>
              </a:tr>
              <a:tr h="205419">
                <a:tc>
                  <a:txBody>
                    <a:bodyPr/>
                    <a:lstStyle/>
                    <a:p>
                      <a:pPr indent="228600" algn="l">
                        <a:lnSpc>
                          <a:spcPts val="1400"/>
                        </a:lnSpc>
                        <a:spcAft>
                          <a:spcPts val="0"/>
                        </a:spcAft>
                      </a:pPr>
                      <a:r>
                        <a:rPr lang="en-US" sz="900" kern="100">
                          <a:effectLst/>
                          <a:latin typeface="宋体" panose="02010600030101010101" pitchFamily="2" charset="-122"/>
                          <a:ea typeface="宋体" panose="02010600030101010101" pitchFamily="2" charset="-122"/>
                        </a:rPr>
                        <a:t>101-150</a:t>
                      </a:r>
                      <a:r>
                        <a:rPr lang="zh-CN" sz="900" kern="100">
                          <a:effectLst/>
                          <a:latin typeface="Times New Roman" panose="02020603050405020304" charset="0"/>
                          <a:ea typeface="宋体" panose="02010600030101010101" pitchFamily="2" charset="-122"/>
                        </a:rPr>
                        <a:t>人</a:t>
                      </a:r>
                      <a:endParaRPr lang="zh-CN" sz="1000" kern="100">
                        <a:effectLst/>
                        <a:latin typeface="Times New Roman" panose="02020603050405020304" charset="0"/>
                        <a:ea typeface="宋体" panose="02010600030101010101" pitchFamily="2" charset="-122"/>
                      </a:endParaRPr>
                    </a:p>
                  </a:txBody>
                  <a:tcPr marL="18143" marR="18143"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13</a:t>
                      </a:r>
                      <a:endParaRPr lang="zh-CN" sz="1000" kern="100">
                        <a:effectLst/>
                        <a:latin typeface="Times New Roman" panose="02020603050405020304" charset="0"/>
                        <a:ea typeface="宋体" panose="02010600030101010101" pitchFamily="2" charset="-122"/>
                      </a:endParaRPr>
                    </a:p>
                  </a:txBody>
                  <a:tcPr marL="18143" marR="181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43" marR="18143"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43" marR="18143"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43" marR="18143" marT="0" marB="0">
                    <a:lnL>
                      <a:noFill/>
                    </a:lnL>
                    <a:lnR>
                      <a:noFill/>
                    </a:lnR>
                    <a:lnT>
                      <a:noFill/>
                    </a:lnT>
                    <a:lnB>
                      <a:noFill/>
                    </a:lnB>
                  </a:tcPr>
                </a:tc>
              </a:tr>
              <a:tr h="205419">
                <a:tc>
                  <a:txBody>
                    <a:bodyPr/>
                    <a:lstStyle/>
                    <a:p>
                      <a:pPr indent="228600" algn="l">
                        <a:lnSpc>
                          <a:spcPts val="1400"/>
                        </a:lnSpc>
                        <a:spcAft>
                          <a:spcPts val="0"/>
                        </a:spcAft>
                      </a:pPr>
                      <a:r>
                        <a:rPr lang="en-US" sz="900" kern="100">
                          <a:effectLst/>
                          <a:latin typeface="宋体" panose="02010600030101010101" pitchFamily="2" charset="-122"/>
                          <a:ea typeface="宋体" panose="02010600030101010101" pitchFamily="2" charset="-122"/>
                        </a:rPr>
                        <a:t>151-200</a:t>
                      </a:r>
                      <a:r>
                        <a:rPr lang="zh-CN" sz="900" kern="100">
                          <a:effectLst/>
                          <a:latin typeface="Times New Roman" panose="02020603050405020304" charset="0"/>
                          <a:ea typeface="宋体" panose="02010600030101010101" pitchFamily="2" charset="-122"/>
                        </a:rPr>
                        <a:t>人</a:t>
                      </a:r>
                      <a:endParaRPr lang="zh-CN" sz="1000" kern="100">
                        <a:effectLst/>
                        <a:latin typeface="Times New Roman" panose="02020603050405020304" charset="0"/>
                        <a:ea typeface="宋体" panose="02010600030101010101" pitchFamily="2" charset="-122"/>
                      </a:endParaRPr>
                    </a:p>
                  </a:txBody>
                  <a:tcPr marL="18143" marR="18143"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14</a:t>
                      </a:r>
                      <a:endParaRPr lang="zh-CN" sz="1000" kern="100">
                        <a:effectLst/>
                        <a:latin typeface="Times New Roman" panose="02020603050405020304" charset="0"/>
                        <a:ea typeface="宋体" panose="02010600030101010101" pitchFamily="2" charset="-122"/>
                      </a:endParaRPr>
                    </a:p>
                  </a:txBody>
                  <a:tcPr marL="18143" marR="181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43" marR="18143"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43" marR="18143"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43" marR="18143" marT="0" marB="0">
                    <a:lnL>
                      <a:noFill/>
                    </a:lnL>
                    <a:lnR>
                      <a:noFill/>
                    </a:lnR>
                    <a:lnT>
                      <a:noFill/>
                    </a:lnT>
                    <a:lnB>
                      <a:noFill/>
                    </a:lnB>
                  </a:tcPr>
                </a:tc>
              </a:tr>
              <a:tr h="205419">
                <a:tc>
                  <a:txBody>
                    <a:bodyPr/>
                    <a:lstStyle/>
                    <a:p>
                      <a:pPr indent="228600" algn="l">
                        <a:lnSpc>
                          <a:spcPts val="1400"/>
                        </a:lnSpc>
                        <a:spcAft>
                          <a:spcPts val="0"/>
                        </a:spcAft>
                      </a:pPr>
                      <a:r>
                        <a:rPr lang="en-US" sz="900" kern="100">
                          <a:effectLst/>
                          <a:latin typeface="宋体" panose="02010600030101010101" pitchFamily="2" charset="-122"/>
                          <a:ea typeface="宋体" panose="02010600030101010101" pitchFamily="2" charset="-122"/>
                        </a:rPr>
                        <a:t>201</a:t>
                      </a:r>
                      <a:r>
                        <a:rPr lang="zh-CN" sz="900" kern="100">
                          <a:effectLst/>
                          <a:latin typeface="Times New Roman" panose="02020603050405020304" charset="0"/>
                          <a:ea typeface="宋体" panose="02010600030101010101" pitchFamily="2" charset="-122"/>
                        </a:rPr>
                        <a:t>人以上</a:t>
                      </a:r>
                      <a:endParaRPr lang="zh-CN" sz="1000" kern="100">
                        <a:effectLst/>
                        <a:latin typeface="Times New Roman" panose="02020603050405020304" charset="0"/>
                        <a:ea typeface="宋体" panose="02010600030101010101" pitchFamily="2" charset="-122"/>
                      </a:endParaRPr>
                    </a:p>
                  </a:txBody>
                  <a:tcPr marL="18143" marR="18143"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15</a:t>
                      </a:r>
                      <a:endParaRPr lang="zh-CN" sz="1000" kern="100">
                        <a:effectLst/>
                        <a:latin typeface="Times New Roman" panose="02020603050405020304" charset="0"/>
                        <a:ea typeface="宋体" panose="02010600030101010101" pitchFamily="2" charset="-122"/>
                      </a:endParaRPr>
                    </a:p>
                  </a:txBody>
                  <a:tcPr marL="18143" marR="181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43" marR="18143"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43" marR="18143"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43" marR="18143" marT="0" marB="0">
                    <a:lnL>
                      <a:noFill/>
                    </a:lnL>
                    <a:lnR>
                      <a:noFill/>
                    </a:lnR>
                    <a:lnT>
                      <a:noFill/>
                    </a:lnT>
                    <a:lnB>
                      <a:noFill/>
                    </a:lnB>
                  </a:tcPr>
                </a:tc>
              </a:tr>
              <a:tr h="205419">
                <a:tc>
                  <a:txBody>
                    <a:bodyPr/>
                    <a:lstStyle/>
                    <a:p>
                      <a:pPr indent="114300" algn="l">
                        <a:lnSpc>
                          <a:spcPts val="1400"/>
                        </a:lnSpc>
                        <a:spcAft>
                          <a:spcPts val="0"/>
                        </a:spcAft>
                      </a:pPr>
                      <a:r>
                        <a:rPr lang="zh-CN" sz="900" kern="100">
                          <a:effectLst/>
                          <a:latin typeface="Times New Roman" panose="02020603050405020304" charset="0"/>
                          <a:ea typeface="宋体" panose="02010600030101010101" pitchFamily="2" charset="-122"/>
                        </a:rPr>
                        <a:t>研究生</a:t>
                      </a:r>
                      <a:endParaRPr lang="zh-CN" sz="1000" kern="100">
                        <a:effectLst/>
                        <a:latin typeface="Times New Roman" panose="02020603050405020304" charset="0"/>
                        <a:ea typeface="宋体" panose="02010600030101010101" pitchFamily="2" charset="-122"/>
                      </a:endParaRPr>
                    </a:p>
                  </a:txBody>
                  <a:tcPr marL="18143" marR="18143"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16</a:t>
                      </a:r>
                      <a:endParaRPr lang="zh-CN" sz="1000" kern="100">
                        <a:effectLst/>
                        <a:latin typeface="Times New Roman" panose="02020603050405020304" charset="0"/>
                        <a:ea typeface="宋体" panose="02010600030101010101" pitchFamily="2" charset="-122"/>
                      </a:endParaRPr>
                    </a:p>
                  </a:txBody>
                  <a:tcPr marL="18143" marR="181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43" marR="18143"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43" marR="18143"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43" marR="18143" marT="0" marB="0">
                    <a:lnL>
                      <a:noFill/>
                    </a:lnL>
                    <a:lnR>
                      <a:noFill/>
                    </a:lnR>
                    <a:lnT>
                      <a:noFill/>
                    </a:lnT>
                    <a:lnB>
                      <a:noFill/>
                    </a:lnB>
                  </a:tcPr>
                </a:tc>
              </a:tr>
              <a:tr h="205419">
                <a:tc>
                  <a:txBody>
                    <a:bodyPr/>
                    <a:lstStyle/>
                    <a:p>
                      <a:pPr indent="228600" algn="l">
                        <a:lnSpc>
                          <a:spcPts val="1400"/>
                        </a:lnSpc>
                        <a:spcAft>
                          <a:spcPts val="0"/>
                        </a:spcAft>
                      </a:pPr>
                      <a:r>
                        <a:rPr lang="en-US" sz="900" kern="100">
                          <a:effectLst/>
                          <a:latin typeface="宋体" panose="02010600030101010101" pitchFamily="2" charset="-122"/>
                          <a:ea typeface="宋体" panose="02010600030101010101" pitchFamily="2" charset="-122"/>
                        </a:rPr>
                        <a:t>30</a:t>
                      </a:r>
                      <a:r>
                        <a:rPr lang="zh-CN" sz="900" kern="100">
                          <a:effectLst/>
                          <a:latin typeface="Times New Roman" panose="02020603050405020304" charset="0"/>
                          <a:ea typeface="宋体" panose="02010600030101010101" pitchFamily="2" charset="-122"/>
                        </a:rPr>
                        <a:t>人以下</a:t>
                      </a:r>
                      <a:endParaRPr lang="zh-CN" sz="1000" kern="100">
                        <a:effectLst/>
                        <a:latin typeface="Times New Roman" panose="02020603050405020304" charset="0"/>
                        <a:ea typeface="宋体" panose="02010600030101010101" pitchFamily="2" charset="-122"/>
                      </a:endParaRPr>
                    </a:p>
                  </a:txBody>
                  <a:tcPr marL="18143" marR="18143"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17</a:t>
                      </a:r>
                      <a:endParaRPr lang="zh-CN" sz="1000" kern="100">
                        <a:effectLst/>
                        <a:latin typeface="Times New Roman" panose="02020603050405020304" charset="0"/>
                        <a:ea typeface="宋体" panose="02010600030101010101" pitchFamily="2" charset="-122"/>
                      </a:endParaRPr>
                    </a:p>
                  </a:txBody>
                  <a:tcPr marL="18143" marR="181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43" marR="18143"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43" marR="18143"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43" marR="18143" marT="0" marB="0">
                    <a:lnL>
                      <a:noFill/>
                    </a:lnL>
                    <a:lnR>
                      <a:noFill/>
                    </a:lnR>
                    <a:lnT>
                      <a:noFill/>
                    </a:lnT>
                    <a:lnB>
                      <a:noFill/>
                    </a:lnB>
                  </a:tcPr>
                </a:tc>
              </a:tr>
              <a:tr h="205419">
                <a:tc>
                  <a:txBody>
                    <a:bodyPr/>
                    <a:lstStyle/>
                    <a:p>
                      <a:pPr indent="228600" algn="l">
                        <a:lnSpc>
                          <a:spcPts val="1400"/>
                        </a:lnSpc>
                        <a:spcAft>
                          <a:spcPts val="0"/>
                        </a:spcAft>
                      </a:pPr>
                      <a:r>
                        <a:rPr lang="en-US" sz="900" kern="100">
                          <a:effectLst/>
                          <a:latin typeface="宋体" panose="02010600030101010101" pitchFamily="2" charset="-122"/>
                          <a:ea typeface="宋体" panose="02010600030101010101" pitchFamily="2" charset="-122"/>
                        </a:rPr>
                        <a:t>31-50</a:t>
                      </a:r>
                      <a:r>
                        <a:rPr lang="zh-CN" sz="900" kern="100">
                          <a:effectLst/>
                          <a:latin typeface="Times New Roman" panose="02020603050405020304" charset="0"/>
                          <a:ea typeface="宋体" panose="02010600030101010101" pitchFamily="2" charset="-122"/>
                        </a:rPr>
                        <a:t>人</a:t>
                      </a:r>
                      <a:endParaRPr lang="zh-CN" sz="1000" kern="100">
                        <a:effectLst/>
                        <a:latin typeface="Times New Roman" panose="02020603050405020304" charset="0"/>
                        <a:ea typeface="宋体" panose="02010600030101010101" pitchFamily="2" charset="-122"/>
                      </a:endParaRPr>
                    </a:p>
                  </a:txBody>
                  <a:tcPr marL="18143" marR="18143"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18</a:t>
                      </a:r>
                      <a:endParaRPr lang="zh-CN" sz="1000" kern="100">
                        <a:effectLst/>
                        <a:latin typeface="Times New Roman" panose="02020603050405020304" charset="0"/>
                        <a:ea typeface="宋体" panose="02010600030101010101" pitchFamily="2" charset="-122"/>
                      </a:endParaRPr>
                    </a:p>
                  </a:txBody>
                  <a:tcPr marL="18143" marR="181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43" marR="18143"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43" marR="18143"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43" marR="18143" marT="0" marB="0">
                    <a:lnL>
                      <a:noFill/>
                    </a:lnL>
                    <a:lnR>
                      <a:noFill/>
                    </a:lnR>
                    <a:lnT>
                      <a:noFill/>
                    </a:lnT>
                    <a:lnB>
                      <a:noFill/>
                    </a:lnB>
                  </a:tcPr>
                </a:tc>
              </a:tr>
              <a:tr h="205419">
                <a:tc>
                  <a:txBody>
                    <a:bodyPr/>
                    <a:lstStyle/>
                    <a:p>
                      <a:pPr indent="228600" algn="l">
                        <a:lnSpc>
                          <a:spcPts val="1400"/>
                        </a:lnSpc>
                        <a:spcAft>
                          <a:spcPts val="0"/>
                        </a:spcAft>
                      </a:pPr>
                      <a:r>
                        <a:rPr lang="en-US" sz="900" kern="100">
                          <a:effectLst/>
                          <a:latin typeface="宋体" panose="02010600030101010101" pitchFamily="2" charset="-122"/>
                          <a:ea typeface="宋体" panose="02010600030101010101" pitchFamily="2" charset="-122"/>
                        </a:rPr>
                        <a:t>51-100</a:t>
                      </a:r>
                      <a:r>
                        <a:rPr lang="zh-CN" sz="900" kern="100">
                          <a:effectLst/>
                          <a:latin typeface="Times New Roman" panose="02020603050405020304" charset="0"/>
                          <a:ea typeface="宋体" panose="02010600030101010101" pitchFamily="2" charset="-122"/>
                        </a:rPr>
                        <a:t>人</a:t>
                      </a:r>
                      <a:endParaRPr lang="zh-CN" sz="1000" kern="100">
                        <a:effectLst/>
                        <a:latin typeface="Times New Roman" panose="02020603050405020304" charset="0"/>
                        <a:ea typeface="宋体" panose="02010600030101010101" pitchFamily="2" charset="-122"/>
                      </a:endParaRPr>
                    </a:p>
                  </a:txBody>
                  <a:tcPr marL="18143" marR="18143"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19</a:t>
                      </a:r>
                      <a:endParaRPr lang="zh-CN" sz="1000" kern="100">
                        <a:effectLst/>
                        <a:latin typeface="Times New Roman" panose="02020603050405020304" charset="0"/>
                        <a:ea typeface="宋体" panose="02010600030101010101" pitchFamily="2" charset="-122"/>
                      </a:endParaRPr>
                    </a:p>
                  </a:txBody>
                  <a:tcPr marL="18143" marR="181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43" marR="18143"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43" marR="18143"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43" marR="18143" marT="0" marB="0">
                    <a:lnL>
                      <a:noFill/>
                    </a:lnL>
                    <a:lnR>
                      <a:noFill/>
                    </a:lnR>
                    <a:lnT>
                      <a:noFill/>
                    </a:lnT>
                    <a:lnB>
                      <a:noFill/>
                    </a:lnB>
                  </a:tcPr>
                </a:tc>
              </a:tr>
              <a:tr h="205419">
                <a:tc>
                  <a:txBody>
                    <a:bodyPr/>
                    <a:lstStyle/>
                    <a:p>
                      <a:pPr indent="228600" algn="l">
                        <a:lnSpc>
                          <a:spcPts val="1400"/>
                        </a:lnSpc>
                        <a:spcAft>
                          <a:spcPts val="0"/>
                        </a:spcAft>
                      </a:pPr>
                      <a:r>
                        <a:rPr lang="en-US" sz="900" kern="100">
                          <a:effectLst/>
                          <a:latin typeface="宋体" panose="02010600030101010101" pitchFamily="2" charset="-122"/>
                          <a:ea typeface="宋体" panose="02010600030101010101" pitchFamily="2" charset="-122"/>
                        </a:rPr>
                        <a:t>101-150</a:t>
                      </a:r>
                      <a:r>
                        <a:rPr lang="zh-CN" sz="900" kern="100">
                          <a:effectLst/>
                          <a:latin typeface="Times New Roman" panose="02020603050405020304" charset="0"/>
                          <a:ea typeface="宋体" panose="02010600030101010101" pitchFamily="2" charset="-122"/>
                        </a:rPr>
                        <a:t>人</a:t>
                      </a:r>
                      <a:endParaRPr lang="zh-CN" sz="1000" kern="100">
                        <a:effectLst/>
                        <a:latin typeface="Times New Roman" panose="02020603050405020304" charset="0"/>
                        <a:ea typeface="宋体" panose="02010600030101010101" pitchFamily="2" charset="-122"/>
                      </a:endParaRPr>
                    </a:p>
                  </a:txBody>
                  <a:tcPr marL="18143" marR="18143"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20</a:t>
                      </a:r>
                      <a:endParaRPr lang="zh-CN" sz="1000" kern="100">
                        <a:effectLst/>
                        <a:latin typeface="Times New Roman" panose="02020603050405020304" charset="0"/>
                        <a:ea typeface="宋体" panose="02010600030101010101" pitchFamily="2" charset="-122"/>
                      </a:endParaRPr>
                    </a:p>
                  </a:txBody>
                  <a:tcPr marL="18143" marR="181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43" marR="18143"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43" marR="18143"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43" marR="18143" marT="0" marB="0">
                    <a:lnL>
                      <a:noFill/>
                    </a:lnL>
                    <a:lnR>
                      <a:noFill/>
                    </a:lnR>
                    <a:lnT>
                      <a:noFill/>
                    </a:lnT>
                    <a:lnB>
                      <a:noFill/>
                    </a:lnB>
                  </a:tcPr>
                </a:tc>
              </a:tr>
              <a:tr h="205419">
                <a:tc>
                  <a:txBody>
                    <a:bodyPr/>
                    <a:lstStyle/>
                    <a:p>
                      <a:pPr indent="228600" algn="l">
                        <a:lnSpc>
                          <a:spcPts val="1400"/>
                        </a:lnSpc>
                        <a:spcAft>
                          <a:spcPts val="0"/>
                        </a:spcAft>
                      </a:pPr>
                      <a:r>
                        <a:rPr lang="en-US" sz="900" kern="100">
                          <a:effectLst/>
                          <a:latin typeface="宋体" panose="02010600030101010101" pitchFamily="2" charset="-122"/>
                          <a:ea typeface="宋体" panose="02010600030101010101" pitchFamily="2" charset="-122"/>
                        </a:rPr>
                        <a:t>151-200</a:t>
                      </a:r>
                      <a:r>
                        <a:rPr lang="zh-CN" sz="900" kern="100">
                          <a:effectLst/>
                          <a:latin typeface="Times New Roman" panose="02020603050405020304" charset="0"/>
                          <a:ea typeface="宋体" panose="02010600030101010101" pitchFamily="2" charset="-122"/>
                        </a:rPr>
                        <a:t>人</a:t>
                      </a:r>
                      <a:endParaRPr lang="zh-CN" sz="1000" kern="100">
                        <a:effectLst/>
                        <a:latin typeface="Times New Roman" panose="02020603050405020304" charset="0"/>
                        <a:ea typeface="宋体" panose="02010600030101010101" pitchFamily="2" charset="-122"/>
                      </a:endParaRPr>
                    </a:p>
                  </a:txBody>
                  <a:tcPr marL="18143" marR="18143"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21</a:t>
                      </a:r>
                      <a:endParaRPr lang="zh-CN" sz="1000" kern="100">
                        <a:effectLst/>
                        <a:latin typeface="Times New Roman" panose="02020603050405020304" charset="0"/>
                        <a:ea typeface="宋体" panose="02010600030101010101" pitchFamily="2" charset="-122"/>
                      </a:endParaRPr>
                    </a:p>
                  </a:txBody>
                  <a:tcPr marL="18143" marR="181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43" marR="18143"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43" marR="18143"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43" marR="18143" marT="0" marB="0">
                    <a:lnL>
                      <a:noFill/>
                    </a:lnL>
                    <a:lnR>
                      <a:noFill/>
                    </a:lnR>
                    <a:lnT>
                      <a:noFill/>
                    </a:lnT>
                    <a:lnB>
                      <a:noFill/>
                    </a:lnB>
                  </a:tcPr>
                </a:tc>
              </a:tr>
              <a:tr h="205419">
                <a:tc>
                  <a:txBody>
                    <a:bodyPr/>
                    <a:lstStyle/>
                    <a:p>
                      <a:pPr indent="228600" algn="l">
                        <a:lnSpc>
                          <a:spcPts val="1400"/>
                        </a:lnSpc>
                        <a:spcAft>
                          <a:spcPts val="0"/>
                        </a:spcAft>
                      </a:pPr>
                      <a:r>
                        <a:rPr lang="en-US" sz="900" kern="100">
                          <a:effectLst/>
                          <a:latin typeface="宋体" panose="02010600030101010101" pitchFamily="2" charset="-122"/>
                          <a:ea typeface="宋体" panose="02010600030101010101" pitchFamily="2" charset="-122"/>
                        </a:rPr>
                        <a:t>201</a:t>
                      </a:r>
                      <a:r>
                        <a:rPr lang="zh-CN" sz="900" kern="100">
                          <a:effectLst/>
                          <a:latin typeface="Times New Roman" panose="02020603050405020304" charset="0"/>
                          <a:ea typeface="宋体" panose="02010600030101010101" pitchFamily="2" charset="-122"/>
                        </a:rPr>
                        <a:t>人以上</a:t>
                      </a:r>
                      <a:endParaRPr lang="zh-CN" sz="1000" kern="100">
                        <a:effectLst/>
                        <a:latin typeface="Times New Roman" panose="02020603050405020304" charset="0"/>
                        <a:ea typeface="宋体" panose="02010600030101010101" pitchFamily="2" charset="-122"/>
                      </a:endParaRPr>
                    </a:p>
                  </a:txBody>
                  <a:tcPr marL="18143" marR="18143"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22</a:t>
                      </a:r>
                      <a:endParaRPr lang="zh-CN" sz="1000" kern="100">
                        <a:effectLst/>
                        <a:latin typeface="Times New Roman" panose="02020603050405020304" charset="0"/>
                        <a:ea typeface="宋体" panose="02010600030101010101" pitchFamily="2" charset="-122"/>
                      </a:endParaRPr>
                    </a:p>
                  </a:txBody>
                  <a:tcPr marL="18143" marR="181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43" marR="18143"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43" marR="18143"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18143" marR="18143" marT="0" marB="0">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
        <p:nvSpPr>
          <p:cNvPr id="9" name="矩形 8"/>
          <p:cNvSpPr/>
          <p:nvPr/>
        </p:nvSpPr>
        <p:spPr>
          <a:xfrm>
            <a:off x="4849505" y="287020"/>
            <a:ext cx="2492990" cy="400110"/>
          </a:xfrm>
          <a:prstGeom prst="rect">
            <a:avLst/>
          </a:prstGeom>
        </p:spPr>
        <p:txBody>
          <a:bodyPr wrap="none">
            <a:spAutoFit/>
          </a:bodyPr>
          <a:lstStyle/>
          <a:p>
            <a:pPr algn="ctr"/>
            <a:r>
              <a:rPr lang="zh-CN" altLang="en-US" sz="2000" b="1" dirty="0">
                <a:solidFill>
                  <a:srgbClr val="304371"/>
                </a:solidFill>
                <a:cs typeface="+mn-ea"/>
                <a:sym typeface="+mn-lt"/>
              </a:rPr>
              <a:t>（十）高等教育班额</a:t>
            </a:r>
            <a:endParaRPr lang="zh-CN" altLang="zh-CN" sz="2000" b="1" dirty="0">
              <a:solidFill>
                <a:srgbClr val="304371"/>
              </a:solidFill>
              <a:cs typeface="+mn-ea"/>
              <a:sym typeface="+mn-lt"/>
            </a:endParaRPr>
          </a:p>
        </p:txBody>
      </p:sp>
      <p:grpSp>
        <p:nvGrpSpPr>
          <p:cNvPr id="4" name="组合 3"/>
          <p:cNvGrpSpPr/>
          <p:nvPr/>
        </p:nvGrpSpPr>
        <p:grpSpPr>
          <a:xfrm>
            <a:off x="667041" y="1274618"/>
            <a:ext cx="10858500" cy="1128187"/>
            <a:chOff x="660401" y="1240030"/>
            <a:chExt cx="10858500" cy="1253572"/>
          </a:xfrm>
        </p:grpSpPr>
        <p:grpSp>
          <p:nvGrpSpPr>
            <p:cNvPr id="5" name="组合 4"/>
            <p:cNvGrpSpPr/>
            <p:nvPr/>
          </p:nvGrpSpPr>
          <p:grpSpPr>
            <a:xfrm>
              <a:off x="660401" y="1613490"/>
              <a:ext cx="10858500" cy="880112"/>
              <a:chOff x="660401" y="650305"/>
              <a:chExt cx="10858500" cy="1505352"/>
            </a:xfrm>
          </p:grpSpPr>
          <p:sp>
            <p:nvSpPr>
              <p:cNvPr id="7" name="矩形 6"/>
              <p:cNvSpPr/>
              <p:nvPr/>
            </p:nvSpPr>
            <p:spPr>
              <a:xfrm>
                <a:off x="660401" y="650305"/>
                <a:ext cx="10858500" cy="1469638"/>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8" name="矩形 7"/>
              <p:cNvSpPr/>
              <p:nvPr/>
            </p:nvSpPr>
            <p:spPr>
              <a:xfrm>
                <a:off x="666750" y="686019"/>
                <a:ext cx="10722611" cy="1469638"/>
              </a:xfrm>
              <a:prstGeom prst="rect">
                <a:avLst/>
              </a:prstGeom>
            </p:spPr>
            <p:txBody>
              <a:bodyPr wrap="square">
                <a:spAutoFit/>
              </a:bodyPr>
              <a:lstStyle/>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rPr>
                  <a:t>公共基础课是指全部专业或部分同类专业的学生都必须学习的课程，如思政类、公共外语类、数学类、体育类、国防教育类等课程。</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6" name="矩形 5"/>
            <p:cNvSpPr/>
            <p:nvPr/>
          </p:nvSpPr>
          <p:spPr>
            <a:xfrm>
              <a:off x="7682632" y="1240030"/>
              <a:ext cx="1163783" cy="373460"/>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10" name="组合 9"/>
          <p:cNvGrpSpPr/>
          <p:nvPr/>
        </p:nvGrpSpPr>
        <p:grpSpPr>
          <a:xfrm>
            <a:off x="667041" y="1293410"/>
            <a:ext cx="10858500" cy="1249259"/>
            <a:chOff x="660401" y="1084622"/>
            <a:chExt cx="10858500" cy="1388100"/>
          </a:xfrm>
        </p:grpSpPr>
        <p:grpSp>
          <p:nvGrpSpPr>
            <p:cNvPr id="11" name="组合 10"/>
            <p:cNvGrpSpPr/>
            <p:nvPr/>
          </p:nvGrpSpPr>
          <p:grpSpPr>
            <a:xfrm>
              <a:off x="660401" y="1613490"/>
              <a:ext cx="10858500" cy="859232"/>
              <a:chOff x="660401" y="650305"/>
              <a:chExt cx="10858500" cy="1469638"/>
            </a:xfrm>
          </p:grpSpPr>
          <p:sp>
            <p:nvSpPr>
              <p:cNvPr id="13" name="矩形 12"/>
              <p:cNvSpPr/>
              <p:nvPr/>
            </p:nvSpPr>
            <p:spPr>
              <a:xfrm>
                <a:off x="660401" y="650305"/>
                <a:ext cx="10858500" cy="1469638"/>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14" name="矩形 13"/>
              <p:cNvSpPr/>
              <p:nvPr/>
            </p:nvSpPr>
            <p:spPr>
              <a:xfrm>
                <a:off x="666750" y="686023"/>
                <a:ext cx="10722611" cy="767721"/>
              </a:xfrm>
              <a:prstGeom prst="rect">
                <a:avLst/>
              </a:prstGeom>
            </p:spPr>
            <p:txBody>
              <a:bodyPr wrap="square">
                <a:spAutoFit/>
              </a:bodyPr>
              <a:lstStyle/>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rPr>
                  <a:t>专业课与公共基础课相对，是指根据培养目标所开设的专业知识和专门技能的课程</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12" name="矩形 11"/>
            <p:cNvSpPr/>
            <p:nvPr/>
          </p:nvSpPr>
          <p:spPr>
            <a:xfrm>
              <a:off x="9834676" y="1084622"/>
              <a:ext cx="1163783" cy="373460"/>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15" name="组合 14"/>
          <p:cNvGrpSpPr/>
          <p:nvPr/>
        </p:nvGrpSpPr>
        <p:grpSpPr>
          <a:xfrm>
            <a:off x="667041" y="279909"/>
            <a:ext cx="10836275" cy="1775199"/>
            <a:chOff x="660401" y="994002"/>
            <a:chExt cx="10836275" cy="1972493"/>
          </a:xfrm>
        </p:grpSpPr>
        <p:grpSp>
          <p:nvGrpSpPr>
            <p:cNvPr id="16" name="组合 15"/>
            <p:cNvGrpSpPr/>
            <p:nvPr/>
          </p:nvGrpSpPr>
          <p:grpSpPr>
            <a:xfrm>
              <a:off x="660401" y="1613490"/>
              <a:ext cx="10836275" cy="1353005"/>
              <a:chOff x="660401" y="650305"/>
              <a:chExt cx="10836275" cy="2314191"/>
            </a:xfrm>
          </p:grpSpPr>
          <p:sp>
            <p:nvSpPr>
              <p:cNvPr id="18" name="矩形 17"/>
              <p:cNvSpPr/>
              <p:nvPr/>
            </p:nvSpPr>
            <p:spPr>
              <a:xfrm>
                <a:off x="660401" y="650305"/>
                <a:ext cx="10836275" cy="2283300"/>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19" name="矩形 18"/>
              <p:cNvSpPr/>
              <p:nvPr/>
            </p:nvSpPr>
            <p:spPr>
              <a:xfrm>
                <a:off x="666750" y="686023"/>
                <a:ext cx="10722611" cy="2278473"/>
              </a:xfrm>
              <a:prstGeom prst="rect">
                <a:avLst/>
              </a:prstGeom>
            </p:spPr>
            <p:txBody>
              <a:bodyPr wrap="square">
                <a:spAutoFit/>
              </a:bodyPr>
              <a:lstStyle/>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rPr>
                  <a:t>填报说明：</a:t>
                </a:r>
                <a:endParaRPr lang="zh-CN" altLang="en-US" sz="1600" b="1" dirty="0">
                  <a:solidFill>
                    <a:schemeClr val="accent5">
                      <a:lumMod val="20000"/>
                      <a:lumOff val="80000"/>
                    </a:schemeClr>
                  </a:solidFill>
                  <a:latin typeface="黑体" panose="02010609060101010101" charset="-122"/>
                  <a:ea typeface="黑体" panose="02010609060101010101" charset="-122"/>
                </a:endParaRPr>
              </a:p>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rPr>
                  <a:t>班额是指高等教育学校根据教学计划开设的</a:t>
                </a:r>
                <a:r>
                  <a:rPr lang="zh-CN" altLang="en-US" sz="1600" b="1" dirty="0">
                    <a:solidFill>
                      <a:schemeClr val="accent5">
                        <a:lumMod val="20000"/>
                        <a:lumOff val="80000"/>
                      </a:schemeClr>
                    </a:solidFill>
                    <a:highlight>
                      <a:srgbClr val="FF0000"/>
                    </a:highlight>
                    <a:latin typeface="黑体" panose="02010609060101010101" charset="-122"/>
                    <a:ea typeface="黑体" panose="02010609060101010101" charset="-122"/>
                  </a:rPr>
                  <a:t>每门课程</a:t>
                </a:r>
                <a:r>
                  <a:rPr lang="zh-CN" altLang="en-US" sz="1600" b="1" dirty="0">
                    <a:solidFill>
                      <a:schemeClr val="accent5">
                        <a:lumMod val="20000"/>
                        <a:lumOff val="80000"/>
                      </a:schemeClr>
                    </a:solidFill>
                    <a:latin typeface="黑体" panose="02010609060101010101" charset="-122"/>
                    <a:ea typeface="黑体" panose="02010609060101010101" charset="-122"/>
                  </a:rPr>
                  <a:t>每个教学班学生的规模。</a:t>
                </a:r>
                <a:endParaRPr lang="zh-CN" altLang="en-US" sz="1600" b="1" dirty="0">
                  <a:solidFill>
                    <a:schemeClr val="accent5">
                      <a:lumMod val="20000"/>
                      <a:lumOff val="80000"/>
                    </a:schemeClr>
                  </a:solidFill>
                  <a:latin typeface="黑体" panose="02010609060101010101" charset="-122"/>
                  <a:ea typeface="黑体" panose="02010609060101010101" charset="-122"/>
                </a:endParaRPr>
              </a:p>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rPr>
                  <a:t>本表按本学年第一学期数据填报</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17" name="矩形 16"/>
            <p:cNvSpPr/>
            <p:nvPr/>
          </p:nvSpPr>
          <p:spPr>
            <a:xfrm>
              <a:off x="4925577" y="994002"/>
              <a:ext cx="2492990" cy="406279"/>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250"/>
                                        <p:tgtEl>
                                          <p:spTgt spid="4"/>
                                        </p:tgtEl>
                                      </p:cBhvr>
                                    </p:animEffect>
                                    <p:set>
                                      <p:cBhvr>
                                        <p:cTn id="12" dur="1" fill="hold">
                                          <p:stCondLst>
                                            <p:cond delay="249"/>
                                          </p:stCondLst>
                                        </p:cTn>
                                        <p:tgtEl>
                                          <p:spTgt spid="4"/>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nodeType="clickEffect">
                                  <p:stCondLst>
                                    <p:cond delay="0"/>
                                  </p:stCondLst>
                                  <p:childTnLst>
                                    <p:animEffect transition="out" filter="fade">
                                      <p:cBhvr>
                                        <p:cTn id="21" dur="250"/>
                                        <p:tgtEl>
                                          <p:spTgt spid="10"/>
                                        </p:tgtEl>
                                      </p:cBhvr>
                                    </p:animEffect>
                                    <p:set>
                                      <p:cBhvr>
                                        <p:cTn id="22" dur="1" fill="hold">
                                          <p:stCondLst>
                                            <p:cond delay="249"/>
                                          </p:stCondLst>
                                        </p:cTn>
                                        <p:tgtEl>
                                          <p:spTgt spid="10"/>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nodeType="clickEffect">
                                  <p:stCondLst>
                                    <p:cond delay="0"/>
                                  </p:stCondLst>
                                  <p:childTnLst>
                                    <p:animEffect transition="out" filter="fade">
                                      <p:cBhvr>
                                        <p:cTn id="31" dur="250"/>
                                        <p:tgtEl>
                                          <p:spTgt spid="15"/>
                                        </p:tgtEl>
                                      </p:cBhvr>
                                    </p:animEffect>
                                    <p:set>
                                      <p:cBhvr>
                                        <p:cTn id="32" dur="1" fill="hold">
                                          <p:stCondLst>
                                            <p:cond delay="249"/>
                                          </p:stCondLst>
                                        </p:cTn>
                                        <p:tgtEl>
                                          <p:spTgt spid="1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表格 17"/>
          <p:cNvGraphicFramePr>
            <a:graphicFrameLocks noGrp="1"/>
          </p:cNvGraphicFramePr>
          <p:nvPr/>
        </p:nvGraphicFramePr>
        <p:xfrm>
          <a:off x="673101" y="4806228"/>
          <a:ext cx="10858499" cy="1230686"/>
        </p:xfrm>
        <a:graphic>
          <a:graphicData uri="http://schemas.openxmlformats.org/drawingml/2006/table">
            <a:tbl>
              <a:tblPr firstRow="1" firstCol="1" bandRow="1"/>
              <a:tblGrid>
                <a:gridCol w="1539735"/>
                <a:gridCol w="1539735"/>
                <a:gridCol w="1539735"/>
                <a:gridCol w="1539735"/>
                <a:gridCol w="1548422"/>
                <a:gridCol w="1548422"/>
                <a:gridCol w="1602715"/>
              </a:tblGrid>
              <a:tr h="305426">
                <a:tc rowSpan="2">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在校生数</a:t>
                      </a:r>
                      <a:endParaRPr lang="zh-CN" sz="1000" kern="100">
                        <a:effectLst/>
                        <a:latin typeface="Times New Roman" panose="02020603050405020304" charset="0"/>
                        <a:ea typeface="宋体" panose="02010600030101010101" pitchFamily="2" charset="-122"/>
                      </a:endParaRPr>
                    </a:p>
                  </a:txBody>
                  <a:tcPr marL="67753" marR="67753"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7753" marR="67753"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c hMerge="1">
                  <a:tcPr/>
                </a:tc>
                <a:tc hMerge="1">
                  <a:tcPr/>
                </a:tc>
                <a:tc rowSpan="2">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预计毕业生数</a:t>
                      </a:r>
                      <a:endParaRPr lang="zh-CN" sz="1000" kern="100">
                        <a:effectLst/>
                        <a:latin typeface="Times New Roman" panose="02020603050405020304" charset="0"/>
                        <a:ea typeface="宋体" panose="02010600030101010101" pitchFamily="2" charset="-122"/>
                      </a:endParaRPr>
                    </a:p>
                  </a:txBody>
                  <a:tcPr marL="67753" marR="67753"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19834">
                <a:tc vMerge="1">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t>
                      </a:r>
                      <a:r>
                        <a:rPr lang="zh-CN" sz="900" kern="0">
                          <a:effectLst/>
                          <a:latin typeface="Times New Roman" panose="02020603050405020304" charset="0"/>
                          <a:ea typeface="宋体" panose="02010600030101010101" pitchFamily="2" charset="-122"/>
                          <a:cs typeface="宋体" panose="02010600030101010101" pitchFamily="2" charset="-122"/>
                        </a:rPr>
                        <a:t>现代学徒制</a:t>
                      </a:r>
                      <a:endParaRPr lang="zh-CN" sz="1000" kern="100">
                        <a:effectLst/>
                        <a:latin typeface="Times New Roman" panose="02020603050405020304" charset="0"/>
                        <a:ea typeface="宋体" panose="02010600030101010101" pitchFamily="2" charset="-122"/>
                      </a:endParaRPr>
                    </a:p>
                  </a:txBody>
                  <a:tcPr marL="67753" marR="677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一年级</a:t>
                      </a:r>
                      <a:endParaRPr lang="zh-CN" sz="1000" kern="100">
                        <a:effectLst/>
                        <a:latin typeface="Times New Roman" panose="02020603050405020304" charset="0"/>
                        <a:ea typeface="宋体" panose="02010600030101010101" pitchFamily="2" charset="-122"/>
                      </a:endParaRPr>
                    </a:p>
                  </a:txBody>
                  <a:tcPr marL="67753" marR="677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二年级</a:t>
                      </a:r>
                      <a:endParaRPr lang="zh-CN" sz="1000" kern="100">
                        <a:effectLst/>
                        <a:latin typeface="Times New Roman" panose="02020603050405020304" charset="0"/>
                        <a:ea typeface="宋体" panose="02010600030101010101" pitchFamily="2" charset="-122"/>
                      </a:endParaRPr>
                    </a:p>
                  </a:txBody>
                  <a:tcPr marL="67753" marR="677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三年级</a:t>
                      </a:r>
                      <a:endParaRPr lang="zh-CN" sz="1000" kern="100">
                        <a:effectLst/>
                        <a:latin typeface="Times New Roman" panose="02020603050405020304" charset="0"/>
                        <a:ea typeface="宋体" panose="02010600030101010101" pitchFamily="2" charset="-122"/>
                      </a:endParaRPr>
                    </a:p>
                  </a:txBody>
                  <a:tcPr marL="67753" marR="677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四年级</a:t>
                      </a:r>
                      <a:r>
                        <a:rPr lang="zh-CN" sz="900" kern="100">
                          <a:effectLst/>
                          <a:latin typeface="Times New Roman" panose="02020603050405020304" charset="0"/>
                          <a:ea typeface="宋体" panose="02010600030101010101" pitchFamily="2" charset="-122"/>
                          <a:cs typeface="宋体" panose="02010600030101010101" pitchFamily="2" charset="-122"/>
                        </a:rPr>
                        <a:t>以上</a:t>
                      </a:r>
                      <a:endParaRPr lang="zh-CN" sz="1000" kern="100">
                        <a:effectLst/>
                        <a:latin typeface="Times New Roman" panose="02020603050405020304" charset="0"/>
                        <a:ea typeface="宋体" panose="02010600030101010101" pitchFamily="2" charset="-122"/>
                      </a:endParaRPr>
                    </a:p>
                  </a:txBody>
                  <a:tcPr marL="67753" marR="677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vMerge="1">
                  <a:tcPr/>
                </a:tc>
              </a:tr>
              <a:tr h="305426">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5</a:t>
                      </a:r>
                      <a:endParaRPr lang="zh-CN" sz="1000" kern="100">
                        <a:effectLst/>
                        <a:latin typeface="Times New Roman" panose="02020603050405020304" charset="0"/>
                        <a:ea typeface="宋体" panose="02010600030101010101" pitchFamily="2" charset="-122"/>
                      </a:endParaRPr>
                    </a:p>
                  </a:txBody>
                  <a:tcPr marL="67753" marR="67753"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6</a:t>
                      </a:r>
                      <a:endParaRPr lang="zh-CN" sz="1000" kern="100">
                        <a:effectLst/>
                        <a:latin typeface="Times New Roman" panose="02020603050405020304" charset="0"/>
                        <a:ea typeface="宋体" panose="02010600030101010101" pitchFamily="2" charset="-122"/>
                      </a:endParaRPr>
                    </a:p>
                  </a:txBody>
                  <a:tcPr marL="67753" marR="677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7</a:t>
                      </a:r>
                      <a:endParaRPr lang="zh-CN" sz="1000" kern="100">
                        <a:effectLst/>
                        <a:latin typeface="Times New Roman" panose="02020603050405020304" charset="0"/>
                        <a:ea typeface="宋体" panose="02010600030101010101" pitchFamily="2" charset="-122"/>
                      </a:endParaRPr>
                    </a:p>
                  </a:txBody>
                  <a:tcPr marL="67753" marR="677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8</a:t>
                      </a:r>
                      <a:endParaRPr lang="zh-CN" sz="1000" kern="100">
                        <a:effectLst/>
                        <a:latin typeface="Times New Roman" panose="02020603050405020304" charset="0"/>
                        <a:ea typeface="宋体" panose="02010600030101010101" pitchFamily="2" charset="-122"/>
                      </a:endParaRPr>
                    </a:p>
                  </a:txBody>
                  <a:tcPr marL="67753" marR="677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9</a:t>
                      </a:r>
                      <a:endParaRPr lang="zh-CN" sz="1000" kern="100">
                        <a:effectLst/>
                        <a:latin typeface="Times New Roman" panose="02020603050405020304" charset="0"/>
                        <a:ea typeface="宋体" panose="02010600030101010101" pitchFamily="2" charset="-122"/>
                      </a:endParaRPr>
                    </a:p>
                  </a:txBody>
                  <a:tcPr marL="67753" marR="677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10</a:t>
                      </a:r>
                      <a:endParaRPr lang="zh-CN" sz="1000" kern="100">
                        <a:effectLst/>
                        <a:latin typeface="Times New Roman" panose="02020603050405020304" charset="0"/>
                        <a:ea typeface="宋体" panose="02010600030101010101" pitchFamily="2" charset="-122"/>
                      </a:endParaRPr>
                    </a:p>
                  </a:txBody>
                  <a:tcPr marL="67753" marR="677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11</a:t>
                      </a:r>
                      <a:endParaRPr lang="zh-CN" sz="1000" kern="100" dirty="0">
                        <a:effectLst/>
                        <a:latin typeface="Times New Roman" panose="02020603050405020304" charset="0"/>
                        <a:ea typeface="宋体" panose="02010600030101010101" pitchFamily="2" charset="-122"/>
                      </a:endParaRPr>
                    </a:p>
                  </a:txBody>
                  <a:tcPr marL="67753" marR="67753"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7" name="表格 6"/>
          <p:cNvGraphicFramePr>
            <a:graphicFrameLocks noGrp="1"/>
          </p:cNvGraphicFramePr>
          <p:nvPr/>
        </p:nvGraphicFramePr>
        <p:xfrm>
          <a:off x="660400" y="1125538"/>
          <a:ext cx="10852150" cy="2965197"/>
        </p:xfrm>
        <a:graphic>
          <a:graphicData uri="http://schemas.openxmlformats.org/drawingml/2006/table">
            <a:tbl>
              <a:tblPr firstRow="1" firstCol="1" bandRow="1"/>
              <a:tblGrid>
                <a:gridCol w="2035864"/>
                <a:gridCol w="896388"/>
                <a:gridCol w="1132964"/>
                <a:gridCol w="1130794"/>
                <a:gridCol w="1130794"/>
                <a:gridCol w="1130794"/>
                <a:gridCol w="1132964"/>
                <a:gridCol w="1132964"/>
                <a:gridCol w="1128624"/>
              </a:tblGrid>
              <a:tr h="365808">
                <a:tc rowSpan="3">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专业名称</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代码</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自主专业名称</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专业代码</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年制</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毕业生数</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rPr>
                        <a:t>招生数</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8976">
                <a:tc vMerge="1">
                  <a:tcPr/>
                </a:tc>
                <a:tc vMerge="1">
                  <a:tcPr/>
                </a:tc>
                <a:tc vMerge="1">
                  <a:tcPr/>
                </a:tc>
                <a:tc vMerge="1">
                  <a:tcPr/>
                </a:tc>
                <a:tc vMerge="1">
                  <a:tcPr/>
                </a:tc>
                <a:tc vMerge="1">
                  <a:tcPr/>
                </a:tc>
                <a:tc rowSpan="2">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t>
                      </a:r>
                      <a:r>
                        <a:rPr lang="zh-CN" sz="900" kern="0">
                          <a:effectLst/>
                          <a:latin typeface="Times New Roman" panose="02020603050405020304" charset="0"/>
                          <a:ea typeface="宋体" panose="02010600030101010101" pitchFamily="2" charset="-122"/>
                          <a:cs typeface="宋体" panose="02010600030101010101" pitchFamily="2" charset="-122"/>
                        </a:rPr>
                        <a:t>职业类证书</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cPr/>
                </a:tc>
              </a:tr>
              <a:tr h="501373">
                <a:tc vMerge="1">
                  <a:tcPr/>
                </a:tc>
                <a:tc vMerge="1">
                  <a:tcPr/>
                </a:tc>
                <a:tc vMerge="1">
                  <a:tcPr/>
                </a:tc>
                <a:tc vMerge="1">
                  <a:tcPr/>
                </a:tc>
                <a:tc vMerge="1">
                  <a:tcPr/>
                </a:tc>
                <a:tc vMerge="1">
                  <a:tcPr/>
                </a:tc>
                <a:tc vMerge="1">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t>
                      </a:r>
                      <a:r>
                        <a:rPr lang="zh-CN" sz="900" kern="0">
                          <a:effectLst/>
                          <a:latin typeface="Times New Roman" panose="02020603050405020304" charset="0"/>
                          <a:ea typeface="宋体" panose="02010600030101010101" pitchFamily="2" charset="-122"/>
                          <a:cs typeface="宋体" panose="02010600030101010101" pitchFamily="2" charset="-122"/>
                        </a:rPr>
                        <a:t>职业技能等级证书</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cPr/>
                </a:tc>
              </a:tr>
              <a:tr h="365808">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甲</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乙</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丙</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丁</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rPr>
                        <a:t>戊</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1</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2</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3</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4</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5808">
                <a:tc>
                  <a:txBody>
                    <a:bodyPr/>
                    <a:lstStyle/>
                    <a:p>
                      <a:pPr algn="just">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高职专科生</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01</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r>
              <a:tr h="365808">
                <a:tc>
                  <a:txBody>
                    <a:bodyPr/>
                    <a:lstStyle/>
                    <a:p>
                      <a:pPr indent="228600" algn="just">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t>
                      </a:r>
                      <a:r>
                        <a:rPr lang="zh-CN" sz="900" kern="0">
                          <a:effectLst/>
                          <a:latin typeface="Times New Roman" panose="02020603050405020304" charset="0"/>
                          <a:ea typeface="宋体" panose="02010600030101010101" pitchFamily="2" charset="-122"/>
                          <a:cs typeface="宋体" panose="02010600030101010101" pitchFamily="2" charset="-122"/>
                        </a:rPr>
                        <a:t>女</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02</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365808">
                <a:tc>
                  <a:txBody>
                    <a:bodyPr/>
                    <a:lstStyle/>
                    <a:p>
                      <a:pPr indent="114300" algn="just">
                        <a:spcAft>
                          <a:spcPts val="0"/>
                        </a:spcAft>
                      </a:pPr>
                      <a:r>
                        <a:rPr lang="zh-CN" sz="900" kern="0">
                          <a:effectLst/>
                          <a:latin typeface="Times New Roman" panose="02020603050405020304" charset="0"/>
                          <a:ea typeface="宋体" panose="02010600030101010101" pitchFamily="2" charset="-122"/>
                        </a:rPr>
                        <a:t>专业名称</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03</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365808">
                <a:tc>
                  <a:txBody>
                    <a:bodyPr/>
                    <a:lstStyle/>
                    <a:p>
                      <a:pPr indent="114300" algn="just">
                        <a:lnSpc>
                          <a:spcPts val="1400"/>
                        </a:lnSpc>
                        <a:spcAft>
                          <a:spcPts val="0"/>
                        </a:spcAft>
                      </a:pPr>
                      <a:r>
                        <a:rPr lang="en-US" sz="900" kern="100">
                          <a:effectLst/>
                          <a:latin typeface="宋体" panose="02010600030101010101" pitchFamily="2" charset="-122"/>
                          <a:ea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
        <p:nvSpPr>
          <p:cNvPr id="9" name="矩形 8"/>
          <p:cNvSpPr/>
          <p:nvPr/>
        </p:nvSpPr>
        <p:spPr>
          <a:xfrm>
            <a:off x="3567103" y="287020"/>
            <a:ext cx="5057795" cy="400110"/>
          </a:xfrm>
          <a:prstGeom prst="rect">
            <a:avLst/>
          </a:prstGeom>
        </p:spPr>
        <p:txBody>
          <a:bodyPr wrap="none">
            <a:spAutoFit/>
          </a:bodyPr>
          <a:lstStyle/>
          <a:p>
            <a:pPr algn="ctr"/>
            <a:r>
              <a:rPr lang="zh-CN" altLang="zh-CN" sz="2000" b="1" dirty="0">
                <a:solidFill>
                  <a:srgbClr val="304371"/>
                </a:solidFill>
                <a:cs typeface="+mn-ea"/>
                <a:sym typeface="+mn-lt"/>
              </a:rPr>
              <a:t>（二十四）高等</a:t>
            </a:r>
            <a:r>
              <a:rPr lang="zh-CN" altLang="en-US" sz="2000" b="1" dirty="0">
                <a:solidFill>
                  <a:srgbClr val="304371"/>
                </a:solidFill>
                <a:cs typeface="+mn-ea"/>
                <a:sym typeface="+mn-lt"/>
              </a:rPr>
              <a:t>职业</a:t>
            </a:r>
            <a:r>
              <a:rPr lang="zh-CN" altLang="zh-CN" sz="2000" b="1" dirty="0">
                <a:solidFill>
                  <a:srgbClr val="304371"/>
                </a:solidFill>
                <a:cs typeface="+mn-ea"/>
                <a:sym typeface="+mn-lt"/>
              </a:rPr>
              <a:t>教育专科分专业学生数</a:t>
            </a:r>
            <a:endParaRPr lang="zh-CN" altLang="en-US" sz="2000" b="1" dirty="0">
              <a:solidFill>
                <a:srgbClr val="304371"/>
              </a:solidFill>
              <a:cs typeface="+mn-ea"/>
              <a:sym typeface="+mn-lt"/>
            </a:endParaRPr>
          </a:p>
        </p:txBody>
      </p:sp>
      <p:sp>
        <p:nvSpPr>
          <p:cNvPr id="4" name="矩形 3"/>
          <p:cNvSpPr/>
          <p:nvPr/>
        </p:nvSpPr>
        <p:spPr>
          <a:xfrm>
            <a:off x="660400" y="4527476"/>
            <a:ext cx="646331" cy="262508"/>
          </a:xfrm>
          <a:prstGeom prst="rect">
            <a:avLst/>
          </a:prstGeom>
        </p:spPr>
        <p:txBody>
          <a:bodyPr wrap="none">
            <a:spAutoFit/>
          </a:bodyPr>
          <a:lstStyle/>
          <a:p>
            <a:pPr>
              <a:lnSpc>
                <a:spcPts val="1200"/>
              </a:lnSpc>
            </a:pPr>
            <a:r>
              <a:rPr lang="zh-CN" altLang="zh-CN" kern="100" dirty="0">
                <a:cs typeface="+mn-ea"/>
                <a:sym typeface="+mn-lt"/>
              </a:rPr>
              <a:t>续表</a:t>
            </a:r>
            <a:endParaRPr lang="zh-CN" altLang="zh-CN" sz="2400" kern="100" dirty="0">
              <a:cs typeface="+mn-ea"/>
              <a:sym typeface="+mn-lt"/>
            </a:endParaRPr>
          </a:p>
        </p:txBody>
      </p:sp>
      <p:grpSp>
        <p:nvGrpSpPr>
          <p:cNvPr id="19" name="组合 18"/>
          <p:cNvGrpSpPr/>
          <p:nvPr/>
        </p:nvGrpSpPr>
        <p:grpSpPr>
          <a:xfrm>
            <a:off x="643255" y="289731"/>
            <a:ext cx="10956290" cy="2018190"/>
            <a:chOff x="660401" y="19624"/>
            <a:chExt cx="10956290" cy="2242489"/>
          </a:xfrm>
        </p:grpSpPr>
        <p:grpSp>
          <p:nvGrpSpPr>
            <p:cNvPr id="20" name="组合 19"/>
            <p:cNvGrpSpPr/>
            <p:nvPr/>
          </p:nvGrpSpPr>
          <p:grpSpPr>
            <a:xfrm>
              <a:off x="660401" y="381291"/>
              <a:ext cx="10956290" cy="1880822"/>
              <a:chOff x="660401" y="-1457256"/>
              <a:chExt cx="10956290" cy="3216974"/>
            </a:xfrm>
          </p:grpSpPr>
          <p:sp>
            <p:nvSpPr>
              <p:cNvPr id="22" name="矩形 21"/>
              <p:cNvSpPr/>
              <p:nvPr/>
            </p:nvSpPr>
            <p:spPr>
              <a:xfrm>
                <a:off x="758191" y="-1457256"/>
                <a:ext cx="10858500" cy="3216974"/>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zh-CN" altLang="zh-CN"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1</a:t>
                </a:r>
                <a:r>
                  <a:rPr lang="zh-CN" altLang="zh-CN" sz="1600" b="1" dirty="0">
                    <a:solidFill>
                      <a:schemeClr val="accent5">
                        <a:lumMod val="20000"/>
                        <a:lumOff val="80000"/>
                      </a:schemeClr>
                    </a:solidFill>
                    <a:latin typeface="黑体" panose="02010609060101010101" charset="-122"/>
                    <a:ea typeface="黑体" panose="02010609060101010101" charset="-122"/>
                  </a:rPr>
                  <a:t>）</a:t>
                </a:r>
                <a:r>
                  <a:rPr lang="zh-CN" altLang="en-US" sz="1600" b="1" dirty="0">
                    <a:solidFill>
                      <a:schemeClr val="accent5">
                        <a:lumMod val="20000"/>
                        <a:lumOff val="80000"/>
                      </a:schemeClr>
                    </a:solidFill>
                    <a:latin typeface="黑体" panose="02010609060101010101" charset="-122"/>
                    <a:ea typeface="黑体" panose="02010609060101010101" charset="-122"/>
                  </a:rPr>
                  <a:t>本表由大学、学院、独立学院、本科层次职业学校、高等专科学校、高等职业学校、其他普通高教机构其他普通高教机构（分校或大专班）、职工高校、农民高校、管理干部学院、教育学院、独立函授学院、广播电视大学、其他成人高教机构成人高校填报（含撤销学校及办学类型调整前为以上办学类型的学校）。</a:t>
                </a:r>
                <a:endParaRPr lang="zh-CN" altLang="en-US" sz="1600" b="1" dirty="0">
                  <a:solidFill>
                    <a:schemeClr val="accent5">
                      <a:lumMod val="20000"/>
                      <a:lumOff val="80000"/>
                    </a:schemeClr>
                  </a:solidFill>
                  <a:latin typeface="黑体" panose="02010609060101010101" charset="-122"/>
                  <a:ea typeface="黑体" panose="02010609060101010101" charset="-122"/>
                </a:endParaRPr>
              </a:p>
              <a:p>
                <a:r>
                  <a:rPr lang="zh-CN" altLang="en-US"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2</a:t>
                </a:r>
                <a:r>
                  <a:rPr lang="zh-CN" altLang="en-US" sz="1600" b="1" dirty="0">
                    <a:solidFill>
                      <a:schemeClr val="accent5">
                        <a:lumMod val="20000"/>
                        <a:lumOff val="80000"/>
                      </a:schemeClr>
                    </a:solidFill>
                    <a:latin typeface="黑体" panose="02010609060101010101" charset="-122"/>
                    <a:ea typeface="黑体" panose="02010609060101010101" charset="-122"/>
                  </a:rPr>
                  <a:t>）本表由大学、学院、独立学院、本科层次职业学校、高等专科学校、高等职业学校的主校区、分校区、有学生培养任务的附属医院填报。</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sp>
            <p:nvSpPr>
              <p:cNvPr id="23" name="矩形 22"/>
              <p:cNvSpPr/>
              <p:nvPr/>
            </p:nvSpPr>
            <p:spPr>
              <a:xfrm>
                <a:off x="660401" y="-1212053"/>
                <a:ext cx="10722611" cy="767721"/>
              </a:xfrm>
              <a:prstGeom prst="rect">
                <a:avLst/>
              </a:prstGeom>
            </p:spPr>
            <p:txBody>
              <a:bodyPr wrap="square">
                <a:spAutoFit/>
              </a:bodyPr>
              <a:lstStyle/>
              <a:p>
                <a:pPr>
                  <a:lnSpc>
                    <a:spcPct val="150000"/>
                  </a:lnSpc>
                </a:pP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21" name="矩形 20"/>
            <p:cNvSpPr/>
            <p:nvPr/>
          </p:nvSpPr>
          <p:spPr>
            <a:xfrm>
              <a:off x="5034761" y="19624"/>
              <a:ext cx="3706978" cy="411556"/>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30" name="组合 29"/>
          <p:cNvGrpSpPr/>
          <p:nvPr/>
        </p:nvGrpSpPr>
        <p:grpSpPr>
          <a:xfrm>
            <a:off x="702945" y="1611973"/>
            <a:ext cx="10858500" cy="2600370"/>
            <a:chOff x="690246" y="96243"/>
            <a:chExt cx="10858500" cy="2889371"/>
          </a:xfrm>
        </p:grpSpPr>
        <p:grpSp>
          <p:nvGrpSpPr>
            <p:cNvPr id="31" name="组合 30"/>
            <p:cNvGrpSpPr/>
            <p:nvPr/>
          </p:nvGrpSpPr>
          <p:grpSpPr>
            <a:xfrm>
              <a:off x="690246" y="570131"/>
              <a:ext cx="10858500" cy="2415483"/>
              <a:chOff x="690246" y="-1134261"/>
              <a:chExt cx="10858500" cy="4131463"/>
            </a:xfrm>
          </p:grpSpPr>
          <p:sp>
            <p:nvSpPr>
              <p:cNvPr id="33" name="矩形 32"/>
              <p:cNvSpPr/>
              <p:nvPr/>
            </p:nvSpPr>
            <p:spPr>
              <a:xfrm>
                <a:off x="690246" y="-1134261"/>
                <a:ext cx="10858500" cy="4131463"/>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34" name="矩形 33"/>
              <p:cNvSpPr/>
              <p:nvPr/>
            </p:nvSpPr>
            <p:spPr>
              <a:xfrm>
                <a:off x="729368" y="-1047047"/>
                <a:ext cx="10722611" cy="3575382"/>
              </a:xfrm>
              <a:prstGeom prst="rect">
                <a:avLst/>
              </a:prstGeom>
            </p:spPr>
            <p:txBody>
              <a:bodyPr wrap="square">
                <a:spAutoFit/>
              </a:bodyPr>
              <a:lstStyle/>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rPr>
                  <a:t>按专业招生培养的学生，根据</a:t>
                </a:r>
                <a:r>
                  <a:rPr lang="en-US" altLang="zh-CN" sz="1600" b="1" dirty="0">
                    <a:solidFill>
                      <a:schemeClr val="accent5">
                        <a:lumMod val="20000"/>
                        <a:lumOff val="80000"/>
                      </a:schemeClr>
                    </a:solidFill>
                    <a:latin typeface="黑体" panose="02010609060101010101" charset="-122"/>
                    <a:ea typeface="黑体" panose="02010609060101010101" charset="-122"/>
                  </a:rPr>
                  <a:t>《</a:t>
                </a:r>
                <a:r>
                  <a:rPr lang="zh-CN" altLang="en-US" sz="1600" b="1" dirty="0">
                    <a:solidFill>
                      <a:schemeClr val="accent5">
                        <a:lumMod val="20000"/>
                        <a:lumOff val="80000"/>
                      </a:schemeClr>
                    </a:solidFill>
                    <a:latin typeface="黑体" panose="02010609060101010101" charset="-122"/>
                    <a:ea typeface="黑体" panose="02010609060101010101" charset="-122"/>
                  </a:rPr>
                  <a:t>高等职业教育专科专业目录（统计用）</a:t>
                </a:r>
                <a:r>
                  <a:rPr lang="en-US" altLang="zh-CN" sz="1600" b="1" dirty="0">
                    <a:solidFill>
                      <a:schemeClr val="accent5">
                        <a:lumMod val="20000"/>
                        <a:lumOff val="80000"/>
                      </a:schemeClr>
                    </a:solidFill>
                    <a:latin typeface="黑体" panose="02010609060101010101" charset="-122"/>
                    <a:ea typeface="黑体" panose="02010609060101010101" charset="-122"/>
                  </a:rPr>
                  <a:t>》</a:t>
                </a:r>
                <a:r>
                  <a:rPr lang="zh-CN" altLang="en-US" sz="1600" b="1" dirty="0">
                    <a:solidFill>
                      <a:schemeClr val="accent5">
                        <a:lumMod val="20000"/>
                        <a:lumOff val="80000"/>
                      </a:schemeClr>
                    </a:solidFill>
                    <a:latin typeface="黑体" panose="02010609060101010101" charset="-122"/>
                    <a:ea typeface="黑体" panose="02010609060101010101" charset="-122"/>
                  </a:rPr>
                  <a:t>专业代码、专业名称填报；自主专业名称的专业，按其培养方案、培养方向、课程安排归类到专业目录中的专业代码，自主专业名称栏按实际专业名称填报。按专业类招生培养的学生，在未分具体专业年级时，按</a:t>
                </a:r>
                <a:r>
                  <a:rPr lang="en-US" altLang="zh-CN" sz="1600" b="1" dirty="0">
                    <a:solidFill>
                      <a:schemeClr val="accent5">
                        <a:lumMod val="20000"/>
                        <a:lumOff val="80000"/>
                      </a:schemeClr>
                    </a:solidFill>
                    <a:latin typeface="黑体" panose="02010609060101010101" charset="-122"/>
                    <a:ea typeface="黑体" panose="02010609060101010101" charset="-122"/>
                  </a:rPr>
                  <a:t>《</a:t>
                </a:r>
                <a:r>
                  <a:rPr lang="zh-CN" altLang="en-US" sz="1600" b="1" dirty="0">
                    <a:solidFill>
                      <a:schemeClr val="accent5">
                        <a:lumMod val="20000"/>
                        <a:lumOff val="80000"/>
                      </a:schemeClr>
                    </a:solidFill>
                    <a:latin typeface="黑体" panose="02010609060101010101" charset="-122"/>
                    <a:ea typeface="黑体" panose="02010609060101010101" charset="-122"/>
                  </a:rPr>
                  <a:t>高等职业教育专科（专业）目录（统计用）</a:t>
                </a:r>
                <a:r>
                  <a:rPr lang="en-US" altLang="zh-CN" sz="1600" b="1" dirty="0">
                    <a:solidFill>
                      <a:schemeClr val="accent5">
                        <a:lumMod val="20000"/>
                        <a:lumOff val="80000"/>
                      </a:schemeClr>
                    </a:solidFill>
                    <a:latin typeface="黑体" panose="02010609060101010101" charset="-122"/>
                    <a:ea typeface="黑体" panose="02010609060101010101" charset="-122"/>
                  </a:rPr>
                  <a:t>》</a:t>
                </a:r>
                <a:r>
                  <a:rPr lang="zh-CN" altLang="en-US" sz="1600" b="1" dirty="0">
                    <a:solidFill>
                      <a:schemeClr val="accent5">
                        <a:lumMod val="20000"/>
                        <a:lumOff val="80000"/>
                      </a:schemeClr>
                    </a:solidFill>
                    <a:latin typeface="黑体" panose="02010609060101010101" charset="-122"/>
                    <a:ea typeface="黑体" panose="02010609060101010101" charset="-122"/>
                  </a:rPr>
                  <a:t>专业大类中的专业类专业代码、专业类名称填报，即专业代码第</a:t>
                </a:r>
                <a:r>
                  <a:rPr lang="en-US" altLang="zh-CN" sz="1600" b="1" dirty="0">
                    <a:solidFill>
                      <a:schemeClr val="accent5">
                        <a:lumMod val="20000"/>
                        <a:lumOff val="80000"/>
                      </a:schemeClr>
                    </a:solidFill>
                    <a:latin typeface="黑体" panose="02010609060101010101" charset="-122"/>
                    <a:ea typeface="黑体" panose="02010609060101010101" charset="-122"/>
                  </a:rPr>
                  <a:t>5</a:t>
                </a:r>
                <a:r>
                  <a:rPr lang="zh-CN" altLang="en-US"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6</a:t>
                </a:r>
                <a:r>
                  <a:rPr lang="zh-CN" altLang="en-US" sz="1600" b="1" dirty="0">
                    <a:solidFill>
                      <a:schemeClr val="accent5">
                        <a:lumMod val="20000"/>
                        <a:lumOff val="80000"/>
                      </a:schemeClr>
                    </a:solidFill>
                    <a:latin typeface="黑体" panose="02010609060101010101" charset="-122"/>
                    <a:ea typeface="黑体" panose="02010609060101010101" charset="-122"/>
                  </a:rPr>
                  <a:t>位填‘</a:t>
                </a:r>
                <a:r>
                  <a:rPr lang="en-US" altLang="zh-CN" sz="1600" b="1" dirty="0">
                    <a:solidFill>
                      <a:schemeClr val="accent5">
                        <a:lumMod val="20000"/>
                        <a:lumOff val="80000"/>
                      </a:schemeClr>
                    </a:solidFill>
                    <a:latin typeface="黑体" panose="02010609060101010101" charset="-122"/>
                    <a:ea typeface="黑体" panose="02010609060101010101" charset="-122"/>
                  </a:rPr>
                  <a:t>TP’</a:t>
                </a:r>
                <a:r>
                  <a:rPr lang="zh-CN" altLang="en-US" sz="1600" b="1" dirty="0">
                    <a:solidFill>
                      <a:schemeClr val="accent5">
                        <a:lumMod val="20000"/>
                        <a:lumOff val="80000"/>
                      </a:schemeClr>
                    </a:solidFill>
                    <a:latin typeface="黑体" panose="02010609060101010101" charset="-122"/>
                    <a:ea typeface="黑体" panose="02010609060101010101" charset="-122"/>
                  </a:rPr>
                  <a:t>。 如：当按农业类（</a:t>
                </a:r>
                <a:r>
                  <a:rPr lang="en-US" altLang="zh-CN" sz="1600" b="1" dirty="0">
                    <a:solidFill>
                      <a:schemeClr val="accent5">
                        <a:lumMod val="20000"/>
                        <a:lumOff val="80000"/>
                      </a:schemeClr>
                    </a:solidFill>
                    <a:latin typeface="黑体" panose="02010609060101010101" charset="-122"/>
                    <a:ea typeface="黑体" panose="02010609060101010101" charset="-122"/>
                  </a:rPr>
                  <a:t>410100</a:t>
                </a:r>
                <a:r>
                  <a:rPr lang="zh-CN" altLang="en-US" sz="1600" b="1" dirty="0">
                    <a:solidFill>
                      <a:schemeClr val="accent5">
                        <a:lumMod val="20000"/>
                        <a:lumOff val="80000"/>
                      </a:schemeClr>
                    </a:solidFill>
                    <a:latin typeface="黑体" panose="02010609060101010101" charset="-122"/>
                    <a:ea typeface="黑体" panose="02010609060101010101" charset="-122"/>
                  </a:rPr>
                  <a:t>）招生时，专业代码填报</a:t>
                </a:r>
                <a:r>
                  <a:rPr lang="en-US" altLang="zh-CN" sz="1600" b="1" dirty="0">
                    <a:solidFill>
                      <a:schemeClr val="accent5">
                        <a:lumMod val="20000"/>
                        <a:lumOff val="80000"/>
                      </a:schemeClr>
                    </a:solidFill>
                    <a:latin typeface="黑体" panose="02010609060101010101" charset="-122"/>
                    <a:ea typeface="黑体" panose="02010609060101010101" charset="-122"/>
                  </a:rPr>
                  <a:t>4101TP,</a:t>
                </a:r>
                <a:r>
                  <a:rPr lang="zh-CN" altLang="en-US" sz="1600" b="1" dirty="0">
                    <a:solidFill>
                      <a:schemeClr val="accent5">
                        <a:lumMod val="20000"/>
                        <a:lumOff val="80000"/>
                      </a:schemeClr>
                    </a:solidFill>
                    <a:latin typeface="黑体" panose="02010609060101010101" charset="-122"/>
                    <a:ea typeface="黑体" panose="02010609060101010101" charset="-122"/>
                  </a:rPr>
                  <a:t>自主专业名称为“农业类专业”</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32" name="矩形 31"/>
            <p:cNvSpPr/>
            <p:nvPr/>
          </p:nvSpPr>
          <p:spPr>
            <a:xfrm>
              <a:off x="1294032" y="96243"/>
              <a:ext cx="1122834" cy="248734"/>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35" name="组合 34"/>
          <p:cNvGrpSpPr/>
          <p:nvPr/>
        </p:nvGrpSpPr>
        <p:grpSpPr>
          <a:xfrm>
            <a:off x="673100" y="1593270"/>
            <a:ext cx="10858500" cy="1502689"/>
            <a:chOff x="660401" y="1234282"/>
            <a:chExt cx="10858500" cy="1669696"/>
          </a:xfrm>
        </p:grpSpPr>
        <p:grpSp>
          <p:nvGrpSpPr>
            <p:cNvPr id="36" name="组合 35"/>
            <p:cNvGrpSpPr/>
            <p:nvPr/>
          </p:nvGrpSpPr>
          <p:grpSpPr>
            <a:xfrm>
              <a:off x="660401" y="1536515"/>
              <a:ext cx="10858500" cy="1367463"/>
              <a:chOff x="660401" y="518650"/>
              <a:chExt cx="10858500" cy="2338920"/>
            </a:xfrm>
          </p:grpSpPr>
          <p:sp>
            <p:nvSpPr>
              <p:cNvPr id="38" name="矩形 37"/>
              <p:cNvSpPr/>
              <p:nvPr/>
            </p:nvSpPr>
            <p:spPr>
              <a:xfrm>
                <a:off x="660401" y="518650"/>
                <a:ext cx="10858500" cy="2338918"/>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39" name="矩形 38"/>
              <p:cNvSpPr/>
              <p:nvPr/>
            </p:nvSpPr>
            <p:spPr>
              <a:xfrm>
                <a:off x="666750" y="686020"/>
                <a:ext cx="10722611" cy="2171550"/>
              </a:xfrm>
              <a:prstGeom prst="rect">
                <a:avLst/>
              </a:prstGeom>
            </p:spPr>
            <p:txBody>
              <a:bodyPr wrap="square">
                <a:spAutoFit/>
              </a:bodyPr>
              <a:lstStyle/>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rPr>
                  <a:t>关于招生数填报，根据</a:t>
                </a:r>
                <a:r>
                  <a:rPr lang="en-US" altLang="zh-CN" sz="1600" b="1" dirty="0">
                    <a:solidFill>
                      <a:schemeClr val="accent5">
                        <a:lumMod val="20000"/>
                        <a:lumOff val="80000"/>
                      </a:schemeClr>
                    </a:solidFill>
                    <a:latin typeface="黑体" panose="02010609060101010101" charset="-122"/>
                    <a:ea typeface="黑体" panose="02010609060101010101" charset="-122"/>
                  </a:rPr>
                  <a:t>《</a:t>
                </a:r>
                <a:r>
                  <a:rPr lang="zh-CN" altLang="en-US" sz="1600" b="1" dirty="0">
                    <a:solidFill>
                      <a:schemeClr val="accent5">
                        <a:lumMod val="20000"/>
                        <a:lumOff val="80000"/>
                      </a:schemeClr>
                    </a:solidFill>
                    <a:latin typeface="黑体" panose="02010609060101010101" charset="-122"/>
                    <a:ea typeface="黑体" panose="02010609060101010101" charset="-122"/>
                  </a:rPr>
                  <a:t>普通高等学校学生管理规定</a:t>
                </a:r>
                <a:r>
                  <a:rPr lang="en-US" altLang="zh-CN" sz="1600" b="1" dirty="0">
                    <a:solidFill>
                      <a:schemeClr val="accent5">
                        <a:lumMod val="20000"/>
                        <a:lumOff val="80000"/>
                      </a:schemeClr>
                    </a:solidFill>
                    <a:latin typeface="黑体" panose="02010609060101010101" charset="-122"/>
                    <a:ea typeface="黑体" panose="02010609060101010101" charset="-122"/>
                  </a:rPr>
                  <a:t>》</a:t>
                </a:r>
                <a:r>
                  <a:rPr lang="zh-CN" altLang="en-US" sz="1600" b="1" dirty="0">
                    <a:solidFill>
                      <a:schemeClr val="accent5">
                        <a:lumMod val="20000"/>
                        <a:lumOff val="80000"/>
                      </a:schemeClr>
                    </a:solidFill>
                    <a:latin typeface="黑体" panose="02010609060101010101" charset="-122"/>
                    <a:ea typeface="黑体" panose="02010609060101010101" charset="-122"/>
                  </a:rPr>
                  <a:t>第十条</a:t>
                </a:r>
                <a:r>
                  <a:rPr lang="en-US" altLang="zh-CN" sz="1600" b="1" dirty="0">
                    <a:solidFill>
                      <a:schemeClr val="accent5">
                        <a:lumMod val="20000"/>
                        <a:lumOff val="80000"/>
                      </a:schemeClr>
                    </a:solidFill>
                    <a:latin typeface="黑体" panose="02010609060101010101" charset="-122"/>
                    <a:ea typeface="黑体" panose="02010609060101010101" charset="-122"/>
                  </a:rPr>
                  <a:t>“</a:t>
                </a:r>
                <a:r>
                  <a:rPr lang="zh-CN" altLang="en-US" sz="1600" b="1" dirty="0">
                    <a:solidFill>
                      <a:schemeClr val="accent5">
                        <a:lumMod val="20000"/>
                        <a:lumOff val="80000"/>
                      </a:schemeClr>
                    </a:solidFill>
                    <a:latin typeface="黑体" panose="02010609060101010101" charset="-122"/>
                    <a:ea typeface="黑体" panose="02010609060101010101" charset="-122"/>
                  </a:rPr>
                  <a:t>新生可以申请保留入学资格。保留入学资格期间不具有学籍。保留入学资格的条件、期限等由学校规定</a:t>
                </a:r>
                <a:r>
                  <a:rPr lang="en-US" altLang="zh-CN" sz="1600" b="1" dirty="0">
                    <a:solidFill>
                      <a:schemeClr val="accent5">
                        <a:lumMod val="20000"/>
                        <a:lumOff val="80000"/>
                      </a:schemeClr>
                    </a:solidFill>
                    <a:latin typeface="黑体" panose="02010609060101010101" charset="-122"/>
                    <a:ea typeface="黑体" panose="02010609060101010101" charset="-122"/>
                  </a:rPr>
                  <a:t>”</a:t>
                </a:r>
                <a:r>
                  <a:rPr lang="zh-CN" altLang="en-US" sz="1600" b="1" dirty="0">
                    <a:solidFill>
                      <a:schemeClr val="accent5">
                        <a:lumMod val="20000"/>
                        <a:lumOff val="80000"/>
                      </a:schemeClr>
                    </a:solidFill>
                    <a:latin typeface="黑体" panose="02010609060101010101" charset="-122"/>
                    <a:ea typeface="黑体" panose="02010609060101010101" charset="-122"/>
                  </a:rPr>
                  <a:t>有关要求，保留入学资格学生（含大学生新征入伍）当年不填入招生数据中，恢复入学资格后填报招生数</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37" name="矩形 36"/>
            <p:cNvSpPr/>
            <p:nvPr/>
          </p:nvSpPr>
          <p:spPr>
            <a:xfrm>
              <a:off x="10383367" y="1234282"/>
              <a:ext cx="1122834" cy="248734"/>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24" name="组合 23"/>
          <p:cNvGrpSpPr/>
          <p:nvPr/>
        </p:nvGrpSpPr>
        <p:grpSpPr>
          <a:xfrm>
            <a:off x="592455" y="262507"/>
            <a:ext cx="10858500" cy="1008674"/>
            <a:chOff x="693760" y="19624"/>
            <a:chExt cx="10858500" cy="1120777"/>
          </a:xfrm>
        </p:grpSpPr>
        <p:grpSp>
          <p:nvGrpSpPr>
            <p:cNvPr id="25" name="组合 24"/>
            <p:cNvGrpSpPr/>
            <p:nvPr/>
          </p:nvGrpSpPr>
          <p:grpSpPr>
            <a:xfrm>
              <a:off x="693760" y="536086"/>
              <a:ext cx="10858500" cy="604315"/>
              <a:chOff x="693760" y="-1192493"/>
              <a:chExt cx="10858500" cy="1033625"/>
            </a:xfrm>
          </p:grpSpPr>
          <p:sp>
            <p:nvSpPr>
              <p:cNvPr id="27" name="矩形 26"/>
              <p:cNvSpPr/>
              <p:nvPr/>
            </p:nvSpPr>
            <p:spPr>
              <a:xfrm>
                <a:off x="693760" y="-1192493"/>
                <a:ext cx="10858500" cy="1033625"/>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zh-CN" altLang="zh-CN"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1</a:t>
                </a:r>
                <a:r>
                  <a:rPr lang="zh-CN" altLang="zh-CN" sz="1600" b="1" dirty="0">
                    <a:solidFill>
                      <a:schemeClr val="accent5">
                        <a:lumMod val="20000"/>
                        <a:lumOff val="80000"/>
                      </a:schemeClr>
                    </a:solidFill>
                    <a:latin typeface="黑体" panose="02010609060101010101" charset="-122"/>
                    <a:ea typeface="黑体" panose="02010609060101010101" charset="-122"/>
                  </a:rPr>
                  <a:t>）本调查表统计占用本校招生计划及不占招生计划的港澳台侨的高等职业教育专科学生</a:t>
                </a:r>
                <a:endParaRPr lang="en-US" altLang="zh-CN" sz="1600" b="1" dirty="0">
                  <a:solidFill>
                    <a:schemeClr val="accent5">
                      <a:lumMod val="20000"/>
                      <a:lumOff val="80000"/>
                    </a:schemeClr>
                  </a:solidFill>
                  <a:latin typeface="黑体" panose="02010609060101010101" charset="-122"/>
                  <a:ea typeface="黑体" panose="02010609060101010101" charset="-122"/>
                </a:endParaRPr>
              </a:p>
            </p:txBody>
          </p:sp>
          <p:sp>
            <p:nvSpPr>
              <p:cNvPr id="28" name="矩形 27"/>
              <p:cNvSpPr/>
              <p:nvPr/>
            </p:nvSpPr>
            <p:spPr>
              <a:xfrm>
                <a:off x="736567" y="-1093829"/>
                <a:ext cx="10722611" cy="767720"/>
              </a:xfrm>
              <a:prstGeom prst="rect">
                <a:avLst/>
              </a:prstGeom>
            </p:spPr>
            <p:txBody>
              <a:bodyPr wrap="square">
                <a:spAutoFit/>
              </a:bodyPr>
              <a:lstStyle/>
              <a:p>
                <a:pPr>
                  <a:lnSpc>
                    <a:spcPct val="150000"/>
                  </a:lnSpc>
                </a:pP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26" name="矩形 25"/>
            <p:cNvSpPr/>
            <p:nvPr/>
          </p:nvSpPr>
          <p:spPr>
            <a:xfrm>
              <a:off x="5034760" y="19624"/>
              <a:ext cx="3847241" cy="411556"/>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250"/>
                                        <p:tgtEl>
                                          <p:spTgt spid="19"/>
                                        </p:tgtEl>
                                      </p:cBhvr>
                                    </p:animEffect>
                                    <p:set>
                                      <p:cBhvr>
                                        <p:cTn id="12" dur="1" fill="hold">
                                          <p:stCondLst>
                                            <p:cond delay="249"/>
                                          </p:stCondLst>
                                        </p:cTn>
                                        <p:tgtEl>
                                          <p:spTgt spid="19"/>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500"/>
                                        <p:tgtEl>
                                          <p:spTgt spid="3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nodeType="clickEffect">
                                  <p:stCondLst>
                                    <p:cond delay="0"/>
                                  </p:stCondLst>
                                  <p:childTnLst>
                                    <p:animEffect transition="out" filter="fade">
                                      <p:cBhvr>
                                        <p:cTn id="21" dur="250"/>
                                        <p:tgtEl>
                                          <p:spTgt spid="30"/>
                                        </p:tgtEl>
                                      </p:cBhvr>
                                    </p:animEffect>
                                    <p:set>
                                      <p:cBhvr>
                                        <p:cTn id="22" dur="1" fill="hold">
                                          <p:stCondLst>
                                            <p:cond delay="249"/>
                                          </p:stCondLst>
                                        </p:cTn>
                                        <p:tgtEl>
                                          <p:spTgt spid="30"/>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fade">
                                      <p:cBhvr>
                                        <p:cTn id="27" dur="500"/>
                                        <p:tgtEl>
                                          <p:spTgt spid="3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nodeType="clickEffect">
                                  <p:stCondLst>
                                    <p:cond delay="0"/>
                                  </p:stCondLst>
                                  <p:childTnLst>
                                    <p:animEffect transition="out" filter="fade">
                                      <p:cBhvr>
                                        <p:cTn id="31" dur="250"/>
                                        <p:tgtEl>
                                          <p:spTgt spid="35"/>
                                        </p:tgtEl>
                                      </p:cBhvr>
                                    </p:animEffect>
                                    <p:set>
                                      <p:cBhvr>
                                        <p:cTn id="32" dur="1" fill="hold">
                                          <p:stCondLst>
                                            <p:cond delay="249"/>
                                          </p:stCondLst>
                                        </p:cTn>
                                        <p:tgtEl>
                                          <p:spTgt spid="35"/>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500"/>
                                        <p:tgtEl>
                                          <p:spTgt spid="24"/>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xit" presetSubtype="0" fill="hold" nodeType="clickEffect">
                                  <p:stCondLst>
                                    <p:cond delay="0"/>
                                  </p:stCondLst>
                                  <p:childTnLst>
                                    <p:animEffect transition="out" filter="fade">
                                      <p:cBhvr>
                                        <p:cTn id="41" dur="250"/>
                                        <p:tgtEl>
                                          <p:spTgt spid="24"/>
                                        </p:tgtEl>
                                      </p:cBhvr>
                                    </p:animEffect>
                                    <p:set>
                                      <p:cBhvr>
                                        <p:cTn id="42" dur="1" fill="hold">
                                          <p:stCondLst>
                                            <p:cond delay="249"/>
                                          </p:stCondLst>
                                        </p:cTn>
                                        <p:tgtEl>
                                          <p:spTgt spid="2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673099" y="1125538"/>
          <a:ext cx="10889246" cy="4168361"/>
        </p:xfrm>
        <a:graphic>
          <a:graphicData uri="http://schemas.openxmlformats.org/drawingml/2006/table">
            <a:tbl>
              <a:tblPr firstRow="1" firstCol="1" bandRow="1"/>
              <a:tblGrid>
                <a:gridCol w="2007979"/>
                <a:gridCol w="725224"/>
                <a:gridCol w="1021412"/>
                <a:gridCol w="1019233"/>
                <a:gridCol w="1019233"/>
                <a:gridCol w="1019233"/>
                <a:gridCol w="1019233"/>
                <a:gridCol w="1019233"/>
                <a:gridCol w="1019233"/>
                <a:gridCol w="1019233"/>
              </a:tblGrid>
              <a:tr h="194012">
                <a:tc rowSpan="3">
                  <a:txBody>
                    <a:bodyPr/>
                    <a:lstStyle/>
                    <a:p>
                      <a:pPr algn="ctr">
                        <a:lnSpc>
                          <a:spcPts val="1200"/>
                        </a:lnSpc>
                        <a:spcAft>
                          <a:spcPts val="0"/>
                        </a:spcAft>
                      </a:pPr>
                      <a:r>
                        <a:rPr lang="zh-CN" sz="900" kern="0" dirty="0">
                          <a:effectLst/>
                          <a:latin typeface="Times New Roman" panose="02020603050405020304" charset="0"/>
                          <a:ea typeface="宋体" panose="02010600030101010101" pitchFamily="2" charset="-122"/>
                          <a:cs typeface="宋体" panose="02010600030101010101" pitchFamily="2" charset="-122"/>
                        </a:rPr>
                        <a:t>专业名称</a:t>
                      </a:r>
                      <a:endParaRPr lang="zh-CN" sz="1050" kern="100" dirty="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lnSpc>
                          <a:spcPts val="1200"/>
                        </a:lnSpc>
                        <a:spcAft>
                          <a:spcPts val="0"/>
                        </a:spcAft>
                      </a:pPr>
                      <a:r>
                        <a:rPr lang="zh-CN" sz="900" kern="0" dirty="0">
                          <a:effectLst/>
                          <a:latin typeface="Times New Roman" panose="02020603050405020304" charset="0"/>
                          <a:ea typeface="宋体" panose="02010600030101010101" pitchFamily="2" charset="-122"/>
                        </a:rPr>
                        <a:t>代码</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lnSpc>
                          <a:spcPts val="12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自主专业名称</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lnSpc>
                          <a:spcPts val="12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专业代码</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lnSpc>
                          <a:spcPts val="12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年制</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lnSpc>
                          <a:spcPts val="12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毕业生数</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lnSpc>
                          <a:spcPts val="1200"/>
                        </a:lnSpc>
                        <a:spcAft>
                          <a:spcPts val="0"/>
                        </a:spcAft>
                      </a:pPr>
                      <a:r>
                        <a:rPr lang="zh-CN" sz="900" kern="0">
                          <a:effectLst/>
                          <a:latin typeface="Times New Roman" panose="02020603050405020304" charset="0"/>
                          <a:ea typeface="宋体" panose="02010600030101010101" pitchFamily="2" charset="-122"/>
                        </a:rPr>
                        <a:t>授予学位数</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lnSpc>
                          <a:spcPts val="1200"/>
                        </a:lnSpc>
                        <a:spcAft>
                          <a:spcPts val="0"/>
                        </a:spcAft>
                      </a:pPr>
                      <a:r>
                        <a:rPr lang="zh-CN" sz="900" kern="0">
                          <a:effectLst/>
                          <a:latin typeface="Times New Roman" panose="02020603050405020304" charset="0"/>
                          <a:ea typeface="宋体" panose="02010600030101010101" pitchFamily="2" charset="-122"/>
                        </a:rPr>
                        <a:t>招生数</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4012">
                <a:tc vMerge="1">
                  <a:tcPr/>
                </a:tc>
                <a:tc vMerge="1">
                  <a:tcPr/>
                </a:tc>
                <a:tc vMerge="1">
                  <a:tcPr/>
                </a:tc>
                <a:tc vMerge="1">
                  <a:tcPr/>
                </a:tc>
                <a:tc vMerge="1">
                  <a:tcPr/>
                </a:tc>
                <a:tc vMerge="1">
                  <a:tcPr/>
                </a:tc>
                <a:tc rowSpan="2">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a:t>
                      </a:r>
                      <a:r>
                        <a:rPr lang="zh-CN" sz="900" kern="0">
                          <a:effectLst/>
                          <a:latin typeface="Times New Roman" panose="02020603050405020304" charset="0"/>
                          <a:ea typeface="宋体" panose="02010600030101010101" pitchFamily="2" charset="-122"/>
                        </a:rPr>
                        <a:t>职业类证书</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cPr/>
                </a:tc>
                <a:tc vMerge="1">
                  <a:tcPr/>
                </a:tc>
              </a:tr>
              <a:tr h="383029">
                <a:tc vMerge="1">
                  <a:tcPr/>
                </a:tc>
                <a:tc vMerge="1">
                  <a:tcPr/>
                </a:tc>
                <a:tc vMerge="1">
                  <a:tcPr/>
                </a:tc>
                <a:tc vMerge="1">
                  <a:tcPr/>
                </a:tc>
                <a:tc vMerge="1">
                  <a:tcPr/>
                </a:tc>
                <a:tc vMerge="1">
                  <a:tcPr/>
                </a:tc>
                <a:tc vMerge="1">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a:t>
                      </a:r>
                      <a:r>
                        <a:rPr lang="zh-CN" sz="900" kern="0">
                          <a:effectLst/>
                          <a:latin typeface="Times New Roman" panose="02020603050405020304" charset="0"/>
                          <a:ea typeface="宋体" panose="02010600030101010101" pitchFamily="2" charset="-122"/>
                        </a:rPr>
                        <a:t>职业技能等级证书</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cPr/>
                </a:tc>
                <a:tc vMerge="1">
                  <a:tcPr/>
                </a:tc>
              </a:tr>
              <a:tr h="283109">
                <a:tc>
                  <a:txBody>
                    <a:bodyPr/>
                    <a:lstStyle/>
                    <a:p>
                      <a:pPr algn="ctr">
                        <a:lnSpc>
                          <a:spcPts val="12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甲</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乙</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丙</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丁</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戊</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1</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2</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3</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4</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5</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3109">
                <a:tc>
                  <a:txBody>
                    <a:bodyPr/>
                    <a:lstStyle/>
                    <a:p>
                      <a:pPr algn="l">
                        <a:lnSpc>
                          <a:spcPts val="1200"/>
                        </a:lnSpc>
                        <a:spcAft>
                          <a:spcPts val="0"/>
                        </a:spcAft>
                      </a:pPr>
                      <a:r>
                        <a:rPr lang="zh-CN" sz="900" kern="0">
                          <a:effectLst/>
                          <a:latin typeface="Times New Roman" panose="02020603050405020304" charset="0"/>
                          <a:ea typeface="宋体" panose="02010600030101010101" pitchFamily="2" charset="-122"/>
                        </a:rPr>
                        <a:t>高职本科生</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01</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2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2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r>
              <a:tr h="283109">
                <a:tc>
                  <a:txBody>
                    <a:bodyPr/>
                    <a:lstStyle/>
                    <a:p>
                      <a:pPr indent="228600" algn="l">
                        <a:lnSpc>
                          <a:spcPts val="1200"/>
                        </a:lnSpc>
                        <a:spcAft>
                          <a:spcPts val="0"/>
                        </a:spcAft>
                      </a:pPr>
                      <a:r>
                        <a:rPr lang="en-US" sz="900" kern="0">
                          <a:effectLst/>
                          <a:latin typeface="宋体" panose="02010600030101010101" pitchFamily="2" charset="-122"/>
                          <a:ea typeface="宋体" panose="02010600030101010101" pitchFamily="2" charset="-122"/>
                        </a:rPr>
                        <a:t>#</a:t>
                      </a:r>
                      <a:r>
                        <a:rPr lang="zh-CN" sz="900" kern="0">
                          <a:effectLst/>
                          <a:latin typeface="Times New Roman" panose="02020603050405020304" charset="0"/>
                          <a:ea typeface="宋体" panose="02010600030101010101" pitchFamily="2" charset="-122"/>
                        </a:rPr>
                        <a:t>女</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02</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2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283109">
                <a:tc>
                  <a:txBody>
                    <a:bodyPr/>
                    <a:lstStyle/>
                    <a:p>
                      <a:pPr indent="114300" algn="just">
                        <a:lnSpc>
                          <a:spcPts val="1200"/>
                        </a:lnSpc>
                        <a:spcAft>
                          <a:spcPts val="0"/>
                        </a:spcAft>
                      </a:pPr>
                      <a:r>
                        <a:rPr lang="zh-CN" sz="900" kern="0">
                          <a:effectLst/>
                          <a:latin typeface="Times New Roman" panose="02020603050405020304" charset="0"/>
                          <a:ea typeface="宋体" panose="02010600030101010101" pitchFamily="2" charset="-122"/>
                        </a:rPr>
                        <a:t>高中起点本科</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03</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283109">
                <a:tc>
                  <a:txBody>
                    <a:bodyPr/>
                    <a:lstStyle/>
                    <a:p>
                      <a:pPr indent="228600" algn="just">
                        <a:lnSpc>
                          <a:spcPts val="1200"/>
                        </a:lnSpc>
                        <a:spcAft>
                          <a:spcPts val="0"/>
                        </a:spcAft>
                      </a:pPr>
                      <a:r>
                        <a:rPr lang="zh-CN" sz="900" kern="0">
                          <a:effectLst/>
                          <a:latin typeface="Times New Roman" panose="02020603050405020304" charset="0"/>
                          <a:ea typeface="宋体" panose="02010600030101010101" pitchFamily="2" charset="-122"/>
                        </a:rPr>
                        <a:t>专业名称</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04</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283109">
                <a:tc>
                  <a:txBody>
                    <a:bodyPr/>
                    <a:lstStyle/>
                    <a:p>
                      <a:pPr indent="114300" algn="just">
                        <a:lnSpc>
                          <a:spcPts val="1200"/>
                        </a:lnSpc>
                        <a:spcAft>
                          <a:spcPts val="0"/>
                        </a:spcAft>
                      </a:pPr>
                      <a:r>
                        <a:rPr lang="en-US" sz="900" kern="100">
                          <a:effectLst/>
                          <a:latin typeface="宋体" panose="02010600030101010101" pitchFamily="2" charset="-122"/>
                          <a:ea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283109">
                <a:tc>
                  <a:txBody>
                    <a:bodyPr/>
                    <a:lstStyle/>
                    <a:p>
                      <a:pPr indent="114300" algn="just">
                        <a:lnSpc>
                          <a:spcPts val="1200"/>
                        </a:lnSpc>
                        <a:spcAft>
                          <a:spcPts val="0"/>
                        </a:spcAft>
                      </a:pPr>
                      <a:r>
                        <a:rPr lang="zh-CN" sz="900" kern="0">
                          <a:effectLst/>
                          <a:latin typeface="Times New Roman" panose="02020603050405020304" charset="0"/>
                          <a:ea typeface="宋体" panose="02010600030101010101" pitchFamily="2" charset="-122"/>
                        </a:rPr>
                        <a:t>专科起点本科</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05</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283109">
                <a:tc>
                  <a:txBody>
                    <a:bodyPr/>
                    <a:lstStyle/>
                    <a:p>
                      <a:pPr indent="228600" algn="just">
                        <a:lnSpc>
                          <a:spcPts val="1200"/>
                        </a:lnSpc>
                        <a:spcAft>
                          <a:spcPts val="0"/>
                        </a:spcAft>
                      </a:pPr>
                      <a:r>
                        <a:rPr lang="zh-CN" sz="900" kern="0">
                          <a:effectLst/>
                          <a:latin typeface="Times New Roman" panose="02020603050405020304" charset="0"/>
                          <a:ea typeface="宋体" panose="02010600030101010101" pitchFamily="2" charset="-122"/>
                        </a:rPr>
                        <a:t>专业名称</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06</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283109">
                <a:tc>
                  <a:txBody>
                    <a:bodyPr/>
                    <a:lstStyle/>
                    <a:p>
                      <a:pPr indent="114300" algn="just">
                        <a:lnSpc>
                          <a:spcPts val="1200"/>
                        </a:lnSpc>
                        <a:spcAft>
                          <a:spcPts val="0"/>
                        </a:spcAft>
                      </a:pPr>
                      <a:r>
                        <a:rPr lang="en-US" sz="900" kern="100">
                          <a:effectLst/>
                          <a:latin typeface="宋体" panose="02010600030101010101" pitchFamily="2" charset="-122"/>
                          <a:ea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283109">
                <a:tc>
                  <a:txBody>
                    <a:bodyPr/>
                    <a:lstStyle/>
                    <a:p>
                      <a:pPr indent="114300" algn="just">
                        <a:lnSpc>
                          <a:spcPts val="1200"/>
                        </a:lnSpc>
                        <a:spcAft>
                          <a:spcPts val="0"/>
                        </a:spcAft>
                      </a:pPr>
                      <a:r>
                        <a:rPr lang="zh-CN" sz="900" kern="0" dirty="0">
                          <a:effectLst/>
                          <a:latin typeface="Times New Roman" panose="02020603050405020304" charset="0"/>
                          <a:ea typeface="宋体" panose="02010600030101010101" pitchFamily="2" charset="-122"/>
                        </a:rPr>
                        <a:t>第二学士学位</a:t>
                      </a:r>
                      <a:endParaRPr lang="zh-CN" sz="1050" kern="100" dirty="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07</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283109">
                <a:tc>
                  <a:txBody>
                    <a:bodyPr/>
                    <a:lstStyle/>
                    <a:p>
                      <a:pPr indent="228600" algn="just">
                        <a:lnSpc>
                          <a:spcPts val="1200"/>
                        </a:lnSpc>
                        <a:spcAft>
                          <a:spcPts val="0"/>
                        </a:spcAft>
                      </a:pPr>
                      <a:r>
                        <a:rPr lang="zh-CN" sz="900" kern="0">
                          <a:effectLst/>
                          <a:latin typeface="Times New Roman" panose="02020603050405020304" charset="0"/>
                          <a:ea typeface="宋体" panose="02010600030101010101" pitchFamily="2" charset="-122"/>
                        </a:rPr>
                        <a:t>专业名称</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08</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283109">
                <a:tc>
                  <a:txBody>
                    <a:bodyPr/>
                    <a:lstStyle/>
                    <a:p>
                      <a:pPr indent="114300" algn="just">
                        <a:lnSpc>
                          <a:spcPts val="1200"/>
                        </a:lnSpc>
                        <a:spcAft>
                          <a:spcPts val="0"/>
                        </a:spcAft>
                      </a:pPr>
                      <a:r>
                        <a:rPr lang="en-US" sz="900" kern="100">
                          <a:effectLst/>
                          <a:latin typeface="宋体" panose="02010600030101010101" pitchFamily="2" charset="-122"/>
                          <a:ea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
        <p:nvSpPr>
          <p:cNvPr id="9" name="矩形 8"/>
          <p:cNvSpPr/>
          <p:nvPr/>
        </p:nvSpPr>
        <p:spPr>
          <a:xfrm>
            <a:off x="3567103" y="287020"/>
            <a:ext cx="5057795" cy="400110"/>
          </a:xfrm>
          <a:prstGeom prst="rect">
            <a:avLst/>
          </a:prstGeom>
        </p:spPr>
        <p:txBody>
          <a:bodyPr wrap="none">
            <a:spAutoFit/>
          </a:bodyPr>
          <a:lstStyle/>
          <a:p>
            <a:pPr algn="ctr"/>
            <a:r>
              <a:rPr lang="zh-CN" altLang="zh-CN" sz="2000" b="1" dirty="0">
                <a:solidFill>
                  <a:srgbClr val="304371"/>
                </a:solidFill>
                <a:cs typeface="+mn-ea"/>
                <a:sym typeface="+mn-lt"/>
              </a:rPr>
              <a:t>（二十五）高等</a:t>
            </a:r>
            <a:r>
              <a:rPr lang="zh-CN" altLang="en-US" sz="2000" b="1" dirty="0">
                <a:solidFill>
                  <a:srgbClr val="304371"/>
                </a:solidFill>
                <a:cs typeface="+mn-ea"/>
                <a:sym typeface="+mn-lt"/>
              </a:rPr>
              <a:t>职业</a:t>
            </a:r>
            <a:r>
              <a:rPr lang="zh-CN" altLang="zh-CN" sz="2000" b="1" dirty="0">
                <a:solidFill>
                  <a:srgbClr val="304371"/>
                </a:solidFill>
                <a:cs typeface="+mn-ea"/>
                <a:sym typeface="+mn-lt"/>
              </a:rPr>
              <a:t>教育本科分专业学生数</a:t>
            </a:r>
            <a:endParaRPr lang="zh-CN" altLang="en-US" sz="2000" b="1" dirty="0">
              <a:solidFill>
                <a:srgbClr val="304371"/>
              </a:solidFill>
              <a:cs typeface="+mn-ea"/>
              <a:sym typeface="+mn-lt"/>
            </a:endParaRPr>
          </a:p>
        </p:txBody>
      </p:sp>
      <p:sp>
        <p:nvSpPr>
          <p:cNvPr id="6" name="矩形 5"/>
          <p:cNvSpPr/>
          <p:nvPr/>
        </p:nvSpPr>
        <p:spPr>
          <a:xfrm>
            <a:off x="666749" y="5444103"/>
            <a:ext cx="646331" cy="262508"/>
          </a:xfrm>
          <a:prstGeom prst="rect">
            <a:avLst/>
          </a:prstGeom>
        </p:spPr>
        <p:txBody>
          <a:bodyPr wrap="none">
            <a:spAutoFit/>
          </a:bodyPr>
          <a:lstStyle/>
          <a:p>
            <a:pPr algn="just">
              <a:lnSpc>
                <a:spcPts val="1200"/>
              </a:lnSpc>
              <a:spcAft>
                <a:spcPts val="0"/>
              </a:spcAft>
            </a:pPr>
            <a:r>
              <a:rPr lang="zh-CN" altLang="zh-CN" kern="100" dirty="0">
                <a:cs typeface="+mn-ea"/>
                <a:sym typeface="+mn-lt"/>
              </a:rPr>
              <a:t>续表</a:t>
            </a:r>
            <a:endParaRPr lang="zh-CN" altLang="zh-CN" sz="2400" kern="100" dirty="0">
              <a:cs typeface="+mn-ea"/>
              <a:sym typeface="+mn-lt"/>
            </a:endParaRPr>
          </a:p>
        </p:txBody>
      </p:sp>
      <p:graphicFrame>
        <p:nvGraphicFramePr>
          <p:cNvPr id="3" name="表格 2"/>
          <p:cNvGraphicFramePr>
            <a:graphicFrameLocks noGrp="1"/>
          </p:cNvGraphicFramePr>
          <p:nvPr/>
        </p:nvGraphicFramePr>
        <p:xfrm>
          <a:off x="703844" y="5856815"/>
          <a:ext cx="10858501" cy="791210"/>
        </p:xfrm>
        <a:graphic>
          <a:graphicData uri="http://schemas.openxmlformats.org/drawingml/2006/table">
            <a:tbl>
              <a:tblPr firstRow="1" firstCol="1" bandRow="1"/>
              <a:tblGrid>
                <a:gridCol w="1361656"/>
                <a:gridCol w="1361656"/>
                <a:gridCol w="1363828"/>
                <a:gridCol w="1363828"/>
                <a:gridCol w="1363828"/>
                <a:gridCol w="1372514"/>
                <a:gridCol w="1372514"/>
                <a:gridCol w="1298677"/>
              </a:tblGrid>
              <a:tr h="137160">
                <a:tc rowSpan="2">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在校生数</a:t>
                      </a:r>
                      <a:endParaRPr lang="zh-CN" sz="100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c hMerge="1">
                  <a:tcPr/>
                </a:tc>
                <a:tc hMerge="1">
                  <a:tcPr/>
                </a:tc>
                <a:tc rowSpan="2">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预计毕业生数</a:t>
                      </a:r>
                      <a:endParaRPr lang="zh-CN" sz="100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8150">
                <a:tc vMerge="1">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t>
                      </a:r>
                      <a:r>
                        <a:rPr lang="zh-CN" sz="900" kern="0">
                          <a:effectLst/>
                          <a:latin typeface="Times New Roman" panose="02020603050405020304" charset="0"/>
                          <a:ea typeface="宋体" panose="02010600030101010101" pitchFamily="2" charset="-122"/>
                          <a:cs typeface="宋体" panose="02010600030101010101" pitchFamily="2" charset="-122"/>
                        </a:rPr>
                        <a:t>现代学徒制</a:t>
                      </a:r>
                      <a:endParaRPr lang="zh-CN" sz="100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一年级</a:t>
                      </a:r>
                      <a:endParaRPr lang="zh-CN" sz="100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二年级</a:t>
                      </a:r>
                      <a:endParaRPr lang="zh-CN" sz="100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三年级</a:t>
                      </a:r>
                      <a:endParaRPr lang="zh-CN" sz="100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四年级</a:t>
                      </a:r>
                      <a:endParaRPr lang="zh-CN" sz="100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五年级以上</a:t>
                      </a:r>
                      <a:endParaRPr lang="zh-CN" sz="100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vMerge="1">
                  <a:tcPr/>
                </a:tc>
              </a:tr>
              <a:tr h="215900">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6</a:t>
                      </a:r>
                      <a:endParaRPr lang="zh-CN" sz="100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7</a:t>
                      </a:r>
                      <a:endParaRPr lang="zh-CN" sz="100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8</a:t>
                      </a:r>
                      <a:endParaRPr lang="zh-CN" sz="100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9</a:t>
                      </a:r>
                      <a:endParaRPr lang="zh-CN" sz="100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10</a:t>
                      </a:r>
                      <a:endParaRPr lang="zh-CN" sz="100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11</a:t>
                      </a:r>
                      <a:endParaRPr lang="zh-CN" sz="100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12</a:t>
                      </a:r>
                      <a:endParaRPr lang="zh-CN" sz="100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13</a:t>
                      </a:r>
                      <a:endParaRPr lang="zh-CN" sz="100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pSp>
        <p:nvGrpSpPr>
          <p:cNvPr id="15" name="组合 14"/>
          <p:cNvGrpSpPr/>
          <p:nvPr/>
        </p:nvGrpSpPr>
        <p:grpSpPr>
          <a:xfrm>
            <a:off x="594824" y="277090"/>
            <a:ext cx="10891859" cy="1628130"/>
            <a:chOff x="660401" y="19624"/>
            <a:chExt cx="10891859" cy="1809078"/>
          </a:xfrm>
        </p:grpSpPr>
        <p:grpSp>
          <p:nvGrpSpPr>
            <p:cNvPr id="16" name="组合 15"/>
            <p:cNvGrpSpPr/>
            <p:nvPr/>
          </p:nvGrpSpPr>
          <p:grpSpPr>
            <a:xfrm>
              <a:off x="660401" y="524650"/>
              <a:ext cx="10891859" cy="1304052"/>
              <a:chOff x="660401" y="-1212053"/>
              <a:chExt cx="10891859" cy="2230461"/>
            </a:xfrm>
          </p:grpSpPr>
          <p:sp>
            <p:nvSpPr>
              <p:cNvPr id="18" name="矩形 17"/>
              <p:cNvSpPr/>
              <p:nvPr/>
            </p:nvSpPr>
            <p:spPr>
              <a:xfrm>
                <a:off x="693760" y="-1192495"/>
                <a:ext cx="10858500" cy="2210903"/>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zh-CN" altLang="zh-CN"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1</a:t>
                </a:r>
                <a:r>
                  <a:rPr lang="zh-CN" altLang="zh-CN" sz="1600" b="1" dirty="0">
                    <a:solidFill>
                      <a:schemeClr val="accent5">
                        <a:lumMod val="20000"/>
                        <a:lumOff val="80000"/>
                      </a:schemeClr>
                    </a:solidFill>
                    <a:latin typeface="黑体" panose="02010609060101010101" charset="-122"/>
                    <a:ea typeface="黑体" panose="02010609060101010101" charset="-122"/>
                  </a:rPr>
                  <a:t>）本表由本科层次职业学校、经教育部备案开设职业本科专业的普通高校填报</a:t>
                </a:r>
                <a:r>
                  <a:rPr lang="en-US" altLang="zh-CN" sz="1600" b="1" dirty="0">
                    <a:solidFill>
                      <a:schemeClr val="accent5">
                        <a:lumMod val="20000"/>
                        <a:lumOff val="80000"/>
                      </a:schemeClr>
                    </a:solidFill>
                    <a:latin typeface="黑体" panose="02010609060101010101" charset="-122"/>
                    <a:ea typeface="黑体" panose="02010609060101010101" charset="-122"/>
                  </a:rPr>
                  <a:t> </a:t>
                </a:r>
                <a:r>
                  <a:rPr lang="zh-CN" altLang="zh-CN" sz="1600" b="1" dirty="0">
                    <a:solidFill>
                      <a:schemeClr val="accent5">
                        <a:lumMod val="20000"/>
                        <a:lumOff val="80000"/>
                      </a:schemeClr>
                    </a:solidFill>
                    <a:latin typeface="黑体" panose="02010609060101010101" charset="-122"/>
                    <a:ea typeface="黑体" panose="02010609060101010101" charset="-122"/>
                  </a:rPr>
                  <a:t>（含撤销学校及办学类型调整前为以上办学类型的学校）。</a:t>
                </a:r>
                <a:endParaRPr lang="zh-CN" altLang="zh-CN" sz="1600" b="1" dirty="0">
                  <a:solidFill>
                    <a:schemeClr val="accent5">
                      <a:lumMod val="20000"/>
                      <a:lumOff val="80000"/>
                    </a:schemeClr>
                  </a:solidFill>
                  <a:latin typeface="黑体" panose="02010609060101010101" charset="-122"/>
                  <a:ea typeface="黑体" panose="02010609060101010101" charset="-122"/>
                </a:endParaRPr>
              </a:p>
              <a:p>
                <a:r>
                  <a:rPr lang="zh-CN" altLang="zh-CN"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2</a:t>
                </a:r>
                <a:r>
                  <a:rPr lang="zh-CN" altLang="zh-CN" sz="1600" b="1" dirty="0">
                    <a:solidFill>
                      <a:schemeClr val="accent5">
                        <a:lumMod val="20000"/>
                        <a:lumOff val="80000"/>
                      </a:schemeClr>
                    </a:solidFill>
                    <a:latin typeface="黑体" panose="02010609060101010101" charset="-122"/>
                    <a:ea typeface="黑体" panose="02010609060101010101" charset="-122"/>
                  </a:rPr>
                  <a:t>）本表由本科层次职业学校、经教育部备案开设职业本科专业的普通高校的主校区、分校区、有学生培养任务的附属医院填报。</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sp>
            <p:nvSpPr>
              <p:cNvPr id="19" name="矩形 18"/>
              <p:cNvSpPr/>
              <p:nvPr/>
            </p:nvSpPr>
            <p:spPr>
              <a:xfrm>
                <a:off x="660401" y="-1212053"/>
                <a:ext cx="10722611" cy="767721"/>
              </a:xfrm>
              <a:prstGeom prst="rect">
                <a:avLst/>
              </a:prstGeom>
            </p:spPr>
            <p:txBody>
              <a:bodyPr wrap="square">
                <a:spAutoFit/>
              </a:bodyPr>
              <a:lstStyle/>
              <a:p>
                <a:pPr>
                  <a:lnSpc>
                    <a:spcPct val="150000"/>
                  </a:lnSpc>
                </a:pP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17" name="矩形 16"/>
            <p:cNvSpPr/>
            <p:nvPr/>
          </p:nvSpPr>
          <p:spPr>
            <a:xfrm>
              <a:off x="5034760" y="19624"/>
              <a:ext cx="3847241" cy="411556"/>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20" name="组合 19"/>
          <p:cNvGrpSpPr/>
          <p:nvPr/>
        </p:nvGrpSpPr>
        <p:grpSpPr>
          <a:xfrm>
            <a:off x="673100" y="1387206"/>
            <a:ext cx="10858500" cy="764026"/>
            <a:chOff x="660401" y="1234282"/>
            <a:chExt cx="10858500" cy="848939"/>
          </a:xfrm>
        </p:grpSpPr>
        <p:grpSp>
          <p:nvGrpSpPr>
            <p:cNvPr id="21" name="组合 20"/>
            <p:cNvGrpSpPr/>
            <p:nvPr/>
          </p:nvGrpSpPr>
          <p:grpSpPr>
            <a:xfrm>
              <a:off x="660401" y="1536515"/>
              <a:ext cx="10858500" cy="546706"/>
              <a:chOff x="660401" y="518650"/>
              <a:chExt cx="10858500" cy="935091"/>
            </a:xfrm>
          </p:grpSpPr>
          <p:sp>
            <p:nvSpPr>
              <p:cNvPr id="23" name="矩形 22"/>
              <p:cNvSpPr/>
              <p:nvPr/>
            </p:nvSpPr>
            <p:spPr>
              <a:xfrm>
                <a:off x="660401" y="518650"/>
                <a:ext cx="10858500" cy="935090"/>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24" name="矩形 23"/>
              <p:cNvSpPr/>
              <p:nvPr/>
            </p:nvSpPr>
            <p:spPr>
              <a:xfrm>
                <a:off x="666750" y="686020"/>
                <a:ext cx="10722611" cy="767721"/>
              </a:xfrm>
              <a:prstGeom prst="rect">
                <a:avLst/>
              </a:prstGeom>
            </p:spPr>
            <p:txBody>
              <a:bodyPr wrap="square">
                <a:spAutoFit/>
              </a:bodyPr>
              <a:lstStyle/>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rPr>
                  <a:t>授予学位数为上学年度实际授予学位的人数（含补授学位、学分制提前毕业可授学位的学生）</a:t>
                </a:r>
                <a:r>
                  <a:rPr lang="en-US" altLang="zh-CN" sz="1600" b="1" dirty="0">
                    <a:solidFill>
                      <a:schemeClr val="accent5">
                        <a:lumMod val="20000"/>
                        <a:lumOff val="80000"/>
                      </a:schemeClr>
                    </a:solidFill>
                    <a:latin typeface="黑体" panose="02010609060101010101" charset="-122"/>
                    <a:ea typeface="黑体" panose="02010609060101010101" charset="-122"/>
                  </a:rPr>
                  <a:t>,</a:t>
                </a:r>
                <a:r>
                  <a:rPr lang="zh-CN" altLang="en-US" sz="1600" b="1" dirty="0">
                    <a:solidFill>
                      <a:schemeClr val="accent5">
                        <a:lumMod val="20000"/>
                        <a:lumOff val="80000"/>
                      </a:schemeClr>
                    </a:solidFill>
                    <a:latin typeface="黑体" panose="02010609060101010101" charset="-122"/>
                    <a:ea typeface="黑体" panose="02010609060101010101" charset="-122"/>
                  </a:rPr>
                  <a:t>由学位授予单位填报</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22" name="矩形 21"/>
            <p:cNvSpPr/>
            <p:nvPr/>
          </p:nvSpPr>
          <p:spPr>
            <a:xfrm>
              <a:off x="9524381" y="1234282"/>
              <a:ext cx="1122834" cy="248734"/>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25" name="组合 24"/>
          <p:cNvGrpSpPr/>
          <p:nvPr/>
        </p:nvGrpSpPr>
        <p:grpSpPr>
          <a:xfrm>
            <a:off x="616625" y="287020"/>
            <a:ext cx="10858500" cy="920675"/>
            <a:chOff x="693760" y="19624"/>
            <a:chExt cx="10858500" cy="1022998"/>
          </a:xfrm>
        </p:grpSpPr>
        <p:grpSp>
          <p:nvGrpSpPr>
            <p:cNvPr id="26" name="组合 25"/>
            <p:cNvGrpSpPr/>
            <p:nvPr/>
          </p:nvGrpSpPr>
          <p:grpSpPr>
            <a:xfrm>
              <a:off x="693760" y="536085"/>
              <a:ext cx="10858500" cy="506537"/>
              <a:chOff x="693760" y="-1192493"/>
              <a:chExt cx="10858500" cy="866384"/>
            </a:xfrm>
          </p:grpSpPr>
          <p:sp>
            <p:nvSpPr>
              <p:cNvPr id="28" name="矩形 27"/>
              <p:cNvSpPr/>
              <p:nvPr/>
            </p:nvSpPr>
            <p:spPr>
              <a:xfrm>
                <a:off x="693760" y="-1192493"/>
                <a:ext cx="10858500" cy="813807"/>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zh-CN" altLang="zh-CN"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1</a:t>
                </a:r>
                <a:r>
                  <a:rPr lang="zh-CN" altLang="zh-CN" sz="1600" b="1" dirty="0">
                    <a:solidFill>
                      <a:schemeClr val="accent5">
                        <a:lumMod val="20000"/>
                        <a:lumOff val="80000"/>
                      </a:schemeClr>
                    </a:solidFill>
                    <a:latin typeface="黑体" panose="02010609060101010101" charset="-122"/>
                    <a:ea typeface="黑体" panose="02010609060101010101" charset="-122"/>
                  </a:rPr>
                  <a:t>）本调查表统计占用本校招生计划及不占招生计划的港澳台侨的高等职业教育</a:t>
                </a:r>
                <a:r>
                  <a:rPr lang="zh-CN" altLang="en-US" sz="1600" b="1" dirty="0">
                    <a:solidFill>
                      <a:schemeClr val="accent5">
                        <a:lumMod val="20000"/>
                        <a:lumOff val="80000"/>
                      </a:schemeClr>
                    </a:solidFill>
                    <a:latin typeface="黑体" panose="02010609060101010101" charset="-122"/>
                    <a:ea typeface="黑体" panose="02010609060101010101" charset="-122"/>
                  </a:rPr>
                  <a:t>本</a:t>
                </a:r>
                <a:r>
                  <a:rPr lang="zh-CN" altLang="zh-CN" sz="1600" b="1" dirty="0">
                    <a:solidFill>
                      <a:schemeClr val="accent5">
                        <a:lumMod val="20000"/>
                        <a:lumOff val="80000"/>
                      </a:schemeClr>
                    </a:solidFill>
                    <a:latin typeface="黑体" panose="02010609060101010101" charset="-122"/>
                    <a:ea typeface="黑体" panose="02010609060101010101" charset="-122"/>
                  </a:rPr>
                  <a:t>科学生</a:t>
                </a:r>
                <a:endParaRPr lang="en-US" altLang="zh-CN" sz="1600" b="1" dirty="0">
                  <a:solidFill>
                    <a:schemeClr val="accent5">
                      <a:lumMod val="20000"/>
                      <a:lumOff val="80000"/>
                    </a:schemeClr>
                  </a:solidFill>
                  <a:latin typeface="黑体" panose="02010609060101010101" charset="-122"/>
                  <a:ea typeface="黑体" panose="02010609060101010101" charset="-122"/>
                </a:endParaRPr>
              </a:p>
            </p:txBody>
          </p:sp>
          <p:sp>
            <p:nvSpPr>
              <p:cNvPr id="29" name="矩形 28"/>
              <p:cNvSpPr/>
              <p:nvPr/>
            </p:nvSpPr>
            <p:spPr>
              <a:xfrm>
                <a:off x="736567" y="-1093829"/>
                <a:ext cx="10722611" cy="767720"/>
              </a:xfrm>
              <a:prstGeom prst="rect">
                <a:avLst/>
              </a:prstGeom>
            </p:spPr>
            <p:txBody>
              <a:bodyPr wrap="square">
                <a:spAutoFit/>
              </a:bodyPr>
              <a:lstStyle/>
              <a:p>
                <a:pPr>
                  <a:lnSpc>
                    <a:spcPct val="150000"/>
                  </a:lnSpc>
                </a:pP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27" name="矩形 26"/>
            <p:cNvSpPr/>
            <p:nvPr/>
          </p:nvSpPr>
          <p:spPr>
            <a:xfrm>
              <a:off x="5034760" y="19624"/>
              <a:ext cx="3847241" cy="411556"/>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250"/>
                                        <p:tgtEl>
                                          <p:spTgt spid="15"/>
                                        </p:tgtEl>
                                      </p:cBhvr>
                                    </p:animEffect>
                                    <p:set>
                                      <p:cBhvr>
                                        <p:cTn id="12" dur="1" fill="hold">
                                          <p:stCondLst>
                                            <p:cond delay="249"/>
                                          </p:stCondLst>
                                        </p:cTn>
                                        <p:tgtEl>
                                          <p:spTgt spid="15"/>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500"/>
                                        <p:tgtEl>
                                          <p:spTgt spid="2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nodeType="clickEffect">
                                  <p:stCondLst>
                                    <p:cond delay="0"/>
                                  </p:stCondLst>
                                  <p:childTnLst>
                                    <p:animEffect transition="out" filter="fade">
                                      <p:cBhvr>
                                        <p:cTn id="21" dur="250"/>
                                        <p:tgtEl>
                                          <p:spTgt spid="20"/>
                                        </p:tgtEl>
                                      </p:cBhvr>
                                    </p:animEffect>
                                    <p:set>
                                      <p:cBhvr>
                                        <p:cTn id="22" dur="1" fill="hold">
                                          <p:stCondLst>
                                            <p:cond delay="249"/>
                                          </p:stCondLst>
                                        </p:cTn>
                                        <p:tgtEl>
                                          <p:spTgt spid="20"/>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nodeType="clickEffect">
                                  <p:stCondLst>
                                    <p:cond delay="0"/>
                                  </p:stCondLst>
                                  <p:childTnLst>
                                    <p:animEffect transition="out" filter="fade">
                                      <p:cBhvr>
                                        <p:cTn id="31" dur="250"/>
                                        <p:tgtEl>
                                          <p:spTgt spid="25"/>
                                        </p:tgtEl>
                                      </p:cBhvr>
                                    </p:animEffect>
                                    <p:set>
                                      <p:cBhvr>
                                        <p:cTn id="32" dur="1" fill="hold">
                                          <p:stCondLst>
                                            <p:cond delay="249"/>
                                          </p:stCondLst>
                                        </p:cTn>
                                        <p:tgtEl>
                                          <p:spTgt spid="2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1625469" y="663722"/>
            <a:ext cx="5766675" cy="473271"/>
          </a:xfrm>
          <a:prstGeom prst="rect">
            <a:avLst/>
          </a:prstGeom>
          <a:noFill/>
        </p:spPr>
        <p:txBody>
          <a:bodyPr wrap="square" lIns="0" tIns="0" rIns="0" bIns="0">
            <a:spAutoFit/>
          </a:bodyPr>
          <a:lstStyle>
            <a:defPPr>
              <a:defRPr lang="zh-CN"/>
            </a:defPPr>
            <a:lvl1pPr>
              <a:lnSpc>
                <a:spcPct val="120000"/>
              </a:lnSpc>
              <a:defRPr sz="2800">
                <a:solidFill>
                  <a:schemeClr val="accent3">
                    <a:lumMod val="50000"/>
                  </a:schemeClr>
                </a:solidFill>
                <a:latin typeface="思源宋体 CN Medium" panose="02020500000000000000" pitchFamily="18" charset="-122"/>
                <a:ea typeface="思源宋体 CN Medium" panose="02020500000000000000" pitchFamily="18" charset="-122"/>
              </a:defRPr>
            </a:lvl1pPr>
          </a:lstStyle>
          <a:p>
            <a:pPr lvl="0"/>
            <a:r>
              <a:rPr lang="zh-CN" altLang="en-US" sz="2800" b="1" dirty="0">
                <a:solidFill>
                  <a:schemeClr val="accent4"/>
                </a:solidFill>
                <a:latin typeface="微软雅黑" panose="020B0503020204020204" pitchFamily="34" charset="-122"/>
                <a:ea typeface="微软雅黑" panose="020B0503020204020204" pitchFamily="34" charset="-122"/>
              </a:rPr>
              <a:t>依法统计  防范统计造假</a:t>
            </a:r>
            <a:endParaRPr lang="zh-CN" altLang="en-US" sz="2800" b="1" dirty="0">
              <a:solidFill>
                <a:schemeClr val="accent4"/>
              </a:solidFill>
              <a:latin typeface="微软雅黑" panose="020B0503020204020204" pitchFamily="34" charset="-122"/>
              <a:ea typeface="微软雅黑" panose="020B0503020204020204" pitchFamily="34" charset="-122"/>
            </a:endParaRPr>
          </a:p>
        </p:txBody>
      </p:sp>
      <p:sp>
        <p:nvSpPr>
          <p:cNvPr id="19" name="矩形 18"/>
          <p:cNvSpPr/>
          <p:nvPr/>
        </p:nvSpPr>
        <p:spPr>
          <a:xfrm>
            <a:off x="564923" y="548619"/>
            <a:ext cx="752560" cy="703798"/>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latin typeface="微软雅黑" panose="020B0503020204020204" pitchFamily="34" charset="-122"/>
                <a:ea typeface="微软雅黑" panose="020B0503020204020204" pitchFamily="34" charset="-122"/>
              </a:rPr>
              <a:t>01</a:t>
            </a:r>
            <a:endParaRPr lang="zh-CN" altLang="en-US" sz="2800" b="1" dirty="0">
              <a:latin typeface="微软雅黑" panose="020B0503020204020204" pitchFamily="34" charset="-122"/>
              <a:ea typeface="微软雅黑" panose="020B0503020204020204" pitchFamily="34" charset="-122"/>
            </a:endParaRPr>
          </a:p>
        </p:txBody>
      </p:sp>
      <p:sp>
        <p:nvSpPr>
          <p:cNvPr id="21" name="hipptx.com-Rectangle 7"/>
          <p:cNvSpPr/>
          <p:nvPr/>
        </p:nvSpPr>
        <p:spPr>
          <a:xfrm>
            <a:off x="4474837" y="3235651"/>
            <a:ext cx="7381804" cy="2021198"/>
          </a:xfrm>
          <a:prstGeom prst="rect">
            <a:avLst/>
          </a:prstGeom>
          <a:noFill/>
          <a:ln>
            <a:solidFill>
              <a:schemeClr val="accent2">
                <a:lumMod val="75000"/>
              </a:schemeClr>
            </a:solidFill>
          </a:ln>
          <a:effectLst>
            <a:outerShdw blurRad="50800" dist="38100" dir="2700000" algn="tl" rotWithShape="0">
              <a:schemeClr val="tx2">
                <a:lumMod val="60000"/>
                <a:lumOff val="4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80000" rIns="180000" rtlCol="0" anchor="ctr"/>
          <a:lstStyle/>
          <a:p>
            <a:pPr marL="342900" indent="-342900">
              <a:lnSpc>
                <a:spcPct val="150000"/>
              </a:lnSpc>
              <a:buFont typeface="Wingdings" panose="05000000000000000000" pitchFamily="2" charset="2"/>
              <a:buChar char="n"/>
            </a:pPr>
            <a:r>
              <a:rPr lang="zh-CN" altLang="en-US" sz="2000" b="1" dirty="0">
                <a:solidFill>
                  <a:schemeClr val="accent4"/>
                </a:solidFill>
                <a:latin typeface="微软雅黑" panose="020B0503020204020204" pitchFamily="34" charset="-122"/>
                <a:ea typeface="微软雅黑" panose="020B0503020204020204" pitchFamily="34" charset="-122"/>
              </a:rPr>
              <a:t>第十九条　县级以上人民政府统计机构、有关部门和乡、镇统计人员，应当对统计调查对象提供的统计资料进行审核。统计资料不完整或者存在明显错误的，应当由统计调查对象依法予以补充或者改正。</a:t>
            </a:r>
            <a:endParaRPr lang="zh-CN" altLang="en-US" sz="2000" b="1" dirty="0">
              <a:solidFill>
                <a:schemeClr val="accent4"/>
              </a:solidFill>
              <a:latin typeface="微软雅黑" panose="020B0503020204020204" pitchFamily="34" charset="-122"/>
              <a:ea typeface="微软雅黑" panose="020B0503020204020204" pitchFamily="34" charset="-122"/>
            </a:endParaRPr>
          </a:p>
        </p:txBody>
      </p:sp>
      <p:pic>
        <p:nvPicPr>
          <p:cNvPr id="2050" name="Picture 2" descr="中华人民共和国统计法实施条例最新版【全文】 - 行政法规 - 律科网"/>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564923" y="3078880"/>
            <a:ext cx="3587676" cy="2334740"/>
          </a:xfrm>
          <a:prstGeom prst="rect">
            <a:avLst/>
          </a:prstGeom>
          <a:noFill/>
          <a:extLst>
            <a:ext uri="{909E8E84-426E-40DD-AFC4-6F175D3DCCD1}">
              <a14:hiddenFill xmlns:a14="http://schemas.microsoft.com/office/drawing/2010/main">
                <a:solidFill>
                  <a:srgbClr val="FFFFFF"/>
                </a:solidFill>
              </a14:hiddenFill>
            </a:ext>
          </a:extLst>
        </p:spPr>
      </p:pic>
      <p:sp>
        <p:nvSpPr>
          <p:cNvPr id="8" name="hipptx.com-Rounded Rectangle 8"/>
          <p:cNvSpPr/>
          <p:nvPr/>
        </p:nvSpPr>
        <p:spPr>
          <a:xfrm>
            <a:off x="4295800" y="2060848"/>
            <a:ext cx="4032448" cy="648072"/>
          </a:xfrm>
          <a:prstGeom prst="roundRect">
            <a:avLst/>
          </a:prstGeom>
          <a:gradFill>
            <a:gsLst>
              <a:gs pos="0">
                <a:schemeClr val="accent2">
                  <a:lumMod val="75000"/>
                </a:schemeClr>
              </a:gs>
              <a:gs pos="79000">
                <a:schemeClr val="accent2">
                  <a:lumMod val="50000"/>
                </a:schemeClr>
              </a:gs>
            </a:gsLst>
            <a:lin ang="5400000" scaled="1"/>
          </a:gradFill>
          <a:ln>
            <a:noFill/>
          </a:ln>
          <a:effectLst>
            <a:outerShdw blurRad="215900" dist="38100" dir="5400000" algn="t" rotWithShape="0">
              <a:schemeClr val="accent2">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2000" b="1" dirty="0">
                <a:solidFill>
                  <a:schemeClr val="bg1"/>
                </a:solidFill>
                <a:latin typeface="微软雅黑" panose="020B0503020204020204" pitchFamily="34" charset="-122"/>
                <a:ea typeface="微软雅黑" panose="020B0503020204020204" pitchFamily="34" charset="-122"/>
              </a:rPr>
              <a:t>中华人民共和国统计法实施条例</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格 5"/>
          <p:cNvGraphicFramePr>
            <a:graphicFrameLocks noGrp="1"/>
          </p:cNvGraphicFramePr>
          <p:nvPr/>
        </p:nvGraphicFramePr>
        <p:xfrm>
          <a:off x="660398" y="1125538"/>
          <a:ext cx="10464800" cy="4021153"/>
        </p:xfrm>
        <a:graphic>
          <a:graphicData uri="http://schemas.openxmlformats.org/drawingml/2006/table">
            <a:tbl>
              <a:tblPr firstRow="1" firstCol="1" bandRow="1"/>
              <a:tblGrid>
                <a:gridCol w="1921339"/>
                <a:gridCol w="521147"/>
                <a:gridCol w="891601"/>
                <a:gridCol w="891600"/>
                <a:gridCol w="891601"/>
                <a:gridCol w="891601"/>
                <a:gridCol w="891600"/>
                <a:gridCol w="891601"/>
                <a:gridCol w="891601"/>
                <a:gridCol w="891600"/>
                <a:gridCol w="889509"/>
              </a:tblGrid>
              <a:tr h="291620">
                <a:tc rowSpan="2">
                  <a:txBody>
                    <a:bodyPr/>
                    <a:lstStyle/>
                    <a:p>
                      <a:pPr algn="ctr">
                        <a:lnSpc>
                          <a:spcPts val="1400"/>
                        </a:lnSpc>
                        <a:spcAft>
                          <a:spcPts val="0"/>
                        </a:spcAft>
                      </a:pPr>
                      <a:r>
                        <a:rPr lang="zh-CN" sz="900" kern="0" dirty="0">
                          <a:effectLst/>
                          <a:latin typeface="Times New Roman" panose="02020603050405020304" charset="0"/>
                          <a:ea typeface="宋体" panose="02010600030101010101" pitchFamily="2" charset="-122"/>
                        </a:rPr>
                        <a:t>专业名称</a:t>
                      </a:r>
                      <a:endParaRPr lang="zh-CN" sz="1000" kern="100" dirty="0">
                        <a:effectLst/>
                        <a:latin typeface="Times New Roman" panose="02020603050405020304" charset="0"/>
                        <a:ea typeface="宋体" panose="02010600030101010101" pitchFamily="2" charset="-122"/>
                      </a:endParaRPr>
                    </a:p>
                  </a:txBody>
                  <a:tcPr marL="68566" marR="68566"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rPr>
                        <a:t>代码</a:t>
                      </a:r>
                      <a:endParaRPr lang="zh-CN" sz="1000" kern="100">
                        <a:effectLst/>
                        <a:latin typeface="Times New Roman" panose="02020603050405020304" charset="0"/>
                        <a:ea typeface="宋体" panose="02010600030101010101" pitchFamily="2" charset="-122"/>
                      </a:endParaRPr>
                    </a:p>
                  </a:txBody>
                  <a:tcPr marL="68566" marR="685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rPr>
                        <a:t>自主专业名称</a:t>
                      </a:r>
                      <a:endParaRPr lang="zh-CN" sz="1000" kern="100">
                        <a:effectLst/>
                        <a:latin typeface="Times New Roman" panose="02020603050405020304" charset="0"/>
                        <a:ea typeface="宋体" panose="02010600030101010101" pitchFamily="2" charset="-122"/>
                      </a:endParaRPr>
                    </a:p>
                  </a:txBody>
                  <a:tcPr marL="68566" marR="685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rPr>
                        <a:t>专业代码</a:t>
                      </a:r>
                      <a:endParaRPr lang="zh-CN" sz="1000" kern="100">
                        <a:effectLst/>
                        <a:latin typeface="Times New Roman" panose="02020603050405020304" charset="0"/>
                        <a:ea typeface="宋体" panose="02010600030101010101" pitchFamily="2" charset="-122"/>
                      </a:endParaRPr>
                    </a:p>
                  </a:txBody>
                  <a:tcPr marL="68566" marR="685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400"/>
                        </a:lnSpc>
                        <a:spcAft>
                          <a:spcPts val="0"/>
                        </a:spcAft>
                        <a:buNone/>
                      </a:pPr>
                      <a:r>
                        <a:rPr lang="zh-CN" altLang="en-US" sz="1000" kern="100">
                          <a:effectLst/>
                          <a:latin typeface="Times New Roman" panose="02020603050405020304" charset="0"/>
                          <a:ea typeface="宋体" panose="02010600030101010101" pitchFamily="2" charset="-122"/>
                        </a:rPr>
                        <a:t>是否师范专业</a:t>
                      </a:r>
                      <a:endParaRPr lang="zh-CN" altLang="en-US" sz="1000" kern="100">
                        <a:effectLst/>
                        <a:latin typeface="Times New Roman" panose="02020603050405020304" charset="0"/>
                        <a:ea typeface="宋体" panose="02010600030101010101" pitchFamily="2" charset="-122"/>
                      </a:endParaRPr>
                    </a:p>
                  </a:txBody>
                  <a:tcPr marL="68566" marR="685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rPr>
                        <a:t>年制</a:t>
                      </a:r>
                      <a:endParaRPr lang="zh-CN" sz="1000" kern="100">
                        <a:effectLst/>
                        <a:latin typeface="Times New Roman" panose="02020603050405020304" charset="0"/>
                        <a:ea typeface="宋体" panose="02010600030101010101" pitchFamily="2" charset="-122"/>
                      </a:endParaRPr>
                    </a:p>
                  </a:txBody>
                  <a:tcPr marL="68566" marR="685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rPr>
                        <a:t>毕业生数</a:t>
                      </a:r>
                      <a:endParaRPr lang="zh-CN" sz="1000" kern="100">
                        <a:effectLst/>
                        <a:latin typeface="Times New Roman" panose="02020603050405020304" charset="0"/>
                        <a:ea typeface="宋体" panose="02010600030101010101" pitchFamily="2" charset="-122"/>
                      </a:endParaRPr>
                    </a:p>
                  </a:txBody>
                  <a:tcPr marL="68566" marR="68566"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rPr>
                        <a:t>授予学位数</a:t>
                      </a:r>
                      <a:endParaRPr lang="zh-CN" sz="1000" kern="100">
                        <a:effectLst/>
                        <a:latin typeface="Times New Roman" panose="02020603050405020304" charset="0"/>
                        <a:ea typeface="宋体" panose="02010600030101010101" pitchFamily="2" charset="-122"/>
                      </a:endParaRPr>
                    </a:p>
                  </a:txBody>
                  <a:tcPr marL="68566" marR="685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rPr>
                        <a:t>招生数</a:t>
                      </a:r>
                      <a:endParaRPr lang="zh-CN" sz="1000" kern="100">
                        <a:effectLst/>
                        <a:latin typeface="Times New Roman" panose="02020603050405020304" charset="0"/>
                        <a:ea typeface="宋体" panose="02010600030101010101" pitchFamily="2" charset="-122"/>
                      </a:endParaRPr>
                    </a:p>
                  </a:txBody>
                  <a:tcPr marL="68566" marR="68566"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0777">
                <a:tc vMerge="1">
                  <a:tcPr/>
                </a:tc>
                <a:tc vMerge="1">
                  <a:tcPr/>
                </a:tc>
                <a:tc vMerge="1">
                  <a:tcPr/>
                </a:tc>
                <a:tc vMerge="1">
                  <a:tcPr/>
                </a:tc>
                <a:tc vMerge="1">
                  <a:tcPr>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vMerge="1">
                  <a:tcPr/>
                </a:tc>
                <a:tc vMerge="1">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a:t>
                      </a:r>
                      <a:r>
                        <a:rPr lang="zh-CN" sz="900" kern="0">
                          <a:effectLst/>
                          <a:latin typeface="Times New Roman" panose="02020603050405020304" charset="0"/>
                          <a:ea typeface="宋体" panose="02010600030101010101" pitchFamily="2" charset="-122"/>
                        </a:rPr>
                        <a:t>师范生</a:t>
                      </a:r>
                      <a:endParaRPr lang="zh-CN" sz="1000" kern="100">
                        <a:effectLst/>
                        <a:latin typeface="Times New Roman" panose="02020603050405020304" charset="0"/>
                        <a:ea typeface="宋体" panose="02010600030101010101" pitchFamily="2" charset="-122"/>
                      </a:endParaRPr>
                    </a:p>
                  </a:txBody>
                  <a:tcPr marL="68566" marR="685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cPr/>
                </a:tc>
                <a:tc vMerge="1">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a:t>
                      </a:r>
                      <a:r>
                        <a:rPr lang="zh-CN" sz="900" kern="0">
                          <a:effectLst/>
                          <a:latin typeface="Times New Roman" panose="02020603050405020304" charset="0"/>
                          <a:ea typeface="宋体" panose="02010600030101010101" pitchFamily="2" charset="-122"/>
                        </a:rPr>
                        <a:t>师范生</a:t>
                      </a:r>
                      <a:endParaRPr lang="zh-CN" sz="1000" kern="100">
                        <a:effectLst/>
                        <a:latin typeface="Times New Roman" panose="02020603050405020304" charset="0"/>
                        <a:ea typeface="宋体" panose="02010600030101010101" pitchFamily="2" charset="-122"/>
                      </a:endParaRPr>
                    </a:p>
                  </a:txBody>
                  <a:tcPr marL="68566" marR="68566"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6563">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rPr>
                        <a:t>甲</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rPr>
                        <a:t>乙</a:t>
                      </a:r>
                      <a:endParaRPr lang="zh-CN" sz="1000" kern="100">
                        <a:effectLst/>
                        <a:latin typeface="Times New Roman" panose="02020603050405020304" charset="0"/>
                        <a:ea typeface="宋体" panose="02010600030101010101" pitchFamily="2" charset="-122"/>
                      </a:endParaRPr>
                    </a:p>
                  </a:txBody>
                  <a:tcPr marL="68566" marR="685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rPr>
                        <a:t>丙</a:t>
                      </a:r>
                      <a:endParaRPr lang="zh-CN" sz="1000" kern="100">
                        <a:effectLst/>
                        <a:latin typeface="Times New Roman" panose="02020603050405020304" charset="0"/>
                        <a:ea typeface="宋体" panose="02010600030101010101" pitchFamily="2" charset="-122"/>
                      </a:endParaRPr>
                    </a:p>
                  </a:txBody>
                  <a:tcPr marL="68566" marR="685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altLang="en-US" sz="900" kern="0" dirty="0">
                          <a:effectLst/>
                          <a:latin typeface="Times New Roman" panose="02020603050405020304" charset="0"/>
                          <a:ea typeface="宋体" panose="02010600030101010101" pitchFamily="2" charset="-122"/>
                        </a:rPr>
                        <a:t>丁</a:t>
                      </a:r>
                      <a:endParaRPr lang="zh-CN" sz="1000" kern="100" dirty="0">
                        <a:effectLst/>
                        <a:latin typeface="Times New Roman" panose="02020603050405020304" charset="0"/>
                        <a:ea typeface="宋体" panose="02010600030101010101" pitchFamily="2" charset="-122"/>
                      </a:endParaRPr>
                    </a:p>
                  </a:txBody>
                  <a:tcPr marL="68566" marR="685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buNone/>
                      </a:pPr>
                      <a:r>
                        <a:rPr lang="zh-CN" altLang="en-US" sz="900" kern="0" dirty="0">
                          <a:effectLst/>
                          <a:latin typeface="Times New Roman" panose="02020603050405020304" charset="0"/>
                          <a:ea typeface="宋体" panose="02010600030101010101" pitchFamily="2" charset="-122"/>
                          <a:sym typeface="+mn-ea"/>
                        </a:rPr>
                        <a:t>戊</a:t>
                      </a:r>
                      <a:endParaRPr lang="zh-CN" altLang="en-US" sz="900" kern="0" dirty="0">
                        <a:effectLst/>
                        <a:latin typeface="Times New Roman" panose="02020603050405020304" charset="0"/>
                        <a:ea typeface="宋体" panose="02010600030101010101" pitchFamily="2" charset="-122"/>
                        <a:sym typeface="+mn-ea"/>
                      </a:endParaRPr>
                    </a:p>
                  </a:txBody>
                  <a:tcPr marL="68566" marR="685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altLang="en-US" sz="900" kern="0" dirty="0">
                          <a:effectLst/>
                          <a:latin typeface="Times New Roman" panose="02020603050405020304" charset="0"/>
                          <a:ea typeface="宋体" panose="02010600030101010101" pitchFamily="2" charset="-122"/>
                          <a:sym typeface="+mn-ea"/>
                        </a:rPr>
                        <a:t>己</a:t>
                      </a:r>
                      <a:endParaRPr lang="zh-CN" altLang="en-US" sz="900" kern="0" dirty="0">
                        <a:effectLst/>
                        <a:latin typeface="Times New Roman" panose="02020603050405020304" charset="0"/>
                        <a:ea typeface="宋体" panose="02010600030101010101" pitchFamily="2" charset="-122"/>
                        <a:sym typeface="+mn-ea"/>
                      </a:endParaRPr>
                    </a:p>
                  </a:txBody>
                  <a:tcPr marL="68566" marR="685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1</a:t>
                      </a:r>
                      <a:endParaRPr lang="zh-CN" sz="1000" kern="100">
                        <a:effectLst/>
                        <a:latin typeface="Times New Roman" panose="02020603050405020304" charset="0"/>
                        <a:ea typeface="宋体" panose="02010600030101010101" pitchFamily="2" charset="-122"/>
                      </a:endParaRPr>
                    </a:p>
                  </a:txBody>
                  <a:tcPr marL="68566" marR="685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2</a:t>
                      </a:r>
                      <a:endParaRPr lang="zh-CN" sz="1000" kern="100">
                        <a:effectLst/>
                        <a:latin typeface="Times New Roman" panose="02020603050405020304" charset="0"/>
                        <a:ea typeface="宋体" panose="02010600030101010101" pitchFamily="2" charset="-122"/>
                      </a:endParaRPr>
                    </a:p>
                  </a:txBody>
                  <a:tcPr marL="68566" marR="685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3</a:t>
                      </a:r>
                      <a:endParaRPr lang="zh-CN" sz="1000" kern="100">
                        <a:effectLst/>
                        <a:latin typeface="Times New Roman" panose="02020603050405020304" charset="0"/>
                        <a:ea typeface="宋体" panose="02010600030101010101" pitchFamily="2" charset="-122"/>
                      </a:endParaRPr>
                    </a:p>
                  </a:txBody>
                  <a:tcPr marL="68566" marR="685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4</a:t>
                      </a:r>
                      <a:endParaRPr lang="zh-CN" sz="1000" kern="100">
                        <a:effectLst/>
                        <a:latin typeface="Times New Roman" panose="02020603050405020304" charset="0"/>
                        <a:ea typeface="宋体" panose="02010600030101010101" pitchFamily="2" charset="-122"/>
                      </a:endParaRPr>
                    </a:p>
                  </a:txBody>
                  <a:tcPr marL="68566" marR="685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5</a:t>
                      </a:r>
                      <a:endParaRPr lang="zh-CN" sz="1000" kern="100">
                        <a:effectLst/>
                        <a:latin typeface="Times New Roman" panose="02020603050405020304" charset="0"/>
                        <a:ea typeface="宋体" panose="02010600030101010101" pitchFamily="2" charset="-122"/>
                      </a:endParaRPr>
                    </a:p>
                  </a:txBody>
                  <a:tcPr marL="68566" marR="68566"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6563">
                <a:tc>
                  <a:txBody>
                    <a:bodyPr/>
                    <a:lstStyle/>
                    <a:p>
                      <a:pPr algn="just">
                        <a:lnSpc>
                          <a:spcPts val="1400"/>
                        </a:lnSpc>
                        <a:spcAft>
                          <a:spcPts val="0"/>
                        </a:spcAft>
                      </a:pPr>
                      <a:r>
                        <a:rPr lang="zh-CN" sz="900" kern="0">
                          <a:effectLst/>
                          <a:latin typeface="Times New Roman" panose="02020603050405020304" charset="0"/>
                          <a:ea typeface="宋体" panose="02010600030101010101" pitchFamily="2" charset="-122"/>
                        </a:rPr>
                        <a:t>普通本科生</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01</a:t>
                      </a:r>
                      <a:endParaRPr lang="zh-CN" sz="1000" kern="100">
                        <a:effectLst/>
                        <a:latin typeface="Times New Roman" panose="02020603050405020304" charset="0"/>
                        <a:ea typeface="宋体" panose="02010600030101010101" pitchFamily="2" charset="-122"/>
                      </a:endParaRPr>
                    </a:p>
                  </a:txBody>
                  <a:tcPr marL="68566" marR="685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68566" marR="68566"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buNone/>
                      </a:pPr>
                      <a:endParaRPr lang="zh-CN" altLang="en-US" sz="1000" kern="100">
                        <a:effectLst/>
                        <a:latin typeface="Times New Roman" panose="02020603050405020304" charset="0"/>
                        <a:ea typeface="宋体" panose="02010600030101010101" pitchFamily="2" charset="-122"/>
                      </a:endParaRPr>
                    </a:p>
                  </a:txBody>
                  <a:tcPr marL="68566" marR="68566"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w="12700" cap="flat" cmpd="sng" algn="ctr">
                      <a:solidFill>
                        <a:srgbClr val="000000"/>
                      </a:solidFill>
                      <a:prstDash val="solid"/>
                      <a:round/>
                      <a:headEnd type="none" w="med" len="med"/>
                      <a:tailEnd type="none" w="med" len="med"/>
                    </a:lnT>
                    <a:lnB>
                      <a:noFill/>
                    </a:lnB>
                  </a:tcPr>
                </a:tc>
              </a:tr>
              <a:tr h="286563">
                <a:tc>
                  <a:txBody>
                    <a:bodyPr/>
                    <a:lstStyle/>
                    <a:p>
                      <a:pPr indent="228600" algn="just">
                        <a:lnSpc>
                          <a:spcPts val="1400"/>
                        </a:lnSpc>
                        <a:spcAft>
                          <a:spcPts val="0"/>
                        </a:spcAft>
                      </a:pPr>
                      <a:r>
                        <a:rPr lang="en-US" sz="900" kern="0">
                          <a:effectLst/>
                          <a:latin typeface="宋体" panose="02010600030101010101" pitchFamily="2" charset="-122"/>
                          <a:ea typeface="宋体" panose="02010600030101010101" pitchFamily="2" charset="-122"/>
                        </a:rPr>
                        <a:t>#</a:t>
                      </a:r>
                      <a:r>
                        <a:rPr lang="zh-CN" sz="900" kern="0">
                          <a:effectLst/>
                          <a:latin typeface="Times New Roman" panose="02020603050405020304" charset="0"/>
                          <a:ea typeface="宋体" panose="02010600030101010101" pitchFamily="2" charset="-122"/>
                        </a:rPr>
                        <a:t>女</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02</a:t>
                      </a:r>
                      <a:endParaRPr lang="zh-CN" sz="1000" kern="100">
                        <a:effectLst/>
                        <a:latin typeface="Times New Roman" panose="02020603050405020304" charset="0"/>
                        <a:ea typeface="宋体" panose="02010600030101010101" pitchFamily="2" charset="-122"/>
                      </a:endParaRPr>
                    </a:p>
                  </a:txBody>
                  <a:tcPr marL="68566" marR="685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68566" marR="68566"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c>
                  <a:txBody>
                    <a:bodyPr/>
                    <a:lstStyle/>
                    <a:p>
                      <a:pPr algn="ctr">
                        <a:lnSpc>
                          <a:spcPts val="1400"/>
                        </a:lnSpc>
                        <a:spcAft>
                          <a:spcPts val="0"/>
                        </a:spcAft>
                        <a:buNone/>
                      </a:pPr>
                      <a:endParaRPr lang="zh-CN" altLang="en-US"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r>
              <a:tr h="286563">
                <a:tc>
                  <a:txBody>
                    <a:bodyPr/>
                    <a:lstStyle/>
                    <a:p>
                      <a:pPr indent="114300" algn="ctr">
                        <a:lnSpc>
                          <a:spcPts val="1400"/>
                        </a:lnSpc>
                        <a:spcAft>
                          <a:spcPts val="0"/>
                        </a:spcAft>
                      </a:pPr>
                      <a:r>
                        <a:rPr lang="zh-CN" sz="900" kern="0">
                          <a:effectLst/>
                          <a:latin typeface="Times New Roman" panose="02020603050405020304" charset="0"/>
                          <a:ea typeface="宋体" panose="02010600030101010101" pitchFamily="2" charset="-122"/>
                        </a:rPr>
                        <a:t>高中起点本科</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03</a:t>
                      </a:r>
                      <a:endParaRPr lang="zh-CN" sz="1000" kern="100">
                        <a:effectLst/>
                        <a:latin typeface="Times New Roman" panose="02020603050405020304" charset="0"/>
                        <a:ea typeface="宋体" panose="02010600030101010101" pitchFamily="2" charset="-122"/>
                      </a:endParaRPr>
                    </a:p>
                  </a:txBody>
                  <a:tcPr marL="68566" marR="685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c>
                  <a:txBody>
                    <a:bodyPr/>
                    <a:lstStyle/>
                    <a:p>
                      <a:pPr algn="ctr">
                        <a:lnSpc>
                          <a:spcPts val="1400"/>
                        </a:lnSpc>
                        <a:spcAft>
                          <a:spcPts val="0"/>
                        </a:spcAft>
                        <a:buNone/>
                      </a:pPr>
                      <a:endParaRPr lang="zh-CN" altLang="en-US"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r>
              <a:tr h="286563">
                <a:tc>
                  <a:txBody>
                    <a:bodyPr/>
                    <a:lstStyle/>
                    <a:p>
                      <a:pPr indent="114300" algn="ctr">
                        <a:lnSpc>
                          <a:spcPts val="1400"/>
                        </a:lnSpc>
                        <a:spcAft>
                          <a:spcPts val="0"/>
                        </a:spcAft>
                      </a:pPr>
                      <a:r>
                        <a:rPr lang="zh-CN" sz="900" kern="0">
                          <a:effectLst/>
                          <a:latin typeface="Times New Roman" panose="02020603050405020304" charset="0"/>
                          <a:ea typeface="宋体" panose="02010600030101010101" pitchFamily="2" charset="-122"/>
                        </a:rPr>
                        <a:t>专业名称</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04</a:t>
                      </a:r>
                      <a:endParaRPr lang="zh-CN" sz="1000" kern="100">
                        <a:effectLst/>
                        <a:latin typeface="Times New Roman" panose="02020603050405020304" charset="0"/>
                        <a:ea typeface="宋体" panose="02010600030101010101" pitchFamily="2" charset="-122"/>
                      </a:endParaRPr>
                    </a:p>
                  </a:txBody>
                  <a:tcPr marL="68566" marR="685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c>
                  <a:txBody>
                    <a:bodyPr/>
                    <a:lstStyle/>
                    <a:p>
                      <a:pPr algn="ctr">
                        <a:lnSpc>
                          <a:spcPts val="1400"/>
                        </a:lnSpc>
                        <a:spcAft>
                          <a:spcPts val="0"/>
                        </a:spcAft>
                        <a:buNone/>
                      </a:pPr>
                      <a:endParaRPr lang="zh-CN" altLang="en-US"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r>
              <a:tr h="286563">
                <a:tc>
                  <a:txBody>
                    <a:bodyPr/>
                    <a:lstStyle/>
                    <a:p>
                      <a:pPr indent="114300" algn="ctr">
                        <a:lnSpc>
                          <a:spcPts val="1400"/>
                        </a:lnSpc>
                        <a:spcAft>
                          <a:spcPts val="0"/>
                        </a:spcAft>
                      </a:pPr>
                      <a:r>
                        <a:rPr lang="en-US" sz="900" kern="100">
                          <a:effectLst/>
                          <a:latin typeface="宋体" panose="02010600030101010101" pitchFamily="2" charset="-122"/>
                          <a:ea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c>
                  <a:txBody>
                    <a:bodyPr/>
                    <a:lstStyle/>
                    <a:p>
                      <a:pPr algn="ctr">
                        <a:lnSpc>
                          <a:spcPts val="1400"/>
                        </a:lnSpc>
                        <a:spcAft>
                          <a:spcPts val="0"/>
                        </a:spcAft>
                        <a:buNone/>
                      </a:pPr>
                      <a:endParaRPr lang="zh-CN" altLang="en-US"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r>
              <a:tr h="286563">
                <a:tc>
                  <a:txBody>
                    <a:bodyPr/>
                    <a:lstStyle/>
                    <a:p>
                      <a:pPr indent="114300" algn="ctr">
                        <a:lnSpc>
                          <a:spcPts val="1400"/>
                        </a:lnSpc>
                        <a:spcAft>
                          <a:spcPts val="0"/>
                        </a:spcAft>
                      </a:pPr>
                      <a:r>
                        <a:rPr lang="zh-CN" sz="900" kern="0">
                          <a:effectLst/>
                          <a:latin typeface="Times New Roman" panose="02020603050405020304" charset="0"/>
                          <a:ea typeface="宋体" panose="02010600030101010101" pitchFamily="2" charset="-122"/>
                        </a:rPr>
                        <a:t>专科起点本科</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05</a:t>
                      </a:r>
                      <a:endParaRPr lang="zh-CN" sz="1000" kern="100">
                        <a:effectLst/>
                        <a:latin typeface="Times New Roman" panose="02020603050405020304" charset="0"/>
                        <a:ea typeface="宋体" panose="02010600030101010101" pitchFamily="2" charset="-122"/>
                      </a:endParaRPr>
                    </a:p>
                  </a:txBody>
                  <a:tcPr marL="68566" marR="685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c>
                  <a:txBody>
                    <a:bodyPr/>
                    <a:lstStyle/>
                    <a:p>
                      <a:pPr algn="ctr">
                        <a:lnSpc>
                          <a:spcPts val="1400"/>
                        </a:lnSpc>
                        <a:spcAft>
                          <a:spcPts val="0"/>
                        </a:spcAft>
                        <a:buNone/>
                      </a:pPr>
                      <a:endParaRPr lang="zh-CN" altLang="en-US"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r>
              <a:tr h="286563">
                <a:tc>
                  <a:txBody>
                    <a:bodyPr/>
                    <a:lstStyle/>
                    <a:p>
                      <a:pPr indent="114300" algn="ctr">
                        <a:lnSpc>
                          <a:spcPts val="1400"/>
                        </a:lnSpc>
                        <a:spcAft>
                          <a:spcPts val="0"/>
                        </a:spcAft>
                      </a:pPr>
                      <a:r>
                        <a:rPr lang="zh-CN" sz="900" kern="0">
                          <a:effectLst/>
                          <a:latin typeface="Times New Roman" panose="02020603050405020304" charset="0"/>
                          <a:ea typeface="宋体" panose="02010600030101010101" pitchFamily="2" charset="-122"/>
                        </a:rPr>
                        <a:t>专业名称</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06</a:t>
                      </a:r>
                      <a:endParaRPr lang="zh-CN" sz="1000" kern="100">
                        <a:effectLst/>
                        <a:latin typeface="Times New Roman" panose="02020603050405020304" charset="0"/>
                        <a:ea typeface="宋体" panose="02010600030101010101" pitchFamily="2" charset="-122"/>
                      </a:endParaRPr>
                    </a:p>
                  </a:txBody>
                  <a:tcPr marL="68566" marR="685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c>
                  <a:txBody>
                    <a:bodyPr/>
                    <a:lstStyle/>
                    <a:p>
                      <a:pPr algn="ctr">
                        <a:lnSpc>
                          <a:spcPts val="1400"/>
                        </a:lnSpc>
                        <a:spcAft>
                          <a:spcPts val="0"/>
                        </a:spcAft>
                        <a:buNone/>
                      </a:pPr>
                      <a:endParaRPr lang="zh-CN" altLang="en-US" sz="1000" kern="100" dirty="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c>
                  <a:txBody>
                    <a:bodyPr/>
                    <a:lstStyle/>
                    <a:p>
                      <a:pPr algn="ctr">
                        <a:lnSpc>
                          <a:spcPts val="1400"/>
                        </a:lnSpc>
                        <a:spcAft>
                          <a:spcPts val="0"/>
                        </a:spcAft>
                      </a:pPr>
                      <a:r>
                        <a:rPr lang="en-US" sz="900" kern="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c>
                  <a:txBody>
                    <a:bodyPr/>
                    <a:lstStyle/>
                    <a:p>
                      <a:pPr algn="ctr">
                        <a:lnSpc>
                          <a:spcPts val="1400"/>
                        </a:lnSpc>
                        <a:spcAft>
                          <a:spcPts val="0"/>
                        </a:spcAft>
                      </a:pPr>
                      <a:r>
                        <a:rPr lang="en-US" sz="900" kern="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r>
              <a:tr h="286563">
                <a:tc>
                  <a:txBody>
                    <a:bodyPr/>
                    <a:lstStyle/>
                    <a:p>
                      <a:pPr indent="114300" algn="ctr">
                        <a:lnSpc>
                          <a:spcPts val="1400"/>
                        </a:lnSpc>
                        <a:spcAft>
                          <a:spcPts val="0"/>
                        </a:spcAft>
                      </a:pPr>
                      <a:r>
                        <a:rPr lang="en-US" sz="900" kern="100">
                          <a:effectLst/>
                          <a:latin typeface="宋体" panose="02010600030101010101" pitchFamily="2" charset="-122"/>
                          <a:ea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c>
                  <a:txBody>
                    <a:bodyPr/>
                    <a:lstStyle/>
                    <a:p>
                      <a:pPr algn="ctr">
                        <a:lnSpc>
                          <a:spcPts val="1400"/>
                        </a:lnSpc>
                        <a:spcAft>
                          <a:spcPts val="0"/>
                        </a:spcAft>
                        <a:buNone/>
                      </a:pPr>
                      <a:endParaRPr lang="zh-CN" altLang="en-US"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r>
              <a:tr h="286563">
                <a:tc>
                  <a:txBody>
                    <a:bodyPr/>
                    <a:lstStyle/>
                    <a:p>
                      <a:pPr indent="114300" algn="ctr">
                        <a:lnSpc>
                          <a:spcPts val="1400"/>
                        </a:lnSpc>
                        <a:spcAft>
                          <a:spcPts val="0"/>
                        </a:spcAft>
                      </a:pPr>
                      <a:r>
                        <a:rPr lang="zh-CN" sz="900" kern="0" dirty="0">
                          <a:effectLst/>
                          <a:latin typeface="Times New Roman" panose="02020603050405020304" charset="0"/>
                          <a:ea typeface="宋体" panose="02010600030101010101" pitchFamily="2" charset="-122"/>
                        </a:rPr>
                        <a:t>第二学士学位</a:t>
                      </a:r>
                      <a:endParaRPr lang="zh-CN" sz="1000" kern="100" dirty="0">
                        <a:effectLst/>
                        <a:latin typeface="Times New Roman" panose="02020603050405020304" charset="0"/>
                        <a:ea typeface="宋体" panose="02010600030101010101" pitchFamily="2" charset="-122"/>
                      </a:endParaRPr>
                    </a:p>
                  </a:txBody>
                  <a:tcPr marL="68566" marR="68566"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07</a:t>
                      </a:r>
                      <a:endParaRPr lang="zh-CN" sz="1000" kern="100">
                        <a:effectLst/>
                        <a:latin typeface="Times New Roman" panose="02020603050405020304" charset="0"/>
                        <a:ea typeface="宋体" panose="02010600030101010101" pitchFamily="2" charset="-122"/>
                      </a:endParaRPr>
                    </a:p>
                  </a:txBody>
                  <a:tcPr marL="68566" marR="685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c>
                  <a:txBody>
                    <a:bodyPr/>
                    <a:lstStyle/>
                    <a:p>
                      <a:pPr algn="ctr">
                        <a:lnSpc>
                          <a:spcPts val="1400"/>
                        </a:lnSpc>
                        <a:spcAft>
                          <a:spcPts val="0"/>
                        </a:spcAft>
                        <a:buNone/>
                      </a:pPr>
                      <a:endParaRPr lang="zh-CN" altLang="en-US"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r>
              <a:tr h="286563">
                <a:tc>
                  <a:txBody>
                    <a:bodyPr/>
                    <a:lstStyle/>
                    <a:p>
                      <a:pPr indent="114300" algn="ctr">
                        <a:lnSpc>
                          <a:spcPts val="1400"/>
                        </a:lnSpc>
                        <a:spcAft>
                          <a:spcPts val="0"/>
                        </a:spcAft>
                      </a:pPr>
                      <a:r>
                        <a:rPr lang="zh-CN" sz="900" kern="0">
                          <a:effectLst/>
                          <a:latin typeface="Times New Roman" panose="02020603050405020304" charset="0"/>
                          <a:ea typeface="宋体" panose="02010600030101010101" pitchFamily="2" charset="-122"/>
                        </a:rPr>
                        <a:t>专业名称</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dirty="0">
                          <a:effectLst/>
                          <a:latin typeface="宋体" panose="02010600030101010101" pitchFamily="2" charset="-122"/>
                          <a:ea typeface="宋体" panose="02010600030101010101" pitchFamily="2" charset="-122"/>
                        </a:rPr>
                        <a:t>08</a:t>
                      </a:r>
                      <a:endParaRPr lang="zh-CN" sz="1000" kern="100" dirty="0">
                        <a:effectLst/>
                        <a:latin typeface="Times New Roman" panose="02020603050405020304" charset="0"/>
                        <a:ea typeface="宋体" panose="02010600030101010101" pitchFamily="2" charset="-122"/>
                      </a:endParaRPr>
                    </a:p>
                  </a:txBody>
                  <a:tcPr marL="68566" marR="685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c>
                  <a:txBody>
                    <a:bodyPr/>
                    <a:lstStyle/>
                    <a:p>
                      <a:pPr algn="ctr">
                        <a:lnSpc>
                          <a:spcPts val="1400"/>
                        </a:lnSpc>
                        <a:spcAft>
                          <a:spcPts val="0"/>
                        </a:spcAft>
                        <a:buNone/>
                      </a:pPr>
                      <a:endParaRPr lang="zh-CN" altLang="en-US"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a:noFill/>
                    </a:lnB>
                  </a:tcPr>
                </a:tc>
              </a:tr>
              <a:tr h="286563">
                <a:tc>
                  <a:txBody>
                    <a:bodyPr/>
                    <a:lstStyle/>
                    <a:p>
                      <a:pPr indent="114300" algn="ctr">
                        <a:lnSpc>
                          <a:spcPts val="1400"/>
                        </a:lnSpc>
                        <a:spcAft>
                          <a:spcPts val="0"/>
                        </a:spcAft>
                      </a:pPr>
                      <a:r>
                        <a:rPr lang="en-US" sz="900" kern="100">
                          <a:effectLst/>
                          <a:latin typeface="宋体" panose="02010600030101010101" pitchFamily="2" charset="-122"/>
                          <a:ea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buNone/>
                      </a:pPr>
                      <a:endParaRPr lang="zh-CN" altLang="en-US"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68566" marR="68566" marT="0" marB="0" anchor="ctr">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
        <p:nvSpPr>
          <p:cNvPr id="9" name="矩形 8"/>
          <p:cNvSpPr/>
          <p:nvPr/>
        </p:nvSpPr>
        <p:spPr>
          <a:xfrm>
            <a:off x="4080064" y="287020"/>
            <a:ext cx="4312399" cy="400110"/>
          </a:xfrm>
          <a:prstGeom prst="rect">
            <a:avLst/>
          </a:prstGeom>
        </p:spPr>
        <p:txBody>
          <a:bodyPr wrap="none">
            <a:spAutoFit/>
          </a:bodyPr>
          <a:lstStyle/>
          <a:p>
            <a:r>
              <a:rPr lang="zh-CN" altLang="en-US" sz="2000" b="1" dirty="0">
                <a:solidFill>
                  <a:srgbClr val="FF0000"/>
                </a:solidFill>
                <a:cs typeface="+mn-ea"/>
                <a:sym typeface="+mn-lt"/>
              </a:rPr>
              <a:t>★ </a:t>
            </a:r>
            <a:r>
              <a:rPr lang="x-none" altLang="zh-CN" sz="2000" b="1" dirty="0">
                <a:solidFill>
                  <a:srgbClr val="304371"/>
                </a:solidFill>
                <a:cs typeface="+mn-ea"/>
                <a:sym typeface="+mn-lt"/>
              </a:rPr>
              <a:t>（二十</a:t>
            </a:r>
            <a:r>
              <a:rPr lang="zh-CN" altLang="zh-CN" sz="2000" b="1" dirty="0">
                <a:solidFill>
                  <a:srgbClr val="304371"/>
                </a:solidFill>
                <a:cs typeface="+mn-ea"/>
                <a:sym typeface="+mn-lt"/>
              </a:rPr>
              <a:t>六</a:t>
            </a:r>
            <a:r>
              <a:rPr lang="x-none" altLang="zh-CN" sz="2000" b="1" dirty="0">
                <a:solidFill>
                  <a:srgbClr val="304371"/>
                </a:solidFill>
                <a:cs typeface="+mn-ea"/>
                <a:sym typeface="+mn-lt"/>
              </a:rPr>
              <a:t>）普通本科分专业学生数</a:t>
            </a:r>
            <a:endParaRPr lang="zh-CN" altLang="zh-CN" sz="2000" b="1" dirty="0">
              <a:solidFill>
                <a:srgbClr val="304371"/>
              </a:solidFill>
              <a:cs typeface="+mn-ea"/>
              <a:sym typeface="+mn-lt"/>
            </a:endParaRPr>
          </a:p>
        </p:txBody>
      </p:sp>
      <p:sp>
        <p:nvSpPr>
          <p:cNvPr id="4" name="矩形 3"/>
          <p:cNvSpPr/>
          <p:nvPr/>
        </p:nvSpPr>
        <p:spPr>
          <a:xfrm>
            <a:off x="679450" y="5379842"/>
            <a:ext cx="646331" cy="262508"/>
          </a:xfrm>
          <a:prstGeom prst="rect">
            <a:avLst/>
          </a:prstGeom>
        </p:spPr>
        <p:txBody>
          <a:bodyPr wrap="none">
            <a:spAutoFit/>
          </a:bodyPr>
          <a:lstStyle/>
          <a:p>
            <a:pPr algn="just">
              <a:lnSpc>
                <a:spcPts val="1200"/>
              </a:lnSpc>
              <a:spcAft>
                <a:spcPts val="0"/>
              </a:spcAft>
            </a:pPr>
            <a:r>
              <a:rPr lang="zh-CN" altLang="zh-CN" kern="100" dirty="0">
                <a:cs typeface="+mn-ea"/>
                <a:sym typeface="+mn-lt"/>
              </a:rPr>
              <a:t>续表</a:t>
            </a:r>
            <a:endParaRPr lang="zh-CN" altLang="zh-CN" sz="2400" kern="100" dirty="0">
              <a:cs typeface="+mn-ea"/>
              <a:sym typeface="+mn-lt"/>
            </a:endParaRPr>
          </a:p>
        </p:txBody>
      </p:sp>
      <p:graphicFrame>
        <p:nvGraphicFramePr>
          <p:cNvPr id="7" name="表格 6"/>
          <p:cNvGraphicFramePr>
            <a:graphicFrameLocks noGrp="1"/>
          </p:cNvGraphicFramePr>
          <p:nvPr/>
        </p:nvGraphicFramePr>
        <p:xfrm>
          <a:off x="679450" y="5666301"/>
          <a:ext cx="10858501" cy="859295"/>
        </p:xfrm>
        <a:graphic>
          <a:graphicData uri="http://schemas.openxmlformats.org/drawingml/2006/table">
            <a:tbl>
              <a:tblPr firstRow="1" firstCol="1" bandRow="1"/>
              <a:tblGrid>
                <a:gridCol w="1352969"/>
                <a:gridCol w="1339939"/>
                <a:gridCol w="1339939"/>
                <a:gridCol w="1339939"/>
                <a:gridCol w="1339939"/>
                <a:gridCol w="1342111"/>
                <a:gridCol w="1342111"/>
                <a:gridCol w="1461554"/>
              </a:tblGrid>
              <a:tr h="213256">
                <a:tc rowSpan="2">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在校生数</a:t>
                      </a:r>
                      <a:endParaRPr lang="zh-CN" sz="1000" kern="100">
                        <a:effectLst/>
                        <a:latin typeface="Times New Roman" panose="02020603050405020304" charset="0"/>
                        <a:ea typeface="宋体" panose="02010600030101010101" pitchFamily="2" charset="-122"/>
                      </a:endParaRPr>
                    </a:p>
                  </a:txBody>
                  <a:tcPr marL="67740" marR="6774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7740" marR="6774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7740" marR="6774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c hMerge="1">
                  <a:tcPr/>
                </a:tc>
                <a:tc hMerge="1">
                  <a:tcPr/>
                </a:tc>
                <a:tc rowSpan="2">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预计毕业生数</a:t>
                      </a:r>
                      <a:endParaRPr lang="zh-CN" sz="1000" kern="100">
                        <a:effectLst/>
                        <a:latin typeface="Times New Roman" panose="02020603050405020304" charset="0"/>
                        <a:ea typeface="宋体" panose="02010600030101010101" pitchFamily="2" charset="-122"/>
                      </a:endParaRPr>
                    </a:p>
                  </a:txBody>
                  <a:tcPr marL="67740" marR="6774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2783">
                <a:tc vMerge="1">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t>
                      </a:r>
                      <a:r>
                        <a:rPr lang="zh-CN" sz="900" kern="0">
                          <a:effectLst/>
                          <a:latin typeface="Times New Roman" panose="02020603050405020304" charset="0"/>
                          <a:ea typeface="宋体" panose="02010600030101010101" pitchFamily="2" charset="-122"/>
                          <a:cs typeface="宋体" panose="02010600030101010101" pitchFamily="2" charset="-122"/>
                        </a:rPr>
                        <a:t>师范生</a:t>
                      </a:r>
                      <a:endParaRPr lang="zh-CN" sz="1000" kern="100">
                        <a:effectLst/>
                        <a:latin typeface="Times New Roman" panose="02020603050405020304" charset="0"/>
                        <a:ea typeface="宋体" panose="02010600030101010101" pitchFamily="2" charset="-122"/>
                      </a:endParaRPr>
                    </a:p>
                  </a:txBody>
                  <a:tcPr marL="67740" marR="677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一年级</a:t>
                      </a:r>
                      <a:endParaRPr lang="zh-CN" sz="1000" kern="100">
                        <a:effectLst/>
                        <a:latin typeface="Times New Roman" panose="02020603050405020304" charset="0"/>
                        <a:ea typeface="宋体" panose="02010600030101010101" pitchFamily="2" charset="-122"/>
                      </a:endParaRPr>
                    </a:p>
                  </a:txBody>
                  <a:tcPr marL="67740" marR="677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二年级</a:t>
                      </a:r>
                      <a:endParaRPr lang="zh-CN" sz="1000" kern="100">
                        <a:effectLst/>
                        <a:latin typeface="Times New Roman" panose="02020603050405020304" charset="0"/>
                        <a:ea typeface="宋体" panose="02010600030101010101" pitchFamily="2" charset="-122"/>
                      </a:endParaRPr>
                    </a:p>
                  </a:txBody>
                  <a:tcPr marL="67740" marR="677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三年级</a:t>
                      </a:r>
                      <a:endParaRPr lang="zh-CN" sz="1000" kern="100">
                        <a:effectLst/>
                        <a:latin typeface="Times New Roman" panose="02020603050405020304" charset="0"/>
                        <a:ea typeface="宋体" panose="02010600030101010101" pitchFamily="2" charset="-122"/>
                      </a:endParaRPr>
                    </a:p>
                  </a:txBody>
                  <a:tcPr marL="67740" marR="677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四年级</a:t>
                      </a:r>
                      <a:endParaRPr lang="zh-CN" sz="1000" kern="100">
                        <a:effectLst/>
                        <a:latin typeface="Times New Roman" panose="02020603050405020304" charset="0"/>
                        <a:ea typeface="宋体" panose="02010600030101010101" pitchFamily="2" charset="-122"/>
                      </a:endParaRPr>
                    </a:p>
                  </a:txBody>
                  <a:tcPr marL="67740" marR="677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五年级以上</a:t>
                      </a:r>
                      <a:endParaRPr lang="zh-CN" sz="1000" kern="100">
                        <a:effectLst/>
                        <a:latin typeface="Times New Roman" panose="02020603050405020304" charset="0"/>
                        <a:ea typeface="宋体" panose="02010600030101010101" pitchFamily="2" charset="-122"/>
                      </a:endParaRPr>
                    </a:p>
                  </a:txBody>
                  <a:tcPr marL="67740" marR="677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cPr/>
                </a:tc>
              </a:tr>
              <a:tr h="213256">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6</a:t>
                      </a:r>
                      <a:endParaRPr lang="zh-CN" sz="1000" kern="100">
                        <a:effectLst/>
                        <a:latin typeface="Times New Roman" panose="02020603050405020304" charset="0"/>
                        <a:ea typeface="宋体" panose="02010600030101010101" pitchFamily="2" charset="-122"/>
                      </a:endParaRPr>
                    </a:p>
                  </a:txBody>
                  <a:tcPr marL="67740" marR="6774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7</a:t>
                      </a:r>
                      <a:endParaRPr lang="zh-CN" sz="1000" kern="100">
                        <a:effectLst/>
                        <a:latin typeface="Times New Roman" panose="02020603050405020304" charset="0"/>
                        <a:ea typeface="宋体" panose="02010600030101010101" pitchFamily="2" charset="-122"/>
                      </a:endParaRPr>
                    </a:p>
                  </a:txBody>
                  <a:tcPr marL="67740" marR="677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8</a:t>
                      </a:r>
                      <a:endParaRPr lang="zh-CN" sz="1000" kern="100">
                        <a:effectLst/>
                        <a:latin typeface="Times New Roman" panose="02020603050405020304" charset="0"/>
                        <a:ea typeface="宋体" panose="02010600030101010101" pitchFamily="2" charset="-122"/>
                      </a:endParaRPr>
                    </a:p>
                  </a:txBody>
                  <a:tcPr marL="67740" marR="677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9</a:t>
                      </a:r>
                      <a:endParaRPr lang="zh-CN" sz="1000" kern="100">
                        <a:effectLst/>
                        <a:latin typeface="Times New Roman" panose="02020603050405020304" charset="0"/>
                        <a:ea typeface="宋体" panose="02010600030101010101" pitchFamily="2" charset="-122"/>
                      </a:endParaRPr>
                    </a:p>
                  </a:txBody>
                  <a:tcPr marL="67740" marR="677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10</a:t>
                      </a:r>
                      <a:endParaRPr lang="zh-CN" sz="1000" kern="100">
                        <a:effectLst/>
                        <a:latin typeface="Times New Roman" panose="02020603050405020304" charset="0"/>
                        <a:ea typeface="宋体" panose="02010600030101010101" pitchFamily="2" charset="-122"/>
                      </a:endParaRPr>
                    </a:p>
                  </a:txBody>
                  <a:tcPr marL="67740" marR="677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11</a:t>
                      </a:r>
                      <a:endParaRPr lang="zh-CN" sz="1000" kern="100">
                        <a:effectLst/>
                        <a:latin typeface="Times New Roman" panose="02020603050405020304" charset="0"/>
                        <a:ea typeface="宋体" panose="02010600030101010101" pitchFamily="2" charset="-122"/>
                      </a:endParaRPr>
                    </a:p>
                  </a:txBody>
                  <a:tcPr marL="67740" marR="677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12</a:t>
                      </a:r>
                      <a:endParaRPr lang="zh-CN" sz="1000" kern="100">
                        <a:effectLst/>
                        <a:latin typeface="Times New Roman" panose="02020603050405020304" charset="0"/>
                        <a:ea typeface="宋体" panose="02010600030101010101" pitchFamily="2" charset="-122"/>
                      </a:endParaRPr>
                    </a:p>
                  </a:txBody>
                  <a:tcPr marL="67740" marR="677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13</a:t>
                      </a:r>
                      <a:endParaRPr lang="zh-CN" sz="1000" kern="100" dirty="0">
                        <a:effectLst/>
                        <a:latin typeface="Times New Roman" panose="02020603050405020304" charset="0"/>
                        <a:ea typeface="宋体" panose="02010600030101010101" pitchFamily="2" charset="-122"/>
                      </a:endParaRPr>
                    </a:p>
                  </a:txBody>
                  <a:tcPr marL="67740" marR="6774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pSp>
        <p:nvGrpSpPr>
          <p:cNvPr id="20" name="组合 19"/>
          <p:cNvGrpSpPr/>
          <p:nvPr/>
        </p:nvGrpSpPr>
        <p:grpSpPr>
          <a:xfrm>
            <a:off x="669257" y="333401"/>
            <a:ext cx="10877552" cy="1699633"/>
            <a:chOff x="660401" y="7969"/>
            <a:chExt cx="10891859" cy="1888528"/>
          </a:xfrm>
        </p:grpSpPr>
        <p:grpSp>
          <p:nvGrpSpPr>
            <p:cNvPr id="21" name="组合 20"/>
            <p:cNvGrpSpPr/>
            <p:nvPr/>
          </p:nvGrpSpPr>
          <p:grpSpPr>
            <a:xfrm>
              <a:off x="660401" y="524650"/>
              <a:ext cx="10891859" cy="1371847"/>
              <a:chOff x="660401" y="-1212053"/>
              <a:chExt cx="10891859" cy="2346418"/>
            </a:xfrm>
          </p:grpSpPr>
          <p:sp>
            <p:nvSpPr>
              <p:cNvPr id="23" name="矩形 22"/>
              <p:cNvSpPr/>
              <p:nvPr/>
            </p:nvSpPr>
            <p:spPr>
              <a:xfrm>
                <a:off x="693760" y="-1192493"/>
                <a:ext cx="10858500" cy="2326858"/>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zh-CN" altLang="en-US"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1</a:t>
                </a:r>
                <a:r>
                  <a:rPr lang="zh-CN" altLang="en-US" sz="1600" b="1" dirty="0">
                    <a:solidFill>
                      <a:schemeClr val="accent5">
                        <a:lumMod val="20000"/>
                        <a:lumOff val="80000"/>
                      </a:schemeClr>
                    </a:solidFill>
                    <a:latin typeface="黑体" panose="02010609060101010101" charset="-122"/>
                    <a:ea typeface="黑体" panose="02010609060101010101" charset="-122"/>
                  </a:rPr>
                  <a:t>）本表由大学、学院、独立学院、本科层次职业学校、其他普通高教机构其他普通高教机构（分校或大专班）填报（含撤销学校及办学类型调整前为以上办学类型的学校）。</a:t>
                </a:r>
                <a:endParaRPr lang="zh-CN" altLang="en-US" sz="1600" b="1" dirty="0">
                  <a:solidFill>
                    <a:schemeClr val="accent5">
                      <a:lumMod val="20000"/>
                      <a:lumOff val="80000"/>
                    </a:schemeClr>
                  </a:solidFill>
                  <a:latin typeface="黑体" panose="02010609060101010101" charset="-122"/>
                  <a:ea typeface="黑体" panose="02010609060101010101" charset="-122"/>
                </a:endParaRPr>
              </a:p>
              <a:p>
                <a:r>
                  <a:rPr lang="zh-CN" altLang="en-US"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2</a:t>
                </a:r>
                <a:r>
                  <a:rPr lang="zh-CN" altLang="en-US" sz="1600" b="1" dirty="0">
                    <a:solidFill>
                      <a:schemeClr val="accent5">
                        <a:lumMod val="20000"/>
                        <a:lumOff val="80000"/>
                      </a:schemeClr>
                    </a:solidFill>
                    <a:latin typeface="黑体" panose="02010609060101010101" charset="-122"/>
                    <a:ea typeface="黑体" panose="02010609060101010101" charset="-122"/>
                  </a:rPr>
                  <a:t>）本表由大学、学院、独立学院、本科层次职业学校的主校区、分校区、有学生培养任务的附属医院填报。</a:t>
                </a:r>
                <a:endParaRPr lang="zh-CN" altLang="zh-CN" sz="1600" b="1" dirty="0">
                  <a:solidFill>
                    <a:schemeClr val="accent5">
                      <a:lumMod val="20000"/>
                      <a:lumOff val="80000"/>
                    </a:schemeClr>
                  </a:solidFill>
                  <a:latin typeface="黑体" panose="02010609060101010101" charset="-122"/>
                  <a:ea typeface="黑体" panose="02010609060101010101" charset="-122"/>
                </a:endParaRPr>
              </a:p>
            </p:txBody>
          </p:sp>
          <p:sp>
            <p:nvSpPr>
              <p:cNvPr id="24" name="矩形 23"/>
              <p:cNvSpPr/>
              <p:nvPr/>
            </p:nvSpPr>
            <p:spPr>
              <a:xfrm>
                <a:off x="660401" y="-1212053"/>
                <a:ext cx="10722611" cy="767721"/>
              </a:xfrm>
              <a:prstGeom prst="rect">
                <a:avLst/>
              </a:prstGeom>
            </p:spPr>
            <p:txBody>
              <a:bodyPr wrap="square">
                <a:spAutoFit/>
              </a:bodyPr>
              <a:lstStyle/>
              <a:p>
                <a:pPr>
                  <a:lnSpc>
                    <a:spcPct val="150000"/>
                  </a:lnSpc>
                </a:pP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22" name="矩形 21"/>
            <p:cNvSpPr/>
            <p:nvPr/>
          </p:nvSpPr>
          <p:spPr>
            <a:xfrm>
              <a:off x="5709393" y="7969"/>
              <a:ext cx="2661635" cy="411556"/>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35" name="组合 34"/>
          <p:cNvGrpSpPr/>
          <p:nvPr/>
        </p:nvGrpSpPr>
        <p:grpSpPr>
          <a:xfrm>
            <a:off x="554958" y="1449613"/>
            <a:ext cx="10894592" cy="1273802"/>
            <a:chOff x="663092" y="995191"/>
            <a:chExt cx="10894592" cy="1415371"/>
          </a:xfrm>
        </p:grpSpPr>
        <p:grpSp>
          <p:nvGrpSpPr>
            <p:cNvPr id="36" name="组合 35"/>
            <p:cNvGrpSpPr/>
            <p:nvPr/>
          </p:nvGrpSpPr>
          <p:grpSpPr>
            <a:xfrm>
              <a:off x="663092" y="1416316"/>
              <a:ext cx="10894592" cy="994246"/>
              <a:chOff x="663092" y="313060"/>
              <a:chExt cx="10894592" cy="1700566"/>
            </a:xfrm>
          </p:grpSpPr>
          <p:sp>
            <p:nvSpPr>
              <p:cNvPr id="38" name="矩形 37"/>
              <p:cNvSpPr/>
              <p:nvPr/>
            </p:nvSpPr>
            <p:spPr>
              <a:xfrm>
                <a:off x="699184" y="313060"/>
                <a:ext cx="10858500" cy="1700566"/>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39" name="矩形 38"/>
              <p:cNvSpPr/>
              <p:nvPr/>
            </p:nvSpPr>
            <p:spPr>
              <a:xfrm>
                <a:off x="663092" y="395450"/>
                <a:ext cx="10722611" cy="1469638"/>
              </a:xfrm>
              <a:prstGeom prst="rect">
                <a:avLst/>
              </a:prstGeom>
            </p:spPr>
            <p:txBody>
              <a:bodyPr wrap="square">
                <a:spAutoFit/>
              </a:bodyPr>
              <a:lstStyle/>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rPr>
                  <a:t>师范生是指按照师范类专业培养方案，在毕业前修完教师教育课程标准规定有关课程，且完成累计不少于</a:t>
                </a:r>
                <a:r>
                  <a:rPr lang="en-US" altLang="zh-CN" sz="1600" b="1" dirty="0">
                    <a:solidFill>
                      <a:schemeClr val="accent5">
                        <a:lumMod val="20000"/>
                        <a:lumOff val="80000"/>
                      </a:schemeClr>
                    </a:solidFill>
                    <a:latin typeface="黑体" panose="02010609060101010101" charset="-122"/>
                    <a:ea typeface="黑体" panose="02010609060101010101" charset="-122"/>
                  </a:rPr>
                  <a:t>18</a:t>
                </a:r>
                <a:r>
                  <a:rPr lang="zh-CN" altLang="en-US" sz="1600" b="1" dirty="0">
                    <a:solidFill>
                      <a:schemeClr val="accent5">
                        <a:lumMod val="20000"/>
                        <a:lumOff val="80000"/>
                      </a:schemeClr>
                    </a:solidFill>
                    <a:latin typeface="黑体" panose="02010609060101010101" charset="-122"/>
                    <a:ea typeface="黑体" panose="02010609060101010101" charset="-122"/>
                  </a:rPr>
                  <a:t>周教育实践的学生，包括在师范专业以及在兼招专业中按照上述标准进行培养的学生</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37" name="矩形 36"/>
            <p:cNvSpPr/>
            <p:nvPr/>
          </p:nvSpPr>
          <p:spPr>
            <a:xfrm>
              <a:off x="7565664" y="995191"/>
              <a:ext cx="1122834" cy="276336"/>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46" name="组合 45"/>
          <p:cNvGrpSpPr/>
          <p:nvPr/>
        </p:nvGrpSpPr>
        <p:grpSpPr>
          <a:xfrm>
            <a:off x="694423" y="326631"/>
            <a:ext cx="10858500" cy="1008674"/>
            <a:chOff x="693760" y="19624"/>
            <a:chExt cx="10858500" cy="1120777"/>
          </a:xfrm>
        </p:grpSpPr>
        <p:grpSp>
          <p:nvGrpSpPr>
            <p:cNvPr id="47" name="组合 46"/>
            <p:cNvGrpSpPr/>
            <p:nvPr/>
          </p:nvGrpSpPr>
          <p:grpSpPr>
            <a:xfrm>
              <a:off x="693760" y="536086"/>
              <a:ext cx="10858500" cy="604315"/>
              <a:chOff x="693760" y="-1192493"/>
              <a:chExt cx="10858500" cy="1033625"/>
            </a:xfrm>
          </p:grpSpPr>
          <p:sp>
            <p:nvSpPr>
              <p:cNvPr id="49" name="矩形 48"/>
              <p:cNvSpPr/>
              <p:nvPr/>
            </p:nvSpPr>
            <p:spPr>
              <a:xfrm>
                <a:off x="693760" y="-1192493"/>
                <a:ext cx="10858500" cy="1033625"/>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zh-CN" altLang="zh-CN"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1</a:t>
                </a:r>
                <a:r>
                  <a:rPr lang="zh-CN" altLang="zh-CN" sz="1600" b="1" dirty="0">
                    <a:solidFill>
                      <a:schemeClr val="accent5">
                        <a:lumMod val="20000"/>
                        <a:lumOff val="80000"/>
                      </a:schemeClr>
                    </a:solidFill>
                    <a:latin typeface="黑体" panose="02010609060101010101" charset="-122"/>
                    <a:ea typeface="黑体" panose="02010609060101010101" charset="-122"/>
                  </a:rPr>
                  <a:t>）本调查表统计占用本校招生计划及不占招生计划的港澳台侨的</a:t>
                </a:r>
                <a:r>
                  <a:rPr lang="zh-CN" altLang="en-US" sz="1600" b="1" dirty="0">
                    <a:solidFill>
                      <a:schemeClr val="accent5">
                        <a:lumMod val="20000"/>
                        <a:lumOff val="80000"/>
                      </a:schemeClr>
                    </a:solidFill>
                    <a:latin typeface="黑体" panose="02010609060101010101" charset="-122"/>
                    <a:ea typeface="黑体" panose="02010609060101010101" charset="-122"/>
                  </a:rPr>
                  <a:t>普通本科</a:t>
                </a:r>
                <a:r>
                  <a:rPr lang="zh-CN" altLang="zh-CN" sz="1600" b="1" dirty="0">
                    <a:solidFill>
                      <a:schemeClr val="accent5">
                        <a:lumMod val="20000"/>
                        <a:lumOff val="80000"/>
                      </a:schemeClr>
                    </a:solidFill>
                    <a:latin typeface="黑体" panose="02010609060101010101" charset="-122"/>
                    <a:ea typeface="黑体" panose="02010609060101010101" charset="-122"/>
                  </a:rPr>
                  <a:t>学生</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sp>
            <p:nvSpPr>
              <p:cNvPr id="50" name="矩形 49"/>
              <p:cNvSpPr/>
              <p:nvPr/>
            </p:nvSpPr>
            <p:spPr>
              <a:xfrm>
                <a:off x="736567" y="-1093829"/>
                <a:ext cx="10722611" cy="767720"/>
              </a:xfrm>
              <a:prstGeom prst="rect">
                <a:avLst/>
              </a:prstGeom>
            </p:spPr>
            <p:txBody>
              <a:bodyPr wrap="square">
                <a:spAutoFit/>
              </a:bodyPr>
              <a:lstStyle/>
              <a:p>
                <a:pPr>
                  <a:lnSpc>
                    <a:spcPct val="150000"/>
                  </a:lnSpc>
                </a:pP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48" name="矩形 47"/>
            <p:cNvSpPr/>
            <p:nvPr/>
          </p:nvSpPr>
          <p:spPr>
            <a:xfrm>
              <a:off x="5669861" y="19624"/>
              <a:ext cx="2799737" cy="411556"/>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250"/>
                                        <p:tgtEl>
                                          <p:spTgt spid="20"/>
                                        </p:tgtEl>
                                      </p:cBhvr>
                                    </p:animEffect>
                                    <p:set>
                                      <p:cBhvr>
                                        <p:cTn id="12" dur="1" fill="hold">
                                          <p:stCondLst>
                                            <p:cond delay="249"/>
                                          </p:stCondLst>
                                        </p:cTn>
                                        <p:tgtEl>
                                          <p:spTgt spid="20"/>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fade">
                                      <p:cBhvr>
                                        <p:cTn id="17" dur="500"/>
                                        <p:tgtEl>
                                          <p:spTgt spid="3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nodeType="clickEffect">
                                  <p:stCondLst>
                                    <p:cond delay="0"/>
                                  </p:stCondLst>
                                  <p:childTnLst>
                                    <p:animEffect transition="out" filter="fade">
                                      <p:cBhvr>
                                        <p:cTn id="21" dur="250"/>
                                        <p:tgtEl>
                                          <p:spTgt spid="35"/>
                                        </p:tgtEl>
                                      </p:cBhvr>
                                    </p:animEffect>
                                    <p:set>
                                      <p:cBhvr>
                                        <p:cTn id="22" dur="1" fill="hold">
                                          <p:stCondLst>
                                            <p:cond delay="249"/>
                                          </p:stCondLst>
                                        </p:cTn>
                                        <p:tgtEl>
                                          <p:spTgt spid="35"/>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fade">
                                      <p:cBhvr>
                                        <p:cTn id="27" dur="500"/>
                                        <p:tgtEl>
                                          <p:spTgt spid="4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nodeType="clickEffect">
                                  <p:stCondLst>
                                    <p:cond delay="0"/>
                                  </p:stCondLst>
                                  <p:childTnLst>
                                    <p:animEffect transition="out" filter="fade">
                                      <p:cBhvr>
                                        <p:cTn id="31" dur="250"/>
                                        <p:tgtEl>
                                          <p:spTgt spid="46"/>
                                        </p:tgtEl>
                                      </p:cBhvr>
                                    </p:animEffect>
                                    <p:set>
                                      <p:cBhvr>
                                        <p:cTn id="32" dur="1" fill="hold">
                                          <p:stCondLst>
                                            <p:cond delay="249"/>
                                          </p:stCondLst>
                                        </p:cTn>
                                        <p:tgtEl>
                                          <p:spTgt spid="4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4080064" y="287020"/>
            <a:ext cx="4031873" cy="400110"/>
          </a:xfrm>
          <a:prstGeom prst="rect">
            <a:avLst/>
          </a:prstGeom>
        </p:spPr>
        <p:txBody>
          <a:bodyPr wrap="none">
            <a:spAutoFit/>
          </a:bodyPr>
          <a:lstStyle/>
          <a:p>
            <a:r>
              <a:rPr lang="x-none" altLang="zh-CN" sz="2000" b="1" dirty="0">
                <a:solidFill>
                  <a:srgbClr val="304371"/>
                </a:solidFill>
                <a:cs typeface="+mn-ea"/>
                <a:sym typeface="+mn-lt"/>
              </a:rPr>
              <a:t>（二十七）成人专科分专业学生数</a:t>
            </a:r>
            <a:endParaRPr lang="zh-CN" altLang="zh-CN" sz="2000" b="1" dirty="0">
              <a:solidFill>
                <a:srgbClr val="304371"/>
              </a:solidFill>
              <a:cs typeface="+mn-ea"/>
              <a:sym typeface="+mn-lt"/>
            </a:endParaRPr>
          </a:p>
        </p:txBody>
      </p:sp>
      <p:sp>
        <p:nvSpPr>
          <p:cNvPr id="5" name="矩形 4"/>
          <p:cNvSpPr/>
          <p:nvPr/>
        </p:nvSpPr>
        <p:spPr>
          <a:xfrm>
            <a:off x="666750" y="5309593"/>
            <a:ext cx="646331" cy="262508"/>
          </a:xfrm>
          <a:prstGeom prst="rect">
            <a:avLst/>
          </a:prstGeom>
        </p:spPr>
        <p:txBody>
          <a:bodyPr wrap="none">
            <a:spAutoFit/>
          </a:bodyPr>
          <a:lstStyle/>
          <a:p>
            <a:pPr algn="just">
              <a:lnSpc>
                <a:spcPts val="1200"/>
              </a:lnSpc>
              <a:spcAft>
                <a:spcPts val="0"/>
              </a:spcAft>
            </a:pPr>
            <a:r>
              <a:rPr lang="zh-CN" altLang="zh-CN" kern="100" dirty="0">
                <a:cs typeface="+mn-ea"/>
                <a:sym typeface="+mn-lt"/>
              </a:rPr>
              <a:t>续表</a:t>
            </a:r>
            <a:endParaRPr lang="zh-CN" altLang="zh-CN" sz="2400" kern="100" dirty="0">
              <a:cs typeface="+mn-ea"/>
              <a:sym typeface="+mn-lt"/>
            </a:endParaRPr>
          </a:p>
        </p:txBody>
      </p:sp>
      <p:graphicFrame>
        <p:nvGraphicFramePr>
          <p:cNvPr id="2" name="表格 1"/>
          <p:cNvGraphicFramePr>
            <a:graphicFrameLocks noGrp="1"/>
          </p:cNvGraphicFramePr>
          <p:nvPr/>
        </p:nvGraphicFramePr>
        <p:xfrm>
          <a:off x="674691" y="1125538"/>
          <a:ext cx="10858500" cy="3915696"/>
        </p:xfrm>
        <a:graphic>
          <a:graphicData uri="http://schemas.openxmlformats.org/drawingml/2006/table">
            <a:tbl>
              <a:tblPr firstRow="1" firstCol="1" bandRow="1"/>
              <a:tblGrid>
                <a:gridCol w="1991847"/>
                <a:gridCol w="827584"/>
                <a:gridCol w="1201190"/>
                <a:gridCol w="964428"/>
                <a:gridCol w="1201190"/>
                <a:gridCol w="2565291"/>
                <a:gridCol w="2106970"/>
              </a:tblGrid>
              <a:tr h="923928">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rPr>
                        <a:t>专业名称</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rPr>
                        <a:t>代码</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rPr>
                        <a:t>自主专业名称</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rPr>
                        <a:t>专业代码</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rPr>
                        <a:t>年制</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rPr>
                        <a:t>毕业生数</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rPr>
                        <a:t>招生数</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9314">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rPr>
                        <a:t>甲</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rPr>
                        <a:t>乙</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rPr>
                        <a:t>丙</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rPr>
                        <a:t>丁</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rPr>
                        <a:t>戊</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1</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2</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9314">
                <a:tc>
                  <a:txBody>
                    <a:bodyPr/>
                    <a:lstStyle/>
                    <a:p>
                      <a:pPr algn="l">
                        <a:lnSpc>
                          <a:spcPts val="1400"/>
                        </a:lnSpc>
                        <a:spcAft>
                          <a:spcPts val="0"/>
                        </a:spcAft>
                      </a:pPr>
                      <a:r>
                        <a:rPr lang="zh-CN" sz="900" kern="0">
                          <a:effectLst/>
                          <a:latin typeface="Times New Roman" panose="02020603050405020304" charset="0"/>
                          <a:ea typeface="宋体" panose="02010600030101010101" pitchFamily="2" charset="-122"/>
                        </a:rPr>
                        <a:t>成人专科生</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01</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r>
              <a:tr h="249314">
                <a:tc>
                  <a:txBody>
                    <a:bodyPr/>
                    <a:lstStyle/>
                    <a:p>
                      <a:pPr indent="228600" algn="l">
                        <a:lnSpc>
                          <a:spcPts val="1400"/>
                        </a:lnSpc>
                        <a:spcAft>
                          <a:spcPts val="0"/>
                        </a:spcAft>
                      </a:pPr>
                      <a:r>
                        <a:rPr lang="en-US" sz="900" kern="0">
                          <a:effectLst/>
                          <a:latin typeface="宋体" panose="02010600030101010101" pitchFamily="2" charset="-122"/>
                          <a:ea typeface="宋体" panose="02010600030101010101" pitchFamily="2" charset="-122"/>
                        </a:rPr>
                        <a:t>#</a:t>
                      </a:r>
                      <a:r>
                        <a:rPr lang="zh-CN" sz="900" kern="0">
                          <a:effectLst/>
                          <a:latin typeface="Times New Roman" panose="02020603050405020304" charset="0"/>
                          <a:ea typeface="宋体" panose="02010600030101010101" pitchFamily="2" charset="-122"/>
                        </a:rPr>
                        <a:t>女</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02</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249314">
                <a:tc>
                  <a:txBody>
                    <a:bodyPr/>
                    <a:lstStyle/>
                    <a:p>
                      <a:pPr indent="114300" algn="just">
                        <a:lnSpc>
                          <a:spcPts val="1400"/>
                        </a:lnSpc>
                        <a:spcAft>
                          <a:spcPts val="0"/>
                        </a:spcAft>
                      </a:pPr>
                      <a:r>
                        <a:rPr lang="zh-CN" sz="900" kern="0">
                          <a:effectLst/>
                          <a:latin typeface="Times New Roman" panose="02020603050405020304" charset="0"/>
                          <a:ea typeface="宋体" panose="02010600030101010101" pitchFamily="2" charset="-122"/>
                        </a:rPr>
                        <a:t>函授</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03</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249314">
                <a:tc>
                  <a:txBody>
                    <a:bodyPr/>
                    <a:lstStyle/>
                    <a:p>
                      <a:pPr indent="228600" algn="just">
                        <a:lnSpc>
                          <a:spcPts val="1400"/>
                        </a:lnSpc>
                        <a:spcAft>
                          <a:spcPts val="0"/>
                        </a:spcAft>
                      </a:pPr>
                      <a:r>
                        <a:rPr lang="zh-CN" sz="900" kern="0">
                          <a:effectLst/>
                          <a:latin typeface="Times New Roman" panose="02020603050405020304" charset="0"/>
                          <a:ea typeface="宋体" panose="02010600030101010101" pitchFamily="2" charset="-122"/>
                        </a:rPr>
                        <a:t>专业名称</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04</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249314">
                <a:tc>
                  <a:txBody>
                    <a:bodyPr/>
                    <a:lstStyle/>
                    <a:p>
                      <a:pPr indent="228600" algn="just">
                        <a:lnSpc>
                          <a:spcPts val="1400"/>
                        </a:lnSpc>
                        <a:spcAft>
                          <a:spcPts val="0"/>
                        </a:spcAft>
                      </a:pPr>
                      <a:r>
                        <a:rPr lang="en-US" sz="900" kern="100">
                          <a:effectLst/>
                          <a:latin typeface="宋体" panose="02010600030101010101" pitchFamily="2" charset="-122"/>
                          <a:ea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249314">
                <a:tc>
                  <a:txBody>
                    <a:bodyPr/>
                    <a:lstStyle/>
                    <a:p>
                      <a:pPr indent="114300" algn="just">
                        <a:lnSpc>
                          <a:spcPts val="1400"/>
                        </a:lnSpc>
                        <a:spcAft>
                          <a:spcPts val="0"/>
                        </a:spcAft>
                      </a:pPr>
                      <a:r>
                        <a:rPr lang="zh-CN" sz="900" kern="0">
                          <a:effectLst/>
                          <a:latin typeface="Times New Roman" panose="02020603050405020304" charset="0"/>
                          <a:ea typeface="宋体" panose="02010600030101010101" pitchFamily="2" charset="-122"/>
                        </a:rPr>
                        <a:t>业余</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05</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a:t>
                      </a:r>
                      <a:endParaRPr lang="zh-CN" sz="1050" kern="100" dirty="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249314">
                <a:tc>
                  <a:txBody>
                    <a:bodyPr/>
                    <a:lstStyle/>
                    <a:p>
                      <a:pPr indent="228600" algn="just">
                        <a:lnSpc>
                          <a:spcPts val="1400"/>
                        </a:lnSpc>
                        <a:spcAft>
                          <a:spcPts val="0"/>
                        </a:spcAft>
                      </a:pPr>
                      <a:r>
                        <a:rPr lang="zh-CN" sz="900" kern="0">
                          <a:effectLst/>
                          <a:latin typeface="Times New Roman" panose="02020603050405020304" charset="0"/>
                          <a:ea typeface="宋体" panose="02010600030101010101" pitchFamily="2" charset="-122"/>
                        </a:rPr>
                        <a:t>专业名称</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06</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249314">
                <a:tc>
                  <a:txBody>
                    <a:bodyPr/>
                    <a:lstStyle/>
                    <a:p>
                      <a:pPr indent="228600" algn="just">
                        <a:lnSpc>
                          <a:spcPts val="1400"/>
                        </a:lnSpc>
                        <a:spcAft>
                          <a:spcPts val="0"/>
                        </a:spcAft>
                      </a:pPr>
                      <a:r>
                        <a:rPr lang="en-US" sz="900" kern="100">
                          <a:effectLst/>
                          <a:latin typeface="宋体" panose="02010600030101010101" pitchFamily="2" charset="-122"/>
                          <a:ea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249314">
                <a:tc>
                  <a:txBody>
                    <a:bodyPr/>
                    <a:lstStyle/>
                    <a:p>
                      <a:pPr indent="114300" algn="just">
                        <a:lnSpc>
                          <a:spcPts val="1400"/>
                        </a:lnSpc>
                        <a:spcAft>
                          <a:spcPts val="0"/>
                        </a:spcAft>
                      </a:pPr>
                      <a:r>
                        <a:rPr lang="zh-CN" sz="900" kern="0">
                          <a:effectLst/>
                          <a:latin typeface="Times New Roman" panose="02020603050405020304" charset="0"/>
                          <a:ea typeface="宋体" panose="02010600030101010101" pitchFamily="2" charset="-122"/>
                        </a:rPr>
                        <a:t>脱产</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07</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249314">
                <a:tc>
                  <a:txBody>
                    <a:bodyPr/>
                    <a:lstStyle/>
                    <a:p>
                      <a:pPr indent="228600" algn="just">
                        <a:lnSpc>
                          <a:spcPts val="1400"/>
                        </a:lnSpc>
                        <a:spcAft>
                          <a:spcPts val="0"/>
                        </a:spcAft>
                      </a:pPr>
                      <a:r>
                        <a:rPr lang="zh-CN" sz="900" kern="0">
                          <a:effectLst/>
                          <a:latin typeface="Times New Roman" panose="02020603050405020304" charset="0"/>
                          <a:ea typeface="宋体" panose="02010600030101010101" pitchFamily="2" charset="-122"/>
                        </a:rPr>
                        <a:t>专业名称</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08</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249314">
                <a:tc>
                  <a:txBody>
                    <a:bodyPr/>
                    <a:lstStyle/>
                    <a:p>
                      <a:pPr indent="228600" algn="just">
                        <a:lnSpc>
                          <a:spcPts val="1400"/>
                        </a:lnSpc>
                        <a:spcAft>
                          <a:spcPts val="0"/>
                        </a:spcAft>
                      </a:pPr>
                      <a:r>
                        <a:rPr lang="en-US" sz="900" kern="100">
                          <a:effectLst/>
                          <a:latin typeface="宋体" panose="02010600030101010101" pitchFamily="2" charset="-122"/>
                          <a:ea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r>
            </a:tbl>
          </a:graphicData>
        </a:graphic>
      </p:graphicFrame>
      <p:graphicFrame>
        <p:nvGraphicFramePr>
          <p:cNvPr id="6" name="表格 5"/>
          <p:cNvGraphicFramePr>
            <a:graphicFrameLocks noGrp="1"/>
          </p:cNvGraphicFramePr>
          <p:nvPr/>
        </p:nvGraphicFramePr>
        <p:xfrm>
          <a:off x="674692" y="5737809"/>
          <a:ext cx="10858499" cy="856081"/>
        </p:xfrm>
        <a:graphic>
          <a:graphicData uri="http://schemas.openxmlformats.org/drawingml/2006/table">
            <a:tbl>
              <a:tblPr firstRow="1" firstCol="1" bandRow="1"/>
              <a:tblGrid>
                <a:gridCol w="1728673"/>
                <a:gridCol w="1728673"/>
                <a:gridCol w="1728673"/>
                <a:gridCol w="1730845"/>
                <a:gridCol w="1730845"/>
                <a:gridCol w="2210790"/>
              </a:tblGrid>
              <a:tr h="212458">
                <a:tc rowSpan="2">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在校生数</a:t>
                      </a:r>
                      <a:endParaRPr lang="zh-CN" sz="1000" kern="100">
                        <a:effectLst/>
                        <a:latin typeface="Times New Roman" panose="02020603050405020304" charset="0"/>
                        <a:ea typeface="宋体" panose="02010600030101010101" pitchFamily="2" charset="-122"/>
                      </a:endParaRPr>
                    </a:p>
                  </a:txBody>
                  <a:tcPr marL="67487" marR="67487"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7487" marR="67487"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c hMerge="1">
                  <a:tcPr/>
                </a:tc>
                <a:tc rowSpan="2">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预计毕业生数</a:t>
                      </a:r>
                      <a:endParaRPr lang="zh-CN" sz="1000" kern="100">
                        <a:effectLst/>
                        <a:latin typeface="Times New Roman" panose="02020603050405020304" charset="0"/>
                        <a:ea typeface="宋体" panose="02010600030101010101" pitchFamily="2" charset="-122"/>
                      </a:endParaRPr>
                    </a:p>
                  </a:txBody>
                  <a:tcPr marL="67487" marR="67487"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1165">
                <a:tc vMerge="1">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一年级</a:t>
                      </a:r>
                      <a:endParaRPr lang="zh-CN" sz="1000" kern="100">
                        <a:effectLst/>
                        <a:latin typeface="Times New Roman" panose="02020603050405020304" charset="0"/>
                        <a:ea typeface="宋体" panose="02010600030101010101" pitchFamily="2" charset="-122"/>
                      </a:endParaRPr>
                    </a:p>
                  </a:txBody>
                  <a:tcPr marL="67487" marR="674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二年级</a:t>
                      </a:r>
                      <a:endParaRPr lang="zh-CN" sz="1000" kern="100">
                        <a:effectLst/>
                        <a:latin typeface="Times New Roman" panose="02020603050405020304" charset="0"/>
                        <a:ea typeface="宋体" panose="02010600030101010101" pitchFamily="2" charset="-122"/>
                      </a:endParaRPr>
                    </a:p>
                  </a:txBody>
                  <a:tcPr marL="67487" marR="674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三年级</a:t>
                      </a:r>
                      <a:endParaRPr lang="zh-CN" sz="1000" kern="100">
                        <a:effectLst/>
                        <a:latin typeface="Times New Roman" panose="02020603050405020304" charset="0"/>
                        <a:ea typeface="宋体" panose="02010600030101010101" pitchFamily="2" charset="-122"/>
                      </a:endParaRPr>
                    </a:p>
                  </a:txBody>
                  <a:tcPr marL="67487" marR="674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四年级</a:t>
                      </a:r>
                      <a:r>
                        <a:rPr lang="zh-CN" sz="900" kern="100">
                          <a:effectLst/>
                          <a:latin typeface="Times New Roman" panose="02020603050405020304" charset="0"/>
                          <a:ea typeface="宋体" panose="02010600030101010101" pitchFamily="2" charset="-122"/>
                          <a:cs typeface="宋体" panose="02010600030101010101" pitchFamily="2" charset="-122"/>
                        </a:rPr>
                        <a:t>以上</a:t>
                      </a:r>
                      <a:endParaRPr lang="zh-CN" sz="1000" kern="100">
                        <a:effectLst/>
                        <a:latin typeface="Times New Roman" panose="02020603050405020304" charset="0"/>
                        <a:ea typeface="宋体" panose="02010600030101010101" pitchFamily="2" charset="-122"/>
                      </a:endParaRPr>
                    </a:p>
                  </a:txBody>
                  <a:tcPr marL="67487" marR="674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vMerge="1">
                  <a:tcPr/>
                </a:tc>
              </a:tr>
              <a:tr h="212458">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3</a:t>
                      </a:r>
                      <a:endParaRPr lang="zh-CN" sz="1000" kern="100">
                        <a:effectLst/>
                        <a:latin typeface="Times New Roman" panose="02020603050405020304" charset="0"/>
                        <a:ea typeface="宋体" panose="02010600030101010101" pitchFamily="2" charset="-122"/>
                      </a:endParaRPr>
                    </a:p>
                  </a:txBody>
                  <a:tcPr marL="67487" marR="67487"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4</a:t>
                      </a:r>
                      <a:endParaRPr lang="zh-CN" sz="1000" kern="100">
                        <a:effectLst/>
                        <a:latin typeface="Times New Roman" panose="02020603050405020304" charset="0"/>
                        <a:ea typeface="宋体" panose="02010600030101010101" pitchFamily="2" charset="-122"/>
                      </a:endParaRPr>
                    </a:p>
                  </a:txBody>
                  <a:tcPr marL="67487" marR="674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5</a:t>
                      </a:r>
                      <a:endParaRPr lang="zh-CN" sz="1000" kern="100">
                        <a:effectLst/>
                        <a:latin typeface="Times New Roman" panose="02020603050405020304" charset="0"/>
                        <a:ea typeface="宋体" panose="02010600030101010101" pitchFamily="2" charset="-122"/>
                      </a:endParaRPr>
                    </a:p>
                  </a:txBody>
                  <a:tcPr marL="67487" marR="674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6</a:t>
                      </a:r>
                      <a:endParaRPr lang="zh-CN" sz="1000" kern="100">
                        <a:effectLst/>
                        <a:latin typeface="Times New Roman" panose="02020603050405020304" charset="0"/>
                        <a:ea typeface="宋体" panose="02010600030101010101" pitchFamily="2" charset="-122"/>
                      </a:endParaRPr>
                    </a:p>
                  </a:txBody>
                  <a:tcPr marL="67487" marR="674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7</a:t>
                      </a:r>
                      <a:endParaRPr lang="zh-CN" sz="1000" kern="100">
                        <a:effectLst/>
                        <a:latin typeface="Times New Roman" panose="02020603050405020304" charset="0"/>
                        <a:ea typeface="宋体" panose="02010600030101010101" pitchFamily="2" charset="-122"/>
                      </a:endParaRPr>
                    </a:p>
                  </a:txBody>
                  <a:tcPr marL="67487" marR="674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8</a:t>
                      </a:r>
                      <a:endParaRPr lang="zh-CN" sz="1000" kern="100" dirty="0">
                        <a:effectLst/>
                        <a:latin typeface="Times New Roman" panose="02020603050405020304" charset="0"/>
                        <a:ea typeface="宋体" panose="02010600030101010101" pitchFamily="2" charset="-122"/>
                      </a:endParaRPr>
                    </a:p>
                  </a:txBody>
                  <a:tcPr marL="67487" marR="67487"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pSp>
        <p:nvGrpSpPr>
          <p:cNvPr id="7" name="组合 6"/>
          <p:cNvGrpSpPr/>
          <p:nvPr/>
        </p:nvGrpSpPr>
        <p:grpSpPr>
          <a:xfrm>
            <a:off x="546534" y="287020"/>
            <a:ext cx="10891859" cy="2037283"/>
            <a:chOff x="660401" y="8009"/>
            <a:chExt cx="10891859" cy="2263704"/>
          </a:xfrm>
        </p:grpSpPr>
        <p:grpSp>
          <p:nvGrpSpPr>
            <p:cNvPr id="8" name="组合 7"/>
            <p:cNvGrpSpPr/>
            <p:nvPr/>
          </p:nvGrpSpPr>
          <p:grpSpPr>
            <a:xfrm>
              <a:off x="660401" y="524650"/>
              <a:ext cx="10891859" cy="1747063"/>
              <a:chOff x="660401" y="-1212053"/>
              <a:chExt cx="10891859" cy="2988190"/>
            </a:xfrm>
          </p:grpSpPr>
          <p:sp>
            <p:nvSpPr>
              <p:cNvPr id="11" name="矩形 10"/>
              <p:cNvSpPr/>
              <p:nvPr/>
            </p:nvSpPr>
            <p:spPr>
              <a:xfrm>
                <a:off x="693760" y="-1192495"/>
                <a:ext cx="10858500" cy="2968632"/>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zh-CN" altLang="en-US"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1</a:t>
                </a:r>
                <a:r>
                  <a:rPr lang="zh-CN" altLang="en-US" sz="1600" b="1" dirty="0">
                    <a:solidFill>
                      <a:schemeClr val="accent5">
                        <a:lumMod val="20000"/>
                        <a:lumOff val="80000"/>
                      </a:schemeClr>
                    </a:solidFill>
                    <a:latin typeface="黑体" panose="02010609060101010101" charset="-122"/>
                    <a:ea typeface="黑体" panose="02010609060101010101" charset="-122"/>
                  </a:rPr>
                  <a:t>）本表由大学、学院、独立学院、本科层次职业学校、高等专科学校、高等职业学校、其他普通高教机构其他普通高教机构（分校或大专班）、职工高校、农民高校、管理干部学院、教育学院、独立函授学院、广播电视大学、其他成人高教机构成人高校填报（含撤销学校及办学类型调整前为以上办学类型的学校）。</a:t>
                </a:r>
                <a:endParaRPr lang="zh-CN" altLang="en-US" sz="1600" b="1" dirty="0">
                  <a:solidFill>
                    <a:schemeClr val="accent5">
                      <a:lumMod val="20000"/>
                      <a:lumOff val="80000"/>
                    </a:schemeClr>
                  </a:solidFill>
                  <a:latin typeface="黑体" panose="02010609060101010101" charset="-122"/>
                  <a:ea typeface="黑体" panose="02010609060101010101" charset="-122"/>
                </a:endParaRPr>
              </a:p>
              <a:p>
                <a:r>
                  <a:rPr lang="zh-CN" altLang="en-US"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2</a:t>
                </a:r>
                <a:r>
                  <a:rPr lang="zh-CN" altLang="en-US" sz="1600" b="1" dirty="0">
                    <a:solidFill>
                      <a:schemeClr val="accent5">
                        <a:lumMod val="20000"/>
                        <a:lumOff val="80000"/>
                      </a:schemeClr>
                    </a:solidFill>
                    <a:latin typeface="黑体" panose="02010609060101010101" charset="-122"/>
                    <a:ea typeface="黑体" panose="02010609060101010101" charset="-122"/>
                  </a:rPr>
                  <a:t>）本表由大学、学院、独立学院、本科层次职业学校、高等专科学校、高等职业学校的主校区、分校区、有学生培养任务的附属医院、高等学历继续教育校外教学点填报。</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sp>
            <p:nvSpPr>
              <p:cNvPr id="12" name="矩形 11"/>
              <p:cNvSpPr/>
              <p:nvPr/>
            </p:nvSpPr>
            <p:spPr>
              <a:xfrm>
                <a:off x="660401" y="-1212053"/>
                <a:ext cx="10722611" cy="767721"/>
              </a:xfrm>
              <a:prstGeom prst="rect">
                <a:avLst/>
              </a:prstGeom>
            </p:spPr>
            <p:txBody>
              <a:bodyPr wrap="square">
                <a:spAutoFit/>
              </a:bodyPr>
              <a:lstStyle/>
              <a:p>
                <a:pPr>
                  <a:lnSpc>
                    <a:spcPct val="150000"/>
                  </a:lnSpc>
                </a:pP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10" name="矩形 9"/>
            <p:cNvSpPr/>
            <p:nvPr/>
          </p:nvSpPr>
          <p:spPr>
            <a:xfrm>
              <a:off x="5508827" y="8009"/>
              <a:ext cx="3000477" cy="411556"/>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13" name="组合 12"/>
          <p:cNvGrpSpPr/>
          <p:nvPr/>
        </p:nvGrpSpPr>
        <p:grpSpPr>
          <a:xfrm>
            <a:off x="616625" y="287020"/>
            <a:ext cx="10858500" cy="2413649"/>
            <a:chOff x="693760" y="19624"/>
            <a:chExt cx="10858500" cy="2681900"/>
          </a:xfrm>
        </p:grpSpPr>
        <p:grpSp>
          <p:nvGrpSpPr>
            <p:cNvPr id="14" name="组合 13"/>
            <p:cNvGrpSpPr/>
            <p:nvPr/>
          </p:nvGrpSpPr>
          <p:grpSpPr>
            <a:xfrm>
              <a:off x="693760" y="536086"/>
              <a:ext cx="10858500" cy="2165438"/>
              <a:chOff x="693760" y="-1192493"/>
              <a:chExt cx="10858500" cy="3703782"/>
            </a:xfrm>
          </p:grpSpPr>
          <p:sp>
            <p:nvSpPr>
              <p:cNvPr id="16" name="矩形 15"/>
              <p:cNvSpPr/>
              <p:nvPr/>
            </p:nvSpPr>
            <p:spPr>
              <a:xfrm>
                <a:off x="693760" y="-1192493"/>
                <a:ext cx="10858500" cy="3703782"/>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zh-CN" altLang="zh-CN"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1</a:t>
                </a:r>
                <a:r>
                  <a:rPr lang="zh-CN" altLang="zh-CN" sz="1600" b="1" dirty="0">
                    <a:solidFill>
                      <a:schemeClr val="accent5">
                        <a:lumMod val="20000"/>
                        <a:lumOff val="80000"/>
                      </a:schemeClr>
                    </a:solidFill>
                    <a:latin typeface="黑体" panose="02010609060101010101" charset="-122"/>
                    <a:ea typeface="黑体" panose="02010609060101010101" charset="-122"/>
                  </a:rPr>
                  <a:t>）本调查表统计占用本校招生计划及不占招生计划的港澳台侨的</a:t>
                </a:r>
                <a:r>
                  <a:rPr lang="zh-CN" altLang="en-US" sz="1600" b="1" dirty="0">
                    <a:solidFill>
                      <a:schemeClr val="accent5">
                        <a:lumMod val="20000"/>
                        <a:lumOff val="80000"/>
                      </a:schemeClr>
                    </a:solidFill>
                    <a:latin typeface="黑体" panose="02010609060101010101" charset="-122"/>
                    <a:ea typeface="黑体" panose="02010609060101010101" charset="-122"/>
                  </a:rPr>
                  <a:t>成人</a:t>
                </a:r>
                <a:r>
                  <a:rPr lang="zh-CN" altLang="zh-CN" sz="1600" b="1" dirty="0">
                    <a:solidFill>
                      <a:schemeClr val="accent5">
                        <a:lumMod val="20000"/>
                        <a:lumOff val="80000"/>
                      </a:schemeClr>
                    </a:solidFill>
                    <a:latin typeface="黑体" panose="02010609060101010101" charset="-122"/>
                    <a:ea typeface="黑体" panose="02010609060101010101" charset="-122"/>
                  </a:rPr>
                  <a:t>高等职业教育专科学生</a:t>
                </a:r>
                <a:endParaRPr lang="en-US" altLang="zh-CN" sz="1600" b="1" dirty="0">
                  <a:solidFill>
                    <a:schemeClr val="accent5">
                      <a:lumMod val="20000"/>
                      <a:lumOff val="80000"/>
                    </a:schemeClr>
                  </a:solidFill>
                  <a:latin typeface="黑体" panose="02010609060101010101" charset="-122"/>
                  <a:ea typeface="黑体" panose="02010609060101010101" charset="-122"/>
                </a:endParaRPr>
              </a:p>
              <a:p>
                <a:r>
                  <a:rPr lang="zh-CN" altLang="zh-CN"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3</a:t>
                </a:r>
                <a:r>
                  <a:rPr lang="zh-CN" altLang="zh-CN" sz="1600" b="1" dirty="0">
                    <a:solidFill>
                      <a:schemeClr val="accent5">
                        <a:lumMod val="20000"/>
                        <a:lumOff val="80000"/>
                      </a:schemeClr>
                    </a:solidFill>
                    <a:latin typeface="黑体" panose="02010609060101010101" charset="-122"/>
                    <a:ea typeface="黑体" panose="02010609060101010101" charset="-122"/>
                  </a:rPr>
                  <a:t>）年制，填写分专业学生数时必须填写年制，年制按整数填报。春季（</a:t>
                </a:r>
                <a:r>
                  <a:rPr lang="en-US" altLang="zh-CN" sz="1600" b="1" dirty="0">
                    <a:solidFill>
                      <a:schemeClr val="accent5">
                        <a:lumMod val="20000"/>
                        <a:lumOff val="80000"/>
                      </a:schemeClr>
                    </a:solidFill>
                    <a:latin typeface="黑体" panose="02010609060101010101" charset="-122"/>
                    <a:ea typeface="黑体" panose="02010609060101010101" charset="-122"/>
                  </a:rPr>
                  <a:t>2</a:t>
                </a:r>
                <a:r>
                  <a:rPr lang="zh-CN" altLang="zh-CN"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3</a:t>
                </a:r>
                <a:r>
                  <a:rPr lang="zh-CN" altLang="zh-CN" sz="1600" b="1" dirty="0">
                    <a:solidFill>
                      <a:schemeClr val="accent5">
                        <a:lumMod val="20000"/>
                        <a:lumOff val="80000"/>
                      </a:schemeClr>
                    </a:solidFill>
                    <a:latin typeface="黑体" panose="02010609060101010101" charset="-122"/>
                    <a:ea typeface="黑体" panose="02010609060101010101" charset="-122"/>
                  </a:rPr>
                  <a:t>月）入学的学生，若修业年限为</a:t>
                </a:r>
                <a:r>
                  <a:rPr lang="en-US" altLang="zh-CN" sz="1600" b="1" dirty="0">
                    <a:solidFill>
                      <a:schemeClr val="accent5">
                        <a:lumMod val="20000"/>
                        <a:lumOff val="80000"/>
                      </a:schemeClr>
                    </a:solidFill>
                    <a:latin typeface="黑体" panose="02010609060101010101" charset="-122"/>
                    <a:ea typeface="黑体" panose="02010609060101010101" charset="-122"/>
                  </a:rPr>
                  <a:t>x.5</a:t>
                </a:r>
                <a:r>
                  <a:rPr lang="zh-CN" altLang="zh-CN" sz="1600" b="1" dirty="0">
                    <a:solidFill>
                      <a:schemeClr val="accent5">
                        <a:lumMod val="20000"/>
                        <a:lumOff val="80000"/>
                      </a:schemeClr>
                    </a:solidFill>
                    <a:latin typeface="黑体" panose="02010609060101010101" charset="-122"/>
                    <a:ea typeface="黑体" panose="02010609060101010101" charset="-122"/>
                  </a:rPr>
                  <a:t>年时，中按</a:t>
                </a:r>
                <a:r>
                  <a:rPr lang="en-US" altLang="zh-CN" sz="1600" b="1" dirty="0">
                    <a:solidFill>
                      <a:schemeClr val="accent5">
                        <a:lumMod val="20000"/>
                        <a:lumOff val="80000"/>
                      </a:schemeClr>
                    </a:solidFill>
                    <a:latin typeface="黑体" panose="02010609060101010101" charset="-122"/>
                    <a:ea typeface="黑体" panose="02010609060101010101" charset="-122"/>
                  </a:rPr>
                  <a:t>x</a:t>
                </a:r>
                <a:r>
                  <a:rPr lang="zh-CN" altLang="zh-CN" sz="1600" b="1" dirty="0">
                    <a:solidFill>
                      <a:schemeClr val="accent5">
                        <a:lumMod val="20000"/>
                        <a:lumOff val="80000"/>
                      </a:schemeClr>
                    </a:solidFill>
                    <a:latin typeface="黑体" panose="02010609060101010101" charset="-122"/>
                    <a:ea typeface="黑体" panose="02010609060101010101" charset="-122"/>
                  </a:rPr>
                  <a:t>年的年制填报，第“</a:t>
                </a:r>
                <a:r>
                  <a:rPr lang="en-US" altLang="zh-CN" sz="1600" b="1" dirty="0">
                    <a:solidFill>
                      <a:schemeClr val="accent5">
                        <a:lumMod val="20000"/>
                        <a:lumOff val="80000"/>
                      </a:schemeClr>
                    </a:solidFill>
                    <a:latin typeface="黑体" panose="02010609060101010101" charset="-122"/>
                    <a:ea typeface="黑体" panose="02010609060101010101" charset="-122"/>
                  </a:rPr>
                  <a:t>x</a:t>
                </a:r>
                <a:r>
                  <a:rPr lang="zh-CN" altLang="zh-CN" sz="1600" b="1" dirty="0">
                    <a:solidFill>
                      <a:schemeClr val="accent5">
                        <a:lumMod val="20000"/>
                        <a:lumOff val="80000"/>
                      </a:schemeClr>
                    </a:solidFill>
                    <a:latin typeface="黑体" panose="02010609060101010101" charset="-122"/>
                    <a:ea typeface="黑体" panose="02010609060101010101" charset="-122"/>
                  </a:rPr>
                  <a:t>年级”的“在校生数”计入“预计毕业生数”。如：若填写春季（</a:t>
                </a:r>
                <a:r>
                  <a:rPr lang="en-US" altLang="zh-CN" sz="1600" b="1" dirty="0">
                    <a:solidFill>
                      <a:schemeClr val="accent5">
                        <a:lumMod val="20000"/>
                        <a:lumOff val="80000"/>
                      </a:schemeClr>
                    </a:solidFill>
                    <a:latin typeface="黑体" panose="02010609060101010101" charset="-122"/>
                    <a:ea typeface="黑体" panose="02010609060101010101" charset="-122"/>
                  </a:rPr>
                  <a:t>2</a:t>
                </a:r>
                <a:r>
                  <a:rPr lang="zh-CN" altLang="zh-CN"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3</a:t>
                </a:r>
                <a:r>
                  <a:rPr lang="zh-CN" altLang="zh-CN" sz="1600" b="1" dirty="0">
                    <a:solidFill>
                      <a:schemeClr val="accent5">
                        <a:lumMod val="20000"/>
                        <a:lumOff val="80000"/>
                      </a:schemeClr>
                    </a:solidFill>
                    <a:latin typeface="黑体" panose="02010609060101010101" charset="-122"/>
                    <a:ea typeface="黑体" panose="02010609060101010101" charset="-122"/>
                  </a:rPr>
                  <a:t>月）入学修业年限为</a:t>
                </a:r>
                <a:r>
                  <a:rPr lang="en-US" altLang="zh-CN" sz="1600" b="1" dirty="0">
                    <a:solidFill>
                      <a:schemeClr val="accent5">
                        <a:lumMod val="20000"/>
                        <a:lumOff val="80000"/>
                      </a:schemeClr>
                    </a:solidFill>
                    <a:latin typeface="黑体" panose="02010609060101010101" charset="-122"/>
                    <a:ea typeface="黑体" panose="02010609060101010101" charset="-122"/>
                  </a:rPr>
                  <a:t>2.5</a:t>
                </a:r>
                <a:r>
                  <a:rPr lang="zh-CN" altLang="zh-CN" sz="1600" b="1" dirty="0">
                    <a:solidFill>
                      <a:schemeClr val="accent5">
                        <a:lumMod val="20000"/>
                        <a:lumOff val="80000"/>
                      </a:schemeClr>
                    </a:solidFill>
                    <a:latin typeface="黑体" panose="02010609060101010101" charset="-122"/>
                    <a:ea typeface="黑体" panose="02010609060101010101" charset="-122"/>
                  </a:rPr>
                  <a:t>年的学生时，年制按“</a:t>
                </a:r>
                <a:r>
                  <a:rPr lang="en-US" altLang="zh-CN" sz="1600" b="1" dirty="0">
                    <a:solidFill>
                      <a:schemeClr val="accent5">
                        <a:lumMod val="20000"/>
                        <a:lumOff val="80000"/>
                      </a:schemeClr>
                    </a:solidFill>
                    <a:latin typeface="黑体" panose="02010609060101010101" charset="-122"/>
                    <a:ea typeface="黑体" panose="02010609060101010101" charset="-122"/>
                  </a:rPr>
                  <a:t>2</a:t>
                </a:r>
                <a:r>
                  <a:rPr lang="zh-CN" altLang="zh-CN" sz="1600" b="1" dirty="0">
                    <a:solidFill>
                      <a:schemeClr val="accent5">
                        <a:lumMod val="20000"/>
                        <a:lumOff val="80000"/>
                      </a:schemeClr>
                    </a:solidFill>
                    <a:latin typeface="黑体" panose="02010609060101010101" charset="-122"/>
                    <a:ea typeface="黑体" panose="02010609060101010101" charset="-122"/>
                  </a:rPr>
                  <a:t>”填报，第“二年级”的“在校生数”计入“预计毕业生数”；专业相同年制不同应分别填报。</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sp>
            <p:nvSpPr>
              <p:cNvPr id="17" name="矩形 16"/>
              <p:cNvSpPr/>
              <p:nvPr/>
            </p:nvSpPr>
            <p:spPr>
              <a:xfrm>
                <a:off x="736567" y="-1093829"/>
                <a:ext cx="10722611" cy="767720"/>
              </a:xfrm>
              <a:prstGeom prst="rect">
                <a:avLst/>
              </a:prstGeom>
            </p:spPr>
            <p:txBody>
              <a:bodyPr wrap="square">
                <a:spAutoFit/>
              </a:bodyPr>
              <a:lstStyle/>
              <a:p>
                <a:pPr>
                  <a:lnSpc>
                    <a:spcPct val="150000"/>
                  </a:lnSpc>
                </a:pP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15" name="矩形 14"/>
            <p:cNvSpPr/>
            <p:nvPr/>
          </p:nvSpPr>
          <p:spPr>
            <a:xfrm>
              <a:off x="5472095" y="19624"/>
              <a:ext cx="2997503" cy="411556"/>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250"/>
                                        <p:tgtEl>
                                          <p:spTgt spid="7"/>
                                        </p:tgtEl>
                                      </p:cBhvr>
                                    </p:animEffect>
                                    <p:set>
                                      <p:cBhvr>
                                        <p:cTn id="12" dur="1" fill="hold">
                                          <p:stCondLst>
                                            <p:cond delay="249"/>
                                          </p:stCondLst>
                                        </p:cTn>
                                        <p:tgtEl>
                                          <p:spTgt spid="7"/>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nodeType="clickEffect">
                                  <p:stCondLst>
                                    <p:cond delay="0"/>
                                  </p:stCondLst>
                                  <p:childTnLst>
                                    <p:animEffect transition="out" filter="fade">
                                      <p:cBhvr>
                                        <p:cTn id="21" dur="250"/>
                                        <p:tgtEl>
                                          <p:spTgt spid="13"/>
                                        </p:tgtEl>
                                      </p:cBhvr>
                                    </p:animEffect>
                                    <p:set>
                                      <p:cBhvr>
                                        <p:cTn id="22" dur="1" fill="hold">
                                          <p:stCondLst>
                                            <p:cond delay="24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4080064" y="287020"/>
            <a:ext cx="4031873" cy="400110"/>
          </a:xfrm>
          <a:prstGeom prst="rect">
            <a:avLst/>
          </a:prstGeom>
        </p:spPr>
        <p:txBody>
          <a:bodyPr wrap="none">
            <a:spAutoFit/>
          </a:bodyPr>
          <a:lstStyle/>
          <a:p>
            <a:r>
              <a:rPr lang="zh-CN" altLang="zh-CN" sz="2000" b="1" dirty="0">
                <a:solidFill>
                  <a:srgbClr val="304371"/>
                </a:solidFill>
                <a:cs typeface="+mn-ea"/>
                <a:sym typeface="+mn-lt"/>
              </a:rPr>
              <a:t>（二十八）成人本科分专业学生数</a:t>
            </a:r>
            <a:endParaRPr lang="zh-CN" altLang="en-US" sz="2000" b="1" dirty="0">
              <a:solidFill>
                <a:srgbClr val="304371"/>
              </a:solidFill>
              <a:cs typeface="+mn-ea"/>
              <a:sym typeface="+mn-lt"/>
            </a:endParaRPr>
          </a:p>
        </p:txBody>
      </p:sp>
      <p:sp>
        <p:nvSpPr>
          <p:cNvPr id="4" name="矩形 3"/>
          <p:cNvSpPr/>
          <p:nvPr/>
        </p:nvSpPr>
        <p:spPr>
          <a:xfrm>
            <a:off x="658813" y="5108511"/>
            <a:ext cx="646331" cy="262508"/>
          </a:xfrm>
          <a:prstGeom prst="rect">
            <a:avLst/>
          </a:prstGeom>
        </p:spPr>
        <p:txBody>
          <a:bodyPr wrap="none">
            <a:spAutoFit/>
          </a:bodyPr>
          <a:lstStyle/>
          <a:p>
            <a:pPr algn="just">
              <a:lnSpc>
                <a:spcPts val="1200"/>
              </a:lnSpc>
              <a:spcAft>
                <a:spcPts val="0"/>
              </a:spcAft>
            </a:pPr>
            <a:r>
              <a:rPr lang="zh-CN" altLang="zh-CN" kern="100" dirty="0">
                <a:cs typeface="+mn-ea"/>
                <a:sym typeface="+mn-lt"/>
              </a:rPr>
              <a:t>续表</a:t>
            </a:r>
            <a:endParaRPr lang="zh-CN" altLang="zh-CN" sz="2400" kern="100" dirty="0">
              <a:cs typeface="+mn-ea"/>
              <a:sym typeface="+mn-lt"/>
            </a:endParaRPr>
          </a:p>
        </p:txBody>
      </p:sp>
      <p:graphicFrame>
        <p:nvGraphicFramePr>
          <p:cNvPr id="5" name="表格 4"/>
          <p:cNvGraphicFramePr>
            <a:graphicFrameLocks noGrp="1"/>
          </p:cNvGraphicFramePr>
          <p:nvPr/>
        </p:nvGraphicFramePr>
        <p:xfrm>
          <a:off x="658812" y="1125538"/>
          <a:ext cx="10874371" cy="3855541"/>
        </p:xfrm>
        <a:graphic>
          <a:graphicData uri="http://schemas.openxmlformats.org/drawingml/2006/table">
            <a:tbl>
              <a:tblPr firstRow="1" firstCol="1" bandRow="1"/>
              <a:tblGrid>
                <a:gridCol w="1837768"/>
                <a:gridCol w="632889"/>
                <a:gridCol w="1400619"/>
                <a:gridCol w="1400619"/>
                <a:gridCol w="1400619"/>
                <a:gridCol w="1400619"/>
                <a:gridCol w="1400619"/>
                <a:gridCol w="1400619"/>
              </a:tblGrid>
              <a:tr h="909733">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专业名称</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代码</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自主专业名称</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专业代码</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年制</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毕业生数</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rPr>
                        <a:t>授予学位数</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rPr>
                        <a:t>招生数</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5484">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甲</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乙</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丙</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丁</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戊</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1</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2</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3</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5484">
                <a:tc>
                  <a:txBody>
                    <a:bodyPr/>
                    <a:lstStyle/>
                    <a:p>
                      <a:pPr algn="l">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成人本科生</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01</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r>
              <a:tr h="245484">
                <a:tc>
                  <a:txBody>
                    <a:bodyPr/>
                    <a:lstStyle/>
                    <a:p>
                      <a:pPr indent="228600" algn="l">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t>
                      </a:r>
                      <a:r>
                        <a:rPr lang="zh-CN" sz="900" kern="0">
                          <a:effectLst/>
                          <a:latin typeface="Times New Roman" panose="02020603050405020304" charset="0"/>
                          <a:ea typeface="宋体" panose="02010600030101010101" pitchFamily="2" charset="-122"/>
                          <a:cs typeface="宋体" panose="02010600030101010101" pitchFamily="2" charset="-122"/>
                        </a:rPr>
                        <a:t>女</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02</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245484">
                <a:tc>
                  <a:txBody>
                    <a:bodyPr/>
                    <a:lstStyle/>
                    <a:p>
                      <a:pPr indent="114300" algn="just">
                        <a:spcAft>
                          <a:spcPts val="0"/>
                        </a:spcAft>
                      </a:pPr>
                      <a:r>
                        <a:rPr lang="zh-CN" sz="900" kern="0">
                          <a:effectLst/>
                          <a:latin typeface="Times New Roman" panose="02020603050405020304" charset="0"/>
                          <a:ea typeface="宋体" panose="02010600030101010101" pitchFamily="2" charset="-122"/>
                        </a:rPr>
                        <a:t>函授</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03</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245484">
                <a:tc>
                  <a:txBody>
                    <a:bodyPr/>
                    <a:lstStyle/>
                    <a:p>
                      <a:pPr indent="228600" algn="just">
                        <a:spcAft>
                          <a:spcPts val="0"/>
                        </a:spcAft>
                      </a:pPr>
                      <a:r>
                        <a:rPr lang="zh-CN" sz="900" kern="0">
                          <a:effectLst/>
                          <a:latin typeface="Times New Roman" panose="02020603050405020304" charset="0"/>
                          <a:ea typeface="宋体" panose="02010600030101010101" pitchFamily="2" charset="-122"/>
                        </a:rPr>
                        <a:t>专业名称</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04</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245484">
                <a:tc>
                  <a:txBody>
                    <a:bodyPr/>
                    <a:lstStyle/>
                    <a:p>
                      <a:pPr indent="228600" algn="just">
                        <a:spcAft>
                          <a:spcPts val="0"/>
                        </a:spcAft>
                      </a:pPr>
                      <a:r>
                        <a:rPr lang="en-US" sz="900" kern="100">
                          <a:effectLst/>
                          <a:latin typeface="宋体" panose="02010600030101010101" pitchFamily="2" charset="-122"/>
                          <a:ea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245484">
                <a:tc>
                  <a:txBody>
                    <a:bodyPr/>
                    <a:lstStyle/>
                    <a:p>
                      <a:pPr indent="114300" algn="just">
                        <a:spcAft>
                          <a:spcPts val="0"/>
                        </a:spcAft>
                      </a:pPr>
                      <a:r>
                        <a:rPr lang="zh-CN" sz="900" kern="0">
                          <a:effectLst/>
                          <a:latin typeface="Times New Roman" panose="02020603050405020304" charset="0"/>
                          <a:ea typeface="宋体" panose="02010600030101010101" pitchFamily="2" charset="-122"/>
                        </a:rPr>
                        <a:t>业余</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05</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a:t>
                      </a:r>
                      <a:endParaRPr lang="zh-CN" sz="1050" kern="100" dirty="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245484">
                <a:tc>
                  <a:txBody>
                    <a:bodyPr/>
                    <a:lstStyle/>
                    <a:p>
                      <a:pPr indent="228600" algn="just">
                        <a:spcAft>
                          <a:spcPts val="0"/>
                        </a:spcAft>
                      </a:pPr>
                      <a:r>
                        <a:rPr lang="zh-CN" sz="900" kern="0">
                          <a:effectLst/>
                          <a:latin typeface="Times New Roman" panose="02020603050405020304" charset="0"/>
                          <a:ea typeface="宋体" panose="02010600030101010101" pitchFamily="2" charset="-122"/>
                        </a:rPr>
                        <a:t>专业名称</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06</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245484">
                <a:tc>
                  <a:txBody>
                    <a:bodyPr/>
                    <a:lstStyle/>
                    <a:p>
                      <a:pPr indent="228600" algn="just">
                        <a:spcAft>
                          <a:spcPts val="0"/>
                        </a:spcAft>
                      </a:pPr>
                      <a:r>
                        <a:rPr lang="en-US" sz="900" kern="100">
                          <a:effectLst/>
                          <a:latin typeface="宋体" panose="02010600030101010101" pitchFamily="2" charset="-122"/>
                          <a:ea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245484">
                <a:tc>
                  <a:txBody>
                    <a:bodyPr/>
                    <a:lstStyle/>
                    <a:p>
                      <a:pPr indent="114300" algn="just">
                        <a:spcAft>
                          <a:spcPts val="0"/>
                        </a:spcAft>
                      </a:pPr>
                      <a:r>
                        <a:rPr lang="zh-CN" sz="900" kern="0">
                          <a:effectLst/>
                          <a:latin typeface="Times New Roman" panose="02020603050405020304" charset="0"/>
                          <a:ea typeface="宋体" panose="02010600030101010101" pitchFamily="2" charset="-122"/>
                        </a:rPr>
                        <a:t>脱产</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07</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245484">
                <a:tc>
                  <a:txBody>
                    <a:bodyPr/>
                    <a:lstStyle/>
                    <a:p>
                      <a:pPr indent="228600" algn="just">
                        <a:spcAft>
                          <a:spcPts val="0"/>
                        </a:spcAft>
                      </a:pPr>
                      <a:r>
                        <a:rPr lang="zh-CN" sz="900" kern="0">
                          <a:effectLst/>
                          <a:latin typeface="Times New Roman" panose="02020603050405020304" charset="0"/>
                          <a:ea typeface="宋体" panose="02010600030101010101" pitchFamily="2" charset="-122"/>
                        </a:rPr>
                        <a:t>专业名称</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08</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245484">
                <a:tc>
                  <a:txBody>
                    <a:bodyPr/>
                    <a:lstStyle/>
                    <a:p>
                      <a:pPr indent="228600" algn="just">
                        <a:spcAft>
                          <a:spcPts val="0"/>
                        </a:spcAft>
                      </a:pPr>
                      <a:r>
                        <a:rPr lang="en-US" sz="900" kern="100">
                          <a:effectLst/>
                          <a:latin typeface="宋体" panose="02010600030101010101" pitchFamily="2" charset="-122"/>
                          <a:ea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r>
            </a:tbl>
          </a:graphicData>
        </a:graphic>
      </p:graphicFrame>
      <p:graphicFrame>
        <p:nvGraphicFramePr>
          <p:cNvPr id="7" name="表格 6"/>
          <p:cNvGraphicFramePr>
            <a:graphicFrameLocks noGrp="1"/>
          </p:cNvGraphicFramePr>
          <p:nvPr/>
        </p:nvGraphicFramePr>
        <p:xfrm>
          <a:off x="674681" y="5701030"/>
          <a:ext cx="10858502" cy="869950"/>
        </p:xfrm>
        <a:graphic>
          <a:graphicData uri="http://schemas.openxmlformats.org/drawingml/2006/table">
            <a:tbl>
              <a:tblPr firstRow="1" firstCol="1" bandRow="1"/>
              <a:tblGrid>
                <a:gridCol w="1565796"/>
                <a:gridCol w="1292162"/>
                <a:gridCol w="1292162"/>
                <a:gridCol w="1292162"/>
                <a:gridCol w="1292162"/>
                <a:gridCol w="1294333"/>
                <a:gridCol w="1294333"/>
                <a:gridCol w="1535392"/>
              </a:tblGrid>
              <a:tr h="215900">
                <a:tc rowSpan="2">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在校生数</a:t>
                      </a:r>
                      <a:endParaRPr lang="zh-CN" sz="100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6">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c hMerge="1">
                  <a:tcPr/>
                </a:tc>
                <a:tc hMerge="1">
                  <a:tcPr/>
                </a:tc>
                <a:tc hMerge="1">
                  <a:tcPr/>
                </a:tc>
                <a:tc rowSpan="2">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预计毕业生数</a:t>
                      </a:r>
                      <a:endParaRPr lang="zh-CN" sz="100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8150">
                <a:tc vMerge="1">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一年级</a:t>
                      </a:r>
                      <a:endParaRPr lang="zh-CN" sz="100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二年级</a:t>
                      </a:r>
                      <a:endParaRPr lang="zh-CN" sz="100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三年级</a:t>
                      </a:r>
                      <a:endParaRPr lang="zh-CN" sz="100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四年级</a:t>
                      </a:r>
                      <a:endParaRPr lang="zh-CN" sz="100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五年级</a:t>
                      </a:r>
                      <a:endParaRPr lang="zh-CN" sz="100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六年级以上</a:t>
                      </a:r>
                      <a:endParaRPr lang="zh-CN" sz="100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cPr/>
                </a:tc>
              </a:tr>
              <a:tr h="215900">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4</a:t>
                      </a:r>
                      <a:endParaRPr lang="zh-CN" sz="100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5</a:t>
                      </a:r>
                      <a:endParaRPr lang="zh-CN" sz="100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6</a:t>
                      </a:r>
                      <a:endParaRPr lang="zh-CN" sz="100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7</a:t>
                      </a:r>
                      <a:endParaRPr lang="zh-CN" sz="100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8</a:t>
                      </a:r>
                      <a:endParaRPr lang="zh-CN" sz="100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9</a:t>
                      </a:r>
                      <a:endParaRPr lang="zh-CN" sz="100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10</a:t>
                      </a:r>
                      <a:endParaRPr lang="zh-CN" sz="100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11</a:t>
                      </a:r>
                      <a:endParaRPr lang="zh-CN" sz="100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pSp>
        <p:nvGrpSpPr>
          <p:cNvPr id="6" name="组合 5"/>
          <p:cNvGrpSpPr/>
          <p:nvPr/>
        </p:nvGrpSpPr>
        <p:grpSpPr>
          <a:xfrm>
            <a:off x="543560" y="287019"/>
            <a:ext cx="10891859" cy="1990867"/>
            <a:chOff x="660401" y="35957"/>
            <a:chExt cx="10891859" cy="2212129"/>
          </a:xfrm>
        </p:grpSpPr>
        <p:grpSp>
          <p:nvGrpSpPr>
            <p:cNvPr id="8" name="组合 7"/>
            <p:cNvGrpSpPr/>
            <p:nvPr/>
          </p:nvGrpSpPr>
          <p:grpSpPr>
            <a:xfrm>
              <a:off x="660401" y="524650"/>
              <a:ext cx="10891859" cy="1723436"/>
              <a:chOff x="660401" y="-1212053"/>
              <a:chExt cx="10891859" cy="2947778"/>
            </a:xfrm>
          </p:grpSpPr>
          <p:sp>
            <p:nvSpPr>
              <p:cNvPr id="11" name="矩形 10"/>
              <p:cNvSpPr/>
              <p:nvPr/>
            </p:nvSpPr>
            <p:spPr>
              <a:xfrm>
                <a:off x="693760" y="-1192493"/>
                <a:ext cx="10858500" cy="2928218"/>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zh-CN" altLang="zh-CN"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1</a:t>
                </a:r>
                <a:r>
                  <a:rPr lang="zh-CN" altLang="zh-CN" sz="1600" b="1" dirty="0">
                    <a:solidFill>
                      <a:schemeClr val="accent5">
                        <a:lumMod val="20000"/>
                        <a:lumOff val="80000"/>
                      </a:schemeClr>
                    </a:solidFill>
                    <a:latin typeface="黑体" panose="02010609060101010101" charset="-122"/>
                    <a:ea typeface="黑体" panose="02010609060101010101" charset="-122"/>
                  </a:rPr>
                  <a:t>）</a:t>
                </a:r>
                <a:r>
                  <a:rPr lang="zh-CN" altLang="en-US" sz="1600" b="1" dirty="0">
                    <a:solidFill>
                      <a:schemeClr val="accent5">
                        <a:lumMod val="20000"/>
                        <a:lumOff val="80000"/>
                      </a:schemeClr>
                    </a:solidFill>
                    <a:latin typeface="黑体" panose="02010609060101010101" charset="-122"/>
                    <a:ea typeface="黑体" panose="02010609060101010101" charset="-122"/>
                  </a:rPr>
                  <a:t>本表由大学、学院、独立学院、本科层次职业学校、高等专科学校、高等职业学校、其他普通高教机构其他普通高教机构（分校或大专班）、职工高校、农民高校、管理干部学院、教育学院、独立函授学院、广播电视大学、其他成人高教机构成人高校填报（含撤销学校及办学类型调整前为以上办学类型的学校）。</a:t>
                </a:r>
                <a:endParaRPr lang="zh-CN" altLang="en-US" sz="1600" b="1" dirty="0">
                  <a:solidFill>
                    <a:schemeClr val="accent5">
                      <a:lumMod val="20000"/>
                      <a:lumOff val="80000"/>
                    </a:schemeClr>
                  </a:solidFill>
                  <a:latin typeface="黑体" panose="02010609060101010101" charset="-122"/>
                  <a:ea typeface="黑体" panose="02010609060101010101" charset="-122"/>
                </a:endParaRPr>
              </a:p>
              <a:p>
                <a:r>
                  <a:rPr lang="zh-CN" altLang="en-US"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2</a:t>
                </a:r>
                <a:r>
                  <a:rPr lang="zh-CN" altLang="en-US" sz="1600" b="1" dirty="0">
                    <a:solidFill>
                      <a:schemeClr val="accent5">
                        <a:lumMod val="20000"/>
                        <a:lumOff val="80000"/>
                      </a:schemeClr>
                    </a:solidFill>
                    <a:latin typeface="黑体" panose="02010609060101010101" charset="-122"/>
                    <a:ea typeface="黑体" panose="02010609060101010101" charset="-122"/>
                  </a:rPr>
                  <a:t>）本表由大学、学院、独立学院、本科层次职业学校、高等专科学校、高等职业学校的主校区、分校区、有学生培养任务的附属医院、高等学历继续教育校外教学点填报。</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sp>
            <p:nvSpPr>
              <p:cNvPr id="12" name="矩形 11"/>
              <p:cNvSpPr/>
              <p:nvPr/>
            </p:nvSpPr>
            <p:spPr>
              <a:xfrm>
                <a:off x="660401" y="-1212053"/>
                <a:ext cx="10722611" cy="767721"/>
              </a:xfrm>
              <a:prstGeom prst="rect">
                <a:avLst/>
              </a:prstGeom>
            </p:spPr>
            <p:txBody>
              <a:bodyPr wrap="square">
                <a:spAutoFit/>
              </a:bodyPr>
              <a:lstStyle/>
              <a:p>
                <a:pPr>
                  <a:lnSpc>
                    <a:spcPct val="150000"/>
                  </a:lnSpc>
                </a:pP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10" name="矩形 9"/>
            <p:cNvSpPr/>
            <p:nvPr/>
          </p:nvSpPr>
          <p:spPr>
            <a:xfrm>
              <a:off x="5534661" y="35957"/>
              <a:ext cx="2974643" cy="411556"/>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13" name="组合 12"/>
          <p:cNvGrpSpPr/>
          <p:nvPr/>
        </p:nvGrpSpPr>
        <p:grpSpPr>
          <a:xfrm>
            <a:off x="576919" y="287019"/>
            <a:ext cx="10858500" cy="1770381"/>
            <a:chOff x="654054" y="19624"/>
            <a:chExt cx="10858500" cy="2141133"/>
          </a:xfrm>
        </p:grpSpPr>
        <p:grpSp>
          <p:nvGrpSpPr>
            <p:cNvPr id="14" name="组合 13"/>
            <p:cNvGrpSpPr/>
            <p:nvPr/>
          </p:nvGrpSpPr>
          <p:grpSpPr>
            <a:xfrm>
              <a:off x="654054" y="477399"/>
              <a:ext cx="10858500" cy="1683358"/>
              <a:chOff x="654054" y="-1292871"/>
              <a:chExt cx="10858500" cy="2879227"/>
            </a:xfrm>
          </p:grpSpPr>
          <p:sp>
            <p:nvSpPr>
              <p:cNvPr id="16" name="矩形 15"/>
              <p:cNvSpPr/>
              <p:nvPr/>
            </p:nvSpPr>
            <p:spPr>
              <a:xfrm>
                <a:off x="654054" y="-1292871"/>
                <a:ext cx="10858500" cy="2879227"/>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zh-CN" altLang="zh-CN"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1</a:t>
                </a:r>
                <a:r>
                  <a:rPr lang="zh-CN" altLang="zh-CN" sz="1600" b="1" dirty="0">
                    <a:solidFill>
                      <a:schemeClr val="accent5">
                        <a:lumMod val="20000"/>
                        <a:lumOff val="80000"/>
                      </a:schemeClr>
                    </a:solidFill>
                    <a:latin typeface="黑体" panose="02010609060101010101" charset="-122"/>
                    <a:ea typeface="黑体" panose="02010609060101010101" charset="-122"/>
                  </a:rPr>
                  <a:t>）本调查表统计占用本校招生计划及不占招生计划的港澳台侨的</a:t>
                </a:r>
                <a:r>
                  <a:rPr lang="zh-CN" altLang="en-US" sz="1600" b="1" dirty="0">
                    <a:solidFill>
                      <a:schemeClr val="accent5">
                        <a:lumMod val="20000"/>
                        <a:lumOff val="80000"/>
                      </a:schemeClr>
                    </a:solidFill>
                    <a:latin typeface="黑体" panose="02010609060101010101" charset="-122"/>
                    <a:ea typeface="黑体" panose="02010609060101010101" charset="-122"/>
                  </a:rPr>
                  <a:t>成人</a:t>
                </a:r>
                <a:r>
                  <a:rPr lang="zh-CN" altLang="zh-CN" sz="1600" b="1" dirty="0">
                    <a:solidFill>
                      <a:schemeClr val="accent5">
                        <a:lumMod val="20000"/>
                        <a:lumOff val="80000"/>
                      </a:schemeClr>
                    </a:solidFill>
                    <a:latin typeface="黑体" panose="02010609060101010101" charset="-122"/>
                    <a:ea typeface="黑体" panose="02010609060101010101" charset="-122"/>
                  </a:rPr>
                  <a:t>高等职业教育</a:t>
                </a:r>
                <a:r>
                  <a:rPr lang="zh-CN" altLang="en-US" sz="1600" b="1" dirty="0">
                    <a:solidFill>
                      <a:schemeClr val="accent5">
                        <a:lumMod val="20000"/>
                        <a:lumOff val="80000"/>
                      </a:schemeClr>
                    </a:solidFill>
                    <a:latin typeface="黑体" panose="02010609060101010101" charset="-122"/>
                    <a:ea typeface="黑体" panose="02010609060101010101" charset="-122"/>
                  </a:rPr>
                  <a:t>本</a:t>
                </a:r>
                <a:r>
                  <a:rPr lang="zh-CN" altLang="zh-CN" sz="1600" b="1" dirty="0">
                    <a:solidFill>
                      <a:schemeClr val="accent5">
                        <a:lumMod val="20000"/>
                        <a:lumOff val="80000"/>
                      </a:schemeClr>
                    </a:solidFill>
                    <a:latin typeface="黑体" panose="02010609060101010101" charset="-122"/>
                    <a:ea typeface="黑体" panose="02010609060101010101" charset="-122"/>
                  </a:rPr>
                  <a:t>科学生</a:t>
                </a:r>
                <a:endParaRPr lang="en-US" altLang="zh-CN" sz="1600" b="1" dirty="0">
                  <a:solidFill>
                    <a:schemeClr val="accent5">
                      <a:lumMod val="20000"/>
                      <a:lumOff val="80000"/>
                    </a:schemeClr>
                  </a:solidFill>
                  <a:latin typeface="黑体" panose="02010609060101010101" charset="-122"/>
                  <a:ea typeface="黑体" panose="02010609060101010101" charset="-122"/>
                </a:endParaRPr>
              </a:p>
              <a:p>
                <a:r>
                  <a:rPr lang="zh-CN" altLang="zh-CN"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3</a:t>
                </a:r>
                <a:r>
                  <a:rPr lang="zh-CN" altLang="zh-CN" sz="1600" b="1" dirty="0">
                    <a:solidFill>
                      <a:schemeClr val="accent5">
                        <a:lumMod val="20000"/>
                        <a:lumOff val="80000"/>
                      </a:schemeClr>
                    </a:solidFill>
                    <a:latin typeface="黑体" panose="02010609060101010101" charset="-122"/>
                    <a:ea typeface="黑体" panose="02010609060101010101" charset="-122"/>
                  </a:rPr>
                  <a:t>）年制，填写分专业学生数时必须填写年制，年制按整数填报。春季（</a:t>
                </a:r>
                <a:r>
                  <a:rPr lang="en-US" altLang="zh-CN" sz="1600" b="1" dirty="0">
                    <a:solidFill>
                      <a:schemeClr val="accent5">
                        <a:lumMod val="20000"/>
                        <a:lumOff val="80000"/>
                      </a:schemeClr>
                    </a:solidFill>
                    <a:latin typeface="黑体" panose="02010609060101010101" charset="-122"/>
                    <a:ea typeface="黑体" panose="02010609060101010101" charset="-122"/>
                  </a:rPr>
                  <a:t>2</a:t>
                </a:r>
                <a:r>
                  <a:rPr lang="zh-CN" altLang="zh-CN"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3</a:t>
                </a:r>
                <a:r>
                  <a:rPr lang="zh-CN" altLang="zh-CN" sz="1600" b="1" dirty="0">
                    <a:solidFill>
                      <a:schemeClr val="accent5">
                        <a:lumMod val="20000"/>
                        <a:lumOff val="80000"/>
                      </a:schemeClr>
                    </a:solidFill>
                    <a:latin typeface="黑体" panose="02010609060101010101" charset="-122"/>
                    <a:ea typeface="黑体" panose="02010609060101010101" charset="-122"/>
                  </a:rPr>
                  <a:t>月）入学的学生，若修业年限为</a:t>
                </a:r>
                <a:r>
                  <a:rPr lang="en-US" altLang="zh-CN" sz="1600" b="1" dirty="0">
                    <a:solidFill>
                      <a:schemeClr val="accent5">
                        <a:lumMod val="20000"/>
                        <a:lumOff val="80000"/>
                      </a:schemeClr>
                    </a:solidFill>
                    <a:latin typeface="黑体" panose="02010609060101010101" charset="-122"/>
                    <a:ea typeface="黑体" panose="02010609060101010101" charset="-122"/>
                  </a:rPr>
                  <a:t>x.5</a:t>
                </a:r>
                <a:r>
                  <a:rPr lang="zh-CN" altLang="zh-CN" sz="1600" b="1" dirty="0">
                    <a:solidFill>
                      <a:schemeClr val="accent5">
                        <a:lumMod val="20000"/>
                        <a:lumOff val="80000"/>
                      </a:schemeClr>
                    </a:solidFill>
                    <a:latin typeface="黑体" panose="02010609060101010101" charset="-122"/>
                    <a:ea typeface="黑体" panose="02010609060101010101" charset="-122"/>
                  </a:rPr>
                  <a:t>年时，中按</a:t>
                </a:r>
                <a:r>
                  <a:rPr lang="en-US" altLang="zh-CN" sz="1600" b="1" dirty="0">
                    <a:solidFill>
                      <a:schemeClr val="accent5">
                        <a:lumMod val="20000"/>
                        <a:lumOff val="80000"/>
                      </a:schemeClr>
                    </a:solidFill>
                    <a:latin typeface="黑体" panose="02010609060101010101" charset="-122"/>
                    <a:ea typeface="黑体" panose="02010609060101010101" charset="-122"/>
                  </a:rPr>
                  <a:t>x</a:t>
                </a:r>
                <a:r>
                  <a:rPr lang="zh-CN" altLang="zh-CN" sz="1600" b="1" dirty="0">
                    <a:solidFill>
                      <a:schemeClr val="accent5">
                        <a:lumMod val="20000"/>
                        <a:lumOff val="80000"/>
                      </a:schemeClr>
                    </a:solidFill>
                    <a:latin typeface="黑体" panose="02010609060101010101" charset="-122"/>
                    <a:ea typeface="黑体" panose="02010609060101010101" charset="-122"/>
                  </a:rPr>
                  <a:t>年的年制填报，第“</a:t>
                </a:r>
                <a:r>
                  <a:rPr lang="en-US" altLang="zh-CN" sz="1600" b="1" dirty="0">
                    <a:solidFill>
                      <a:schemeClr val="accent5">
                        <a:lumMod val="20000"/>
                        <a:lumOff val="80000"/>
                      </a:schemeClr>
                    </a:solidFill>
                    <a:latin typeface="黑体" panose="02010609060101010101" charset="-122"/>
                    <a:ea typeface="黑体" panose="02010609060101010101" charset="-122"/>
                  </a:rPr>
                  <a:t>x</a:t>
                </a:r>
                <a:r>
                  <a:rPr lang="zh-CN" altLang="zh-CN" sz="1600" b="1" dirty="0">
                    <a:solidFill>
                      <a:schemeClr val="accent5">
                        <a:lumMod val="20000"/>
                        <a:lumOff val="80000"/>
                      </a:schemeClr>
                    </a:solidFill>
                    <a:latin typeface="黑体" panose="02010609060101010101" charset="-122"/>
                    <a:ea typeface="黑体" panose="02010609060101010101" charset="-122"/>
                  </a:rPr>
                  <a:t>年级”的“在校生数”计入“预计毕业生数”。如：若填写春季（</a:t>
                </a:r>
                <a:r>
                  <a:rPr lang="en-US" altLang="zh-CN" sz="1600" b="1" dirty="0">
                    <a:solidFill>
                      <a:schemeClr val="accent5">
                        <a:lumMod val="20000"/>
                        <a:lumOff val="80000"/>
                      </a:schemeClr>
                    </a:solidFill>
                    <a:latin typeface="黑体" panose="02010609060101010101" charset="-122"/>
                    <a:ea typeface="黑体" panose="02010609060101010101" charset="-122"/>
                  </a:rPr>
                  <a:t>2</a:t>
                </a:r>
                <a:r>
                  <a:rPr lang="zh-CN" altLang="zh-CN"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3</a:t>
                </a:r>
                <a:r>
                  <a:rPr lang="zh-CN" altLang="zh-CN" sz="1600" b="1" dirty="0">
                    <a:solidFill>
                      <a:schemeClr val="accent5">
                        <a:lumMod val="20000"/>
                        <a:lumOff val="80000"/>
                      </a:schemeClr>
                    </a:solidFill>
                    <a:latin typeface="黑体" panose="02010609060101010101" charset="-122"/>
                    <a:ea typeface="黑体" panose="02010609060101010101" charset="-122"/>
                  </a:rPr>
                  <a:t>月）入学修业年限为</a:t>
                </a:r>
                <a:r>
                  <a:rPr lang="en-US" altLang="zh-CN" sz="1600" b="1" dirty="0">
                    <a:solidFill>
                      <a:schemeClr val="accent5">
                        <a:lumMod val="20000"/>
                        <a:lumOff val="80000"/>
                      </a:schemeClr>
                    </a:solidFill>
                    <a:latin typeface="黑体" panose="02010609060101010101" charset="-122"/>
                    <a:ea typeface="黑体" panose="02010609060101010101" charset="-122"/>
                  </a:rPr>
                  <a:t>2.5</a:t>
                </a:r>
                <a:r>
                  <a:rPr lang="zh-CN" altLang="zh-CN" sz="1600" b="1" dirty="0">
                    <a:solidFill>
                      <a:schemeClr val="accent5">
                        <a:lumMod val="20000"/>
                        <a:lumOff val="80000"/>
                      </a:schemeClr>
                    </a:solidFill>
                    <a:latin typeface="黑体" panose="02010609060101010101" charset="-122"/>
                    <a:ea typeface="黑体" panose="02010609060101010101" charset="-122"/>
                  </a:rPr>
                  <a:t>年的学生时，年制按“</a:t>
                </a:r>
                <a:r>
                  <a:rPr lang="en-US" altLang="zh-CN" sz="1600" b="1" dirty="0">
                    <a:solidFill>
                      <a:schemeClr val="accent5">
                        <a:lumMod val="20000"/>
                        <a:lumOff val="80000"/>
                      </a:schemeClr>
                    </a:solidFill>
                    <a:latin typeface="黑体" panose="02010609060101010101" charset="-122"/>
                    <a:ea typeface="黑体" panose="02010609060101010101" charset="-122"/>
                  </a:rPr>
                  <a:t>2</a:t>
                </a:r>
                <a:r>
                  <a:rPr lang="zh-CN" altLang="zh-CN" sz="1600" b="1" dirty="0">
                    <a:solidFill>
                      <a:schemeClr val="accent5">
                        <a:lumMod val="20000"/>
                        <a:lumOff val="80000"/>
                      </a:schemeClr>
                    </a:solidFill>
                    <a:latin typeface="黑体" panose="02010609060101010101" charset="-122"/>
                    <a:ea typeface="黑体" panose="02010609060101010101" charset="-122"/>
                  </a:rPr>
                  <a:t>”填报，第“二年级”的“在校生数”计入“预计毕业生数”；专业相同年制不同应分别填报。</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sp>
            <p:nvSpPr>
              <p:cNvPr id="17" name="矩形 16"/>
              <p:cNvSpPr/>
              <p:nvPr/>
            </p:nvSpPr>
            <p:spPr>
              <a:xfrm>
                <a:off x="736567" y="-1093829"/>
                <a:ext cx="10722611" cy="767720"/>
              </a:xfrm>
              <a:prstGeom prst="rect">
                <a:avLst/>
              </a:prstGeom>
            </p:spPr>
            <p:txBody>
              <a:bodyPr wrap="square">
                <a:spAutoFit/>
              </a:bodyPr>
              <a:lstStyle/>
              <a:p>
                <a:pPr>
                  <a:lnSpc>
                    <a:spcPct val="150000"/>
                  </a:lnSpc>
                </a:pP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15" name="矩形 14"/>
            <p:cNvSpPr/>
            <p:nvPr/>
          </p:nvSpPr>
          <p:spPr>
            <a:xfrm>
              <a:off x="5494955" y="19624"/>
              <a:ext cx="2974643" cy="411556"/>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250"/>
                                        <p:tgtEl>
                                          <p:spTgt spid="6"/>
                                        </p:tgtEl>
                                      </p:cBhvr>
                                    </p:animEffect>
                                    <p:set>
                                      <p:cBhvr>
                                        <p:cTn id="12" dur="1" fill="hold">
                                          <p:stCondLst>
                                            <p:cond delay="249"/>
                                          </p:stCondLst>
                                        </p:cTn>
                                        <p:tgtEl>
                                          <p:spTgt spid="6"/>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nodeType="clickEffect">
                                  <p:stCondLst>
                                    <p:cond delay="0"/>
                                  </p:stCondLst>
                                  <p:childTnLst>
                                    <p:animEffect transition="out" filter="fade">
                                      <p:cBhvr>
                                        <p:cTn id="21" dur="250"/>
                                        <p:tgtEl>
                                          <p:spTgt spid="13"/>
                                        </p:tgtEl>
                                      </p:cBhvr>
                                    </p:animEffect>
                                    <p:set>
                                      <p:cBhvr>
                                        <p:cTn id="22" dur="1" fill="hold">
                                          <p:stCondLst>
                                            <p:cond delay="24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表格 12"/>
          <p:cNvGraphicFramePr>
            <a:graphicFrameLocks noGrp="1"/>
          </p:cNvGraphicFramePr>
          <p:nvPr/>
        </p:nvGraphicFramePr>
        <p:xfrm>
          <a:off x="674684" y="5557490"/>
          <a:ext cx="10907931" cy="800100"/>
        </p:xfrm>
        <a:graphic>
          <a:graphicData uri="http://schemas.openxmlformats.org/drawingml/2006/table">
            <a:tbl>
              <a:tblPr firstRow="1" firstCol="1" bandRow="1"/>
              <a:tblGrid>
                <a:gridCol w="1609701"/>
                <a:gridCol w="1606842"/>
                <a:gridCol w="1029689"/>
                <a:gridCol w="574295"/>
                <a:gridCol w="117042"/>
                <a:gridCol w="117042"/>
                <a:gridCol w="671505"/>
                <a:gridCol w="1234850"/>
                <a:gridCol w="58521"/>
                <a:gridCol w="1798405"/>
                <a:gridCol w="2090039"/>
              </a:tblGrid>
              <a:tr h="203200">
                <a:tc rowSpan="2">
                  <a:txBody>
                    <a:bodyPr/>
                    <a:lstStyle/>
                    <a:p>
                      <a:pPr algn="ctr">
                        <a:spcAft>
                          <a:spcPts val="0"/>
                        </a:spcAft>
                      </a:pPr>
                      <a:r>
                        <a:rPr lang="zh-CN" sz="900" kern="100" dirty="0">
                          <a:effectLst/>
                          <a:latin typeface="Times New Roman" panose="02020603050405020304" charset="0"/>
                          <a:ea typeface="宋体" panose="02010600030101010101" pitchFamily="2" charset="-122"/>
                          <a:cs typeface="宋体" panose="02010600030101010101" pitchFamily="2" charset="-122"/>
                        </a:rPr>
                        <a:t>招生数</a:t>
                      </a:r>
                      <a:endParaRPr lang="zh-CN" sz="1000" kern="100" dirty="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在校生数</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marL="19050" marR="1905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lnL w="12700" cmpd="sng">
                      <a:noFill/>
                      <a:prstDash val="solid"/>
                    </a:lnL>
                  </a:tcPr>
                </a:tc>
                <a:tc gridSpan="2">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rowSpan="2">
                  <a:txBody>
                    <a:bodyPr/>
                    <a:lstStyle/>
                    <a:p>
                      <a:pPr algn="ctr">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预计毕业生数</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1480">
                <a:tc vMerge="1">
                  <a:tcPr/>
                </a:tc>
                <a:tc vMerge="1">
                  <a:tcPr/>
                </a:tc>
                <a:tc>
                  <a:txBody>
                    <a:bodyPr/>
                    <a:lstStyle/>
                    <a:p>
                      <a:pPr algn="ctr">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一年级</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zh-CN" sz="900" kern="100">
                          <a:effectLst/>
                          <a:latin typeface="Times New Roman" panose="02020603050405020304" charset="0"/>
                          <a:ea typeface="宋体" panose="02010600030101010101" pitchFamily="2" charset="-122"/>
                          <a:cs typeface="宋体" panose="02010600030101010101" pitchFamily="2" charset="-122"/>
                        </a:rPr>
                        <a:t>二年级</a:t>
                      </a:r>
                      <a:endParaRPr lang="zh-CN" altLang="en-US"/>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r>
                        <a:rPr lang="zh-CN" sz="900" kern="100">
                          <a:effectLst/>
                          <a:latin typeface="Times New Roman" panose="02020603050405020304" charset="0"/>
                          <a:ea typeface="宋体" panose="02010600030101010101" pitchFamily="2" charset="-122"/>
                          <a:cs typeface="宋体" panose="02010600030101010101" pitchFamily="2" charset="-122"/>
                        </a:rPr>
                        <a:t>三年级</a:t>
                      </a:r>
                      <a:endParaRPr lang="zh-CN" altLang="en-US"/>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gridSpan="2">
                  <a:txBody>
                    <a:bodyPr/>
                    <a:lstStyle/>
                    <a:p>
                      <a:pPr indent="-635" algn="ctr">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四年级</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hMerge="1">
                  <a:tcPr/>
                </a:tc>
                <a:tc>
                  <a:txBody>
                    <a:bodyPr/>
                    <a:lstStyle/>
                    <a:p>
                      <a:pPr algn="ctr">
                        <a:lnSpc>
                          <a:spcPct val="750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五年级以上</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cPr/>
                </a:tc>
              </a:tr>
              <a:tr h="185420">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3</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4</a:t>
                      </a:r>
                      <a:endParaRPr lang="zh-CN" sz="1000" kern="100" dirty="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5</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900" kern="100" dirty="0">
                          <a:effectLst/>
                          <a:latin typeface="宋体" panose="02010600030101010101" pitchFamily="2" charset="-122"/>
                          <a:ea typeface="宋体" panose="02010600030101010101" pitchFamily="2" charset="-122"/>
                          <a:cs typeface="宋体" panose="02010600030101010101" pitchFamily="2" charset="-122"/>
                        </a:rPr>
                        <a:t>6</a:t>
                      </a:r>
                      <a:endParaRPr lang="zh-CN" altLang="en-US" dirty="0"/>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r>
                        <a:rPr lang="en-US" sz="900" kern="100" dirty="0">
                          <a:effectLst/>
                          <a:latin typeface="宋体" panose="02010600030101010101" pitchFamily="2" charset="-122"/>
                          <a:ea typeface="宋体" panose="02010600030101010101" pitchFamily="2" charset="-122"/>
                          <a:cs typeface="宋体" panose="02010600030101010101" pitchFamily="2" charset="-122"/>
                        </a:rPr>
                        <a:t>7</a:t>
                      </a:r>
                      <a:endParaRPr lang="zh-CN" altLang="en-US" dirty="0"/>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lnL w="12700" cap="flat" cmpd="sng" algn="ctr">
                      <a:solidFill>
                        <a:srgbClr val="000000"/>
                      </a:solidFill>
                      <a:prstDash val="solid"/>
                      <a:round/>
                      <a:headEnd type="none" w="med" len="med"/>
                      <a:tailEnd type="none" w="med" len="med"/>
                    </a:lnL>
                  </a:tcPr>
                </a:tc>
                <a:tc hMerge="1">
                  <a:tcPr>
                    <a:lnL w="12700" cap="flat" cmpd="sng" algn="ctr">
                      <a:solidFill>
                        <a:srgbClr val="000000"/>
                      </a:solidFill>
                      <a:prstDash val="solid"/>
                      <a:round/>
                      <a:headEnd type="none" w="med" len="med"/>
                      <a:tailEnd type="none" w="med" len="med"/>
                    </a:lnL>
                  </a:tcPr>
                </a:tc>
                <a:tc gridSpan="2">
                  <a:txBody>
                    <a:bodyPr/>
                    <a:lstStyle/>
                    <a:p>
                      <a:pPr algn="ctr">
                        <a:lnSpc>
                          <a:spcPct val="75000"/>
                        </a:lnSpc>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8</a:t>
                      </a:r>
                      <a:endParaRPr lang="zh-CN" sz="1000" kern="100" dirty="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9</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10</a:t>
                      </a:r>
                      <a:endParaRPr lang="zh-CN" sz="1000" kern="100" dirty="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6" name="表格 5"/>
          <p:cNvGraphicFramePr>
            <a:graphicFrameLocks noGrp="1"/>
          </p:cNvGraphicFramePr>
          <p:nvPr/>
        </p:nvGraphicFramePr>
        <p:xfrm>
          <a:off x="674684" y="1152318"/>
          <a:ext cx="10850560" cy="3801365"/>
        </p:xfrm>
        <a:graphic>
          <a:graphicData uri="http://schemas.openxmlformats.org/drawingml/2006/table">
            <a:tbl>
              <a:tblPr firstRow="1" firstCol="1" bandRow="1"/>
              <a:tblGrid>
                <a:gridCol w="3628427"/>
                <a:gridCol w="917958"/>
                <a:gridCol w="1260835"/>
                <a:gridCol w="1260835"/>
                <a:gridCol w="1260835"/>
                <a:gridCol w="1260835"/>
                <a:gridCol w="1260835"/>
              </a:tblGrid>
              <a:tr h="615286">
                <a:tc>
                  <a:txBody>
                    <a:bodyPr/>
                    <a:lstStyle/>
                    <a:p>
                      <a:pPr algn="ctr">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专业名称</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代码</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自主专业名称</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专业代码</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年制</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毕业生数</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授予学位数</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1743">
                <a:tc>
                  <a:txBody>
                    <a:bodyPr/>
                    <a:lstStyle/>
                    <a:p>
                      <a:pPr algn="ctr">
                        <a:lnSpc>
                          <a:spcPct val="750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甲</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乙</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丙</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丁</a:t>
                      </a:r>
                      <a:endParaRPr lang="zh-CN" sz="100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戊</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2</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7146">
                <a:tc>
                  <a:txBody>
                    <a:bodyPr/>
                    <a:lstStyle/>
                    <a:p>
                      <a:pPr algn="l">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硕士研究生</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01</a:t>
                      </a:r>
                      <a:endParaRPr lang="zh-CN" sz="100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b="1" kern="100">
                          <a:effectLst/>
                          <a:latin typeface="宋体" panose="02010600030101010101" pitchFamily="2" charset="-122"/>
                          <a:ea typeface="宋体" panose="02010600030101010101" pitchFamily="2" charset="-122"/>
                          <a:cs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b="1" kern="100">
                          <a:effectLst/>
                          <a:latin typeface="宋体" panose="02010600030101010101" pitchFamily="2" charset="-122"/>
                          <a:ea typeface="宋体" panose="02010600030101010101" pitchFamily="2" charset="-122"/>
                          <a:cs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b="1" kern="100">
                          <a:effectLst/>
                          <a:latin typeface="宋体" panose="02010600030101010101" pitchFamily="2" charset="-122"/>
                          <a:ea typeface="宋体" panose="02010600030101010101" pitchFamily="2" charset="-122"/>
                          <a:cs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w="12700" cap="flat" cmpd="sng" algn="ctr">
                      <a:solidFill>
                        <a:srgbClr val="000000"/>
                      </a:solidFill>
                      <a:prstDash val="solid"/>
                      <a:round/>
                      <a:headEnd type="none" w="med" len="med"/>
                      <a:tailEnd type="none" w="med" len="med"/>
                    </a:lnT>
                    <a:lnB>
                      <a:noFill/>
                    </a:lnB>
                  </a:tcPr>
                </a:tc>
              </a:tr>
              <a:tr h="187146">
                <a:tc>
                  <a:txBody>
                    <a:bodyPr/>
                    <a:lstStyle/>
                    <a:p>
                      <a:pPr indent="228600" algn="l">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r>
                        <a:rPr lang="zh-CN" sz="900" kern="100">
                          <a:effectLst/>
                          <a:latin typeface="Times New Roman" panose="02020603050405020304" charset="0"/>
                          <a:ea typeface="宋体" panose="02010600030101010101" pitchFamily="2" charset="-122"/>
                          <a:cs typeface="宋体" panose="02010600030101010101" pitchFamily="2" charset="-122"/>
                        </a:rPr>
                        <a:t>女</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02</a:t>
                      </a:r>
                      <a:endParaRPr lang="zh-CN" sz="100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b="1" kern="100">
                          <a:effectLst/>
                          <a:latin typeface="宋体" panose="02010600030101010101" pitchFamily="2" charset="-122"/>
                          <a:ea typeface="宋体" panose="02010600030101010101" pitchFamily="2" charset="-122"/>
                          <a:cs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b="1" kern="100">
                          <a:effectLst/>
                          <a:latin typeface="宋体" panose="02010600030101010101" pitchFamily="2" charset="-122"/>
                          <a:ea typeface="宋体" panose="02010600030101010101" pitchFamily="2" charset="-122"/>
                          <a:cs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spcAft>
                          <a:spcPts val="0"/>
                        </a:spcAft>
                      </a:pPr>
                      <a:r>
                        <a:rPr lang="en-US" sz="900" b="1" kern="100">
                          <a:effectLst/>
                          <a:latin typeface="宋体" panose="02010600030101010101" pitchFamily="2" charset="-122"/>
                          <a:ea typeface="宋体" panose="02010600030101010101" pitchFamily="2" charset="-122"/>
                          <a:cs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r>
              <a:tr h="187146">
                <a:tc>
                  <a:txBody>
                    <a:bodyPr/>
                    <a:lstStyle/>
                    <a:p>
                      <a:pPr indent="114300" algn="l">
                        <a:lnSpc>
                          <a:spcPct val="75000"/>
                        </a:lnSpc>
                        <a:spcAft>
                          <a:spcPts val="0"/>
                        </a:spcAft>
                      </a:pPr>
                      <a:r>
                        <a:rPr lang="zh-CN" sz="900" kern="100">
                          <a:effectLst/>
                          <a:latin typeface="Times New Roman" panose="02020603050405020304" charset="0"/>
                          <a:ea typeface="宋体" panose="02010600030101010101" pitchFamily="2" charset="-122"/>
                        </a:rPr>
                        <a:t>全日制硕士研究生</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03</a:t>
                      </a:r>
                      <a:endParaRPr lang="zh-CN" sz="100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b="1" kern="100">
                          <a:effectLst/>
                          <a:latin typeface="宋体" panose="02010600030101010101" pitchFamily="2" charset="-122"/>
                          <a:ea typeface="宋体" panose="02010600030101010101" pitchFamily="2" charset="-122"/>
                          <a:cs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75000"/>
                        </a:lnSpc>
                        <a:spcAft>
                          <a:spcPts val="0"/>
                        </a:spcAft>
                      </a:pPr>
                      <a:r>
                        <a:rPr lang="en-US" sz="900" b="1" kern="100">
                          <a:effectLst/>
                          <a:latin typeface="宋体" panose="02010600030101010101" pitchFamily="2" charset="-122"/>
                          <a:ea typeface="宋体" panose="02010600030101010101" pitchFamily="2" charset="-122"/>
                          <a:cs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b="1" kern="100">
                          <a:effectLst/>
                          <a:latin typeface="宋体" panose="02010600030101010101" pitchFamily="2" charset="-122"/>
                          <a:ea typeface="宋体" panose="02010600030101010101" pitchFamily="2" charset="-122"/>
                          <a:cs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r>
              <a:tr h="187146">
                <a:tc>
                  <a:txBody>
                    <a:bodyPr/>
                    <a:lstStyle/>
                    <a:p>
                      <a:pPr indent="228600" algn="l">
                        <a:lnSpc>
                          <a:spcPct val="75000"/>
                        </a:lnSpc>
                        <a:spcAft>
                          <a:spcPts val="0"/>
                        </a:spcAft>
                      </a:pPr>
                      <a:r>
                        <a:rPr lang="zh-CN" sz="900" kern="100">
                          <a:effectLst/>
                          <a:latin typeface="Times New Roman" panose="02020603050405020304" charset="0"/>
                          <a:ea typeface="宋体" panose="02010600030101010101" pitchFamily="2" charset="-122"/>
                        </a:rPr>
                        <a:t>学术学位</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04</a:t>
                      </a:r>
                      <a:endParaRPr lang="zh-CN" sz="100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b="1" kern="100">
                          <a:effectLst/>
                          <a:latin typeface="宋体" panose="02010600030101010101" pitchFamily="2" charset="-122"/>
                          <a:ea typeface="宋体" panose="02010600030101010101" pitchFamily="2" charset="-122"/>
                          <a:cs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75000"/>
                        </a:lnSpc>
                        <a:spcAft>
                          <a:spcPts val="0"/>
                        </a:spcAft>
                      </a:pPr>
                      <a:r>
                        <a:rPr lang="en-US" sz="900" b="1" kern="100">
                          <a:effectLst/>
                          <a:latin typeface="宋体" panose="02010600030101010101" pitchFamily="2" charset="-122"/>
                          <a:ea typeface="宋体" panose="02010600030101010101" pitchFamily="2" charset="-122"/>
                          <a:cs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b="1" kern="100">
                          <a:effectLst/>
                          <a:latin typeface="宋体" panose="02010600030101010101" pitchFamily="2" charset="-122"/>
                          <a:ea typeface="宋体" panose="02010600030101010101" pitchFamily="2" charset="-122"/>
                          <a:cs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r>
              <a:tr h="187146">
                <a:tc>
                  <a:txBody>
                    <a:bodyPr/>
                    <a:lstStyle/>
                    <a:p>
                      <a:pPr indent="342900" algn="l">
                        <a:lnSpc>
                          <a:spcPct val="75000"/>
                        </a:lnSpc>
                        <a:spcAft>
                          <a:spcPts val="0"/>
                        </a:spcAft>
                      </a:pPr>
                      <a:r>
                        <a:rPr lang="zh-CN" sz="900" kern="100">
                          <a:effectLst/>
                          <a:latin typeface="Times New Roman" panose="02020603050405020304" charset="0"/>
                          <a:ea typeface="宋体" panose="02010600030101010101" pitchFamily="2" charset="-122"/>
                        </a:rPr>
                        <a:t>专业名称</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05</a:t>
                      </a:r>
                      <a:endParaRPr lang="zh-CN" sz="100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b="1"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75000"/>
                        </a:lnSpc>
                        <a:spcAft>
                          <a:spcPts val="0"/>
                        </a:spcAft>
                      </a:pPr>
                      <a:r>
                        <a:rPr lang="en-US" sz="900" b="1"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b="1"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r>
              <a:tr h="187146">
                <a:tc>
                  <a:txBody>
                    <a:bodyPr/>
                    <a:lstStyle/>
                    <a:p>
                      <a:pPr indent="342900" algn="l">
                        <a:lnSpc>
                          <a:spcPct val="75000"/>
                        </a:lnSpc>
                        <a:spcAft>
                          <a:spcPts val="0"/>
                        </a:spcAft>
                      </a:pPr>
                      <a:r>
                        <a:rPr lang="en-US" sz="900" kern="100">
                          <a:effectLst/>
                          <a:latin typeface="宋体" panose="02010600030101010101" pitchFamily="2" charset="-122"/>
                          <a:ea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b="1"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75000"/>
                        </a:lnSpc>
                        <a:spcAft>
                          <a:spcPts val="0"/>
                        </a:spcAft>
                      </a:pPr>
                      <a:r>
                        <a:rPr lang="en-US" sz="900" b="1"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b="1"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r>
              <a:tr h="187146">
                <a:tc>
                  <a:txBody>
                    <a:bodyPr/>
                    <a:lstStyle/>
                    <a:p>
                      <a:pPr indent="228600" algn="l">
                        <a:lnSpc>
                          <a:spcPct val="75000"/>
                        </a:lnSpc>
                        <a:spcAft>
                          <a:spcPts val="0"/>
                        </a:spcAft>
                      </a:pPr>
                      <a:r>
                        <a:rPr lang="zh-CN" sz="900" kern="100">
                          <a:effectLst/>
                          <a:latin typeface="Times New Roman" panose="02020603050405020304" charset="0"/>
                          <a:ea typeface="宋体" panose="02010600030101010101" pitchFamily="2" charset="-122"/>
                        </a:rPr>
                        <a:t>专业学位</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06</a:t>
                      </a:r>
                      <a:endParaRPr lang="zh-CN" sz="100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b="1" kern="100">
                          <a:effectLst/>
                          <a:latin typeface="宋体" panose="02010600030101010101" pitchFamily="2" charset="-122"/>
                          <a:ea typeface="宋体" panose="02010600030101010101" pitchFamily="2" charset="-122"/>
                          <a:cs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75000"/>
                        </a:lnSpc>
                        <a:spcAft>
                          <a:spcPts val="0"/>
                        </a:spcAft>
                      </a:pPr>
                      <a:r>
                        <a:rPr lang="en-US" sz="900" b="1" kern="100">
                          <a:effectLst/>
                          <a:latin typeface="宋体" panose="02010600030101010101" pitchFamily="2" charset="-122"/>
                          <a:ea typeface="宋体" panose="02010600030101010101" pitchFamily="2" charset="-122"/>
                          <a:cs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b="1" kern="100">
                          <a:effectLst/>
                          <a:latin typeface="宋体" panose="02010600030101010101" pitchFamily="2" charset="-122"/>
                          <a:ea typeface="宋体" panose="02010600030101010101" pitchFamily="2" charset="-122"/>
                          <a:cs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r>
              <a:tr h="187146">
                <a:tc>
                  <a:txBody>
                    <a:bodyPr/>
                    <a:lstStyle/>
                    <a:p>
                      <a:pPr indent="342900" algn="l">
                        <a:lnSpc>
                          <a:spcPct val="75000"/>
                        </a:lnSpc>
                        <a:spcAft>
                          <a:spcPts val="0"/>
                        </a:spcAft>
                      </a:pPr>
                      <a:r>
                        <a:rPr lang="zh-CN" sz="900" kern="100">
                          <a:effectLst/>
                          <a:latin typeface="Times New Roman" panose="02020603050405020304" charset="0"/>
                          <a:ea typeface="宋体" panose="02010600030101010101" pitchFamily="2" charset="-122"/>
                        </a:rPr>
                        <a:t>专业名称</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07</a:t>
                      </a:r>
                      <a:endParaRPr lang="zh-CN" sz="100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b="1"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75000"/>
                        </a:lnSpc>
                        <a:spcAft>
                          <a:spcPts val="0"/>
                        </a:spcAft>
                      </a:pPr>
                      <a:r>
                        <a:rPr lang="en-US" sz="900" b="1"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b="1"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r>
              <a:tr h="187146">
                <a:tc>
                  <a:txBody>
                    <a:bodyPr/>
                    <a:lstStyle/>
                    <a:p>
                      <a:pPr indent="342900" algn="l">
                        <a:lnSpc>
                          <a:spcPct val="75000"/>
                        </a:lnSpc>
                        <a:spcAft>
                          <a:spcPts val="0"/>
                        </a:spcAft>
                      </a:pPr>
                      <a:r>
                        <a:rPr lang="en-US" sz="900" kern="100">
                          <a:effectLst/>
                          <a:latin typeface="宋体" panose="02010600030101010101" pitchFamily="2" charset="-122"/>
                          <a:ea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b="1"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75000"/>
                        </a:lnSpc>
                        <a:spcAft>
                          <a:spcPts val="0"/>
                        </a:spcAft>
                      </a:pPr>
                      <a:r>
                        <a:rPr lang="en-US" sz="900" b="1"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b="1"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r>
              <a:tr h="187146">
                <a:tc>
                  <a:txBody>
                    <a:bodyPr/>
                    <a:lstStyle/>
                    <a:p>
                      <a:pPr indent="114300" algn="l">
                        <a:lnSpc>
                          <a:spcPct val="75000"/>
                        </a:lnSpc>
                        <a:spcAft>
                          <a:spcPts val="0"/>
                        </a:spcAft>
                      </a:pPr>
                      <a:r>
                        <a:rPr lang="zh-CN" sz="900" kern="100">
                          <a:effectLst/>
                          <a:latin typeface="Times New Roman" panose="02020603050405020304" charset="0"/>
                          <a:ea typeface="宋体" panose="02010600030101010101" pitchFamily="2" charset="-122"/>
                        </a:rPr>
                        <a:t>非全日制硕士研究生</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08</a:t>
                      </a:r>
                      <a:endParaRPr lang="zh-CN" sz="100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b="1" kern="100">
                          <a:effectLst/>
                          <a:latin typeface="宋体" panose="02010600030101010101" pitchFamily="2" charset="-122"/>
                          <a:ea typeface="宋体" panose="02010600030101010101" pitchFamily="2" charset="-122"/>
                          <a:cs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75000"/>
                        </a:lnSpc>
                        <a:spcAft>
                          <a:spcPts val="0"/>
                        </a:spcAft>
                      </a:pPr>
                      <a:r>
                        <a:rPr lang="en-US" sz="900" b="1" kern="100">
                          <a:effectLst/>
                          <a:latin typeface="宋体" panose="02010600030101010101" pitchFamily="2" charset="-122"/>
                          <a:ea typeface="宋体" panose="02010600030101010101" pitchFamily="2" charset="-122"/>
                          <a:cs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b="1" kern="100">
                          <a:effectLst/>
                          <a:latin typeface="宋体" panose="02010600030101010101" pitchFamily="2" charset="-122"/>
                          <a:ea typeface="宋体" panose="02010600030101010101" pitchFamily="2" charset="-122"/>
                          <a:cs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r>
              <a:tr h="187146">
                <a:tc>
                  <a:txBody>
                    <a:bodyPr/>
                    <a:lstStyle/>
                    <a:p>
                      <a:pPr indent="228600" algn="l">
                        <a:lnSpc>
                          <a:spcPct val="75000"/>
                        </a:lnSpc>
                        <a:spcAft>
                          <a:spcPts val="0"/>
                        </a:spcAft>
                      </a:pPr>
                      <a:r>
                        <a:rPr lang="zh-CN" sz="900" kern="100">
                          <a:effectLst/>
                          <a:latin typeface="Times New Roman" panose="02020603050405020304" charset="0"/>
                          <a:ea typeface="宋体" panose="02010600030101010101" pitchFamily="2" charset="-122"/>
                        </a:rPr>
                        <a:t>学术学位</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09</a:t>
                      </a:r>
                      <a:endParaRPr lang="zh-CN" sz="100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b="1" kern="100">
                          <a:effectLst/>
                          <a:latin typeface="宋体" panose="02010600030101010101" pitchFamily="2" charset="-122"/>
                          <a:ea typeface="宋体" panose="02010600030101010101" pitchFamily="2" charset="-122"/>
                          <a:cs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75000"/>
                        </a:lnSpc>
                        <a:spcAft>
                          <a:spcPts val="0"/>
                        </a:spcAft>
                      </a:pPr>
                      <a:r>
                        <a:rPr lang="en-US" sz="900" b="1" kern="100">
                          <a:effectLst/>
                          <a:latin typeface="宋体" panose="02010600030101010101" pitchFamily="2" charset="-122"/>
                          <a:ea typeface="宋体" panose="02010600030101010101" pitchFamily="2" charset="-122"/>
                          <a:cs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b="1" kern="100">
                          <a:effectLst/>
                          <a:latin typeface="宋体" panose="02010600030101010101" pitchFamily="2" charset="-122"/>
                          <a:ea typeface="宋体" panose="02010600030101010101" pitchFamily="2" charset="-122"/>
                          <a:cs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r>
              <a:tr h="187146">
                <a:tc>
                  <a:txBody>
                    <a:bodyPr/>
                    <a:lstStyle/>
                    <a:p>
                      <a:pPr indent="342900" algn="l">
                        <a:lnSpc>
                          <a:spcPct val="75000"/>
                        </a:lnSpc>
                        <a:spcAft>
                          <a:spcPts val="0"/>
                        </a:spcAft>
                      </a:pPr>
                      <a:r>
                        <a:rPr lang="zh-CN" sz="900" kern="100">
                          <a:effectLst/>
                          <a:latin typeface="Times New Roman" panose="02020603050405020304" charset="0"/>
                          <a:ea typeface="宋体" panose="02010600030101010101" pitchFamily="2" charset="-122"/>
                        </a:rPr>
                        <a:t>专业名称</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10</a:t>
                      </a:r>
                      <a:endParaRPr lang="zh-CN" sz="100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b="1"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75000"/>
                        </a:lnSpc>
                        <a:spcAft>
                          <a:spcPts val="0"/>
                        </a:spcAft>
                      </a:pPr>
                      <a:r>
                        <a:rPr lang="en-US" sz="900" b="1"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b="1"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r>
              <a:tr h="187146">
                <a:tc>
                  <a:txBody>
                    <a:bodyPr/>
                    <a:lstStyle/>
                    <a:p>
                      <a:pPr indent="342900" algn="l">
                        <a:lnSpc>
                          <a:spcPct val="75000"/>
                        </a:lnSpc>
                        <a:spcAft>
                          <a:spcPts val="0"/>
                        </a:spcAft>
                      </a:pPr>
                      <a:r>
                        <a:rPr lang="en-US" sz="900" kern="100">
                          <a:effectLst/>
                          <a:latin typeface="宋体" panose="02010600030101010101" pitchFamily="2" charset="-122"/>
                          <a:ea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b="1"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75000"/>
                        </a:lnSpc>
                        <a:spcAft>
                          <a:spcPts val="0"/>
                        </a:spcAft>
                      </a:pPr>
                      <a:r>
                        <a:rPr lang="en-US" sz="900" b="1"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b="1"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r>
              <a:tr h="187146">
                <a:tc>
                  <a:txBody>
                    <a:bodyPr/>
                    <a:lstStyle/>
                    <a:p>
                      <a:pPr indent="228600" algn="l">
                        <a:lnSpc>
                          <a:spcPct val="75000"/>
                        </a:lnSpc>
                        <a:spcAft>
                          <a:spcPts val="0"/>
                        </a:spcAft>
                      </a:pPr>
                      <a:r>
                        <a:rPr lang="zh-CN" sz="900" kern="100">
                          <a:effectLst/>
                          <a:latin typeface="Times New Roman" panose="02020603050405020304" charset="0"/>
                          <a:ea typeface="宋体" panose="02010600030101010101" pitchFamily="2" charset="-122"/>
                        </a:rPr>
                        <a:t>专业学位</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11</a:t>
                      </a:r>
                      <a:endParaRPr lang="zh-CN" sz="100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b="1" kern="100">
                          <a:effectLst/>
                          <a:latin typeface="宋体" panose="02010600030101010101" pitchFamily="2" charset="-122"/>
                          <a:ea typeface="宋体" panose="02010600030101010101" pitchFamily="2" charset="-122"/>
                          <a:cs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75000"/>
                        </a:lnSpc>
                        <a:spcAft>
                          <a:spcPts val="0"/>
                        </a:spcAft>
                      </a:pPr>
                      <a:r>
                        <a:rPr lang="en-US" sz="900" b="1" kern="100">
                          <a:effectLst/>
                          <a:latin typeface="宋体" panose="02010600030101010101" pitchFamily="2" charset="-122"/>
                          <a:ea typeface="宋体" panose="02010600030101010101" pitchFamily="2" charset="-122"/>
                          <a:cs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b="1" kern="100">
                          <a:effectLst/>
                          <a:latin typeface="宋体" panose="02010600030101010101" pitchFamily="2" charset="-122"/>
                          <a:ea typeface="宋体" panose="02010600030101010101" pitchFamily="2" charset="-122"/>
                          <a:cs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r>
              <a:tr h="187146">
                <a:tc>
                  <a:txBody>
                    <a:bodyPr/>
                    <a:lstStyle/>
                    <a:p>
                      <a:pPr indent="342900" algn="l">
                        <a:lnSpc>
                          <a:spcPct val="75000"/>
                        </a:lnSpc>
                        <a:spcAft>
                          <a:spcPts val="0"/>
                        </a:spcAft>
                      </a:pPr>
                      <a:r>
                        <a:rPr lang="zh-CN" sz="900" kern="100">
                          <a:effectLst/>
                          <a:latin typeface="Times New Roman" panose="02020603050405020304" charset="0"/>
                          <a:ea typeface="宋体" panose="02010600030101010101" pitchFamily="2" charset="-122"/>
                        </a:rPr>
                        <a:t>专业名称</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12</a:t>
                      </a:r>
                      <a:endParaRPr lang="zh-CN" sz="100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b="1"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75000"/>
                        </a:lnSpc>
                        <a:spcAft>
                          <a:spcPts val="0"/>
                        </a:spcAft>
                      </a:pPr>
                      <a:r>
                        <a:rPr lang="en-US" sz="900" b="1"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b="1"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r>
              <a:tr h="187146">
                <a:tc>
                  <a:txBody>
                    <a:bodyPr/>
                    <a:lstStyle/>
                    <a:p>
                      <a:pPr indent="342900" algn="l">
                        <a:lnSpc>
                          <a:spcPct val="75000"/>
                        </a:lnSpc>
                        <a:spcAft>
                          <a:spcPts val="0"/>
                        </a:spcAft>
                      </a:pPr>
                      <a:r>
                        <a:rPr lang="en-US" sz="900" kern="100">
                          <a:effectLst/>
                          <a:latin typeface="宋体" panose="02010600030101010101" pitchFamily="2" charset="-122"/>
                          <a:ea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b="1"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b="1"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b="1"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kern="10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
        <p:nvSpPr>
          <p:cNvPr id="4" name="矩形 3"/>
          <p:cNvSpPr/>
          <p:nvPr/>
        </p:nvSpPr>
        <p:spPr>
          <a:xfrm>
            <a:off x="666749" y="5031375"/>
            <a:ext cx="646331" cy="369332"/>
          </a:xfrm>
          <a:prstGeom prst="rect">
            <a:avLst/>
          </a:prstGeom>
        </p:spPr>
        <p:txBody>
          <a:bodyPr wrap="none">
            <a:spAutoFit/>
          </a:bodyPr>
          <a:lstStyle/>
          <a:p>
            <a:pPr algn="just">
              <a:spcAft>
                <a:spcPts val="0"/>
              </a:spcAft>
            </a:pPr>
            <a:r>
              <a:rPr lang="zh-CN" altLang="zh-CN" kern="100" dirty="0">
                <a:cs typeface="+mn-ea"/>
                <a:sym typeface="+mn-lt"/>
              </a:rPr>
              <a:t>续表</a:t>
            </a:r>
            <a:endParaRPr lang="zh-CN" altLang="zh-CN" sz="2400" kern="100" dirty="0">
              <a:cs typeface="+mn-ea"/>
              <a:sym typeface="+mn-lt"/>
            </a:endParaRPr>
          </a:p>
        </p:txBody>
      </p:sp>
      <p:sp>
        <p:nvSpPr>
          <p:cNvPr id="9" name="矩形 8"/>
          <p:cNvSpPr/>
          <p:nvPr/>
        </p:nvSpPr>
        <p:spPr>
          <a:xfrm>
            <a:off x="3438863" y="287020"/>
            <a:ext cx="5314275" cy="400110"/>
          </a:xfrm>
          <a:prstGeom prst="rect">
            <a:avLst/>
          </a:prstGeom>
        </p:spPr>
        <p:txBody>
          <a:bodyPr wrap="none">
            <a:spAutoFit/>
          </a:bodyPr>
          <a:lstStyle/>
          <a:p>
            <a:pPr algn="ctr"/>
            <a:r>
              <a:rPr lang="zh-CN" altLang="en-US" sz="2000" b="1" dirty="0">
                <a:solidFill>
                  <a:srgbClr val="304371"/>
                </a:solidFill>
                <a:cs typeface="+mn-ea"/>
                <a:sym typeface="+mn-lt"/>
              </a:rPr>
              <a:t>（三十一）硕士研究生分专业（领域）学生数</a:t>
            </a:r>
            <a:endParaRPr lang="zh-CN" altLang="en-US" sz="2000" b="1" dirty="0">
              <a:solidFill>
                <a:srgbClr val="304371"/>
              </a:solidFill>
              <a:cs typeface="+mn-ea"/>
              <a:sym typeface="+mn-lt"/>
            </a:endParaRPr>
          </a:p>
        </p:txBody>
      </p:sp>
      <p:grpSp>
        <p:nvGrpSpPr>
          <p:cNvPr id="14" name="组合 13"/>
          <p:cNvGrpSpPr/>
          <p:nvPr/>
        </p:nvGrpSpPr>
        <p:grpSpPr>
          <a:xfrm>
            <a:off x="552621" y="322566"/>
            <a:ext cx="10891859" cy="1307960"/>
            <a:chOff x="660401" y="38649"/>
            <a:chExt cx="10891859" cy="1453325"/>
          </a:xfrm>
        </p:grpSpPr>
        <p:grpSp>
          <p:nvGrpSpPr>
            <p:cNvPr id="15" name="组合 14"/>
            <p:cNvGrpSpPr/>
            <p:nvPr/>
          </p:nvGrpSpPr>
          <p:grpSpPr>
            <a:xfrm>
              <a:off x="660401" y="524650"/>
              <a:ext cx="10891859" cy="967324"/>
              <a:chOff x="660401" y="-1212053"/>
              <a:chExt cx="10891859" cy="1654518"/>
            </a:xfrm>
          </p:grpSpPr>
          <p:sp>
            <p:nvSpPr>
              <p:cNvPr id="17" name="矩形 16"/>
              <p:cNvSpPr/>
              <p:nvPr/>
            </p:nvSpPr>
            <p:spPr>
              <a:xfrm>
                <a:off x="693760" y="-1192493"/>
                <a:ext cx="10858500" cy="1634958"/>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zh-CN" altLang="zh-CN"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1</a:t>
                </a:r>
                <a:r>
                  <a:rPr lang="zh-CN" altLang="zh-CN" sz="1600" b="1" dirty="0">
                    <a:solidFill>
                      <a:schemeClr val="accent5">
                        <a:lumMod val="20000"/>
                        <a:lumOff val="80000"/>
                      </a:schemeClr>
                    </a:solidFill>
                    <a:latin typeface="黑体" panose="02010609060101010101" charset="-122"/>
                    <a:ea typeface="黑体" panose="02010609060101010101" charset="-122"/>
                  </a:rPr>
                  <a:t>）本表由大学、学院、培养研究生的科研机构填报（含办学类型变动以前为以上办学类型学校、撤销学校）。</a:t>
                </a:r>
                <a:endParaRPr lang="zh-CN" altLang="zh-CN" sz="1600" b="1" dirty="0">
                  <a:solidFill>
                    <a:schemeClr val="accent5">
                      <a:lumMod val="20000"/>
                      <a:lumOff val="80000"/>
                    </a:schemeClr>
                  </a:solidFill>
                  <a:latin typeface="黑体" panose="02010609060101010101" charset="-122"/>
                  <a:ea typeface="黑体" panose="02010609060101010101" charset="-122"/>
                </a:endParaRPr>
              </a:p>
              <a:p>
                <a:r>
                  <a:rPr lang="zh-CN" altLang="zh-CN"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2</a:t>
                </a:r>
                <a:r>
                  <a:rPr lang="zh-CN" altLang="zh-CN" sz="1600" b="1" dirty="0">
                    <a:solidFill>
                      <a:schemeClr val="accent5">
                        <a:lumMod val="20000"/>
                        <a:lumOff val="80000"/>
                      </a:schemeClr>
                    </a:solidFill>
                    <a:latin typeface="黑体" panose="02010609060101010101" charset="-122"/>
                    <a:ea typeface="黑体" panose="02010609060101010101" charset="-122"/>
                  </a:rPr>
                  <a:t>）本表由大学、学院的主校区、分校区、研究生培养机构、有学生培养任务的附属医院填报。</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sp>
            <p:nvSpPr>
              <p:cNvPr id="18" name="矩形 17"/>
              <p:cNvSpPr/>
              <p:nvPr/>
            </p:nvSpPr>
            <p:spPr>
              <a:xfrm>
                <a:off x="660401" y="-1212053"/>
                <a:ext cx="10722611" cy="767721"/>
              </a:xfrm>
              <a:prstGeom prst="rect">
                <a:avLst/>
              </a:prstGeom>
            </p:spPr>
            <p:txBody>
              <a:bodyPr wrap="square">
                <a:spAutoFit/>
              </a:bodyPr>
              <a:lstStyle/>
              <a:p>
                <a:pPr>
                  <a:lnSpc>
                    <a:spcPct val="150000"/>
                  </a:lnSpc>
                </a:pP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16" name="矩形 15"/>
            <p:cNvSpPr/>
            <p:nvPr/>
          </p:nvSpPr>
          <p:spPr>
            <a:xfrm>
              <a:off x="5020490" y="38649"/>
              <a:ext cx="3989752" cy="411556"/>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19" name="组合 18"/>
          <p:cNvGrpSpPr/>
          <p:nvPr/>
        </p:nvGrpSpPr>
        <p:grpSpPr>
          <a:xfrm>
            <a:off x="666750" y="287020"/>
            <a:ext cx="10858500" cy="5727746"/>
            <a:chOff x="660401" y="685065"/>
            <a:chExt cx="10858500" cy="6364322"/>
          </a:xfrm>
        </p:grpSpPr>
        <p:grpSp>
          <p:nvGrpSpPr>
            <p:cNvPr id="20" name="组合 19"/>
            <p:cNvGrpSpPr/>
            <p:nvPr/>
          </p:nvGrpSpPr>
          <p:grpSpPr>
            <a:xfrm>
              <a:off x="660401" y="1214782"/>
              <a:ext cx="10858500" cy="5834605"/>
              <a:chOff x="660401" y="-31648"/>
              <a:chExt cx="10858500" cy="9979555"/>
            </a:xfrm>
          </p:grpSpPr>
          <p:sp>
            <p:nvSpPr>
              <p:cNvPr id="22" name="矩形 21"/>
              <p:cNvSpPr/>
              <p:nvPr/>
            </p:nvSpPr>
            <p:spPr>
              <a:xfrm>
                <a:off x="660401" y="-31648"/>
                <a:ext cx="10858500" cy="9392140"/>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23" name="矩形 22"/>
              <p:cNvSpPr/>
              <p:nvPr/>
            </p:nvSpPr>
            <p:spPr>
              <a:xfrm>
                <a:off x="660401" y="55283"/>
                <a:ext cx="10722611" cy="9892624"/>
              </a:xfrm>
              <a:prstGeom prst="rect">
                <a:avLst/>
              </a:prstGeom>
            </p:spPr>
            <p:txBody>
              <a:bodyPr wrap="square">
                <a:spAutoFit/>
              </a:bodyPr>
              <a:lstStyle/>
              <a:p>
                <a:pPr marL="285750" indent="-285750">
                  <a:lnSpc>
                    <a:spcPct val="150000"/>
                  </a:lnSpc>
                  <a:buFont typeface="Wingdings" panose="05000000000000000000" pitchFamily="2" charset="2"/>
                  <a:buChar char="u"/>
                </a:pPr>
                <a:r>
                  <a:rPr lang="zh-CN" altLang="en-US" sz="1600" b="1" dirty="0">
                    <a:solidFill>
                      <a:schemeClr val="accent5">
                        <a:lumMod val="20000"/>
                        <a:lumOff val="80000"/>
                      </a:schemeClr>
                    </a:solidFill>
                    <a:latin typeface="黑体" panose="02010609060101010101" charset="-122"/>
                    <a:ea typeface="黑体" panose="02010609060101010101" charset="-122"/>
                  </a:rPr>
                  <a:t>本调查表统计占用本校招生计划，招收的硕士研究生学生（含港澳台侨学生）。不包括出国和出国预备班的研究生，在职人员攻读硕士学位的学生、同等学力申请学位的人员、研究生课程进修班学生</a:t>
                </a:r>
                <a:endParaRPr lang="en-US" altLang="zh-CN" sz="1600" b="1" dirty="0">
                  <a:solidFill>
                    <a:schemeClr val="accent5">
                      <a:lumMod val="20000"/>
                      <a:lumOff val="80000"/>
                    </a:schemeClr>
                  </a:solidFill>
                  <a:latin typeface="黑体" panose="02010609060101010101" charset="-122"/>
                  <a:ea typeface="黑体" panose="02010609060101010101" charset="-122"/>
                </a:endParaRPr>
              </a:p>
              <a:p>
                <a:pPr marL="285750" indent="-285750">
                  <a:lnSpc>
                    <a:spcPct val="150000"/>
                  </a:lnSpc>
                  <a:buFont typeface="Wingdings" panose="05000000000000000000" pitchFamily="2" charset="2"/>
                  <a:buChar char="u"/>
                </a:pPr>
                <a:r>
                  <a:rPr lang="zh-CN" altLang="en-US" sz="1600" b="1" dirty="0">
                    <a:solidFill>
                      <a:schemeClr val="accent5">
                        <a:lumMod val="20000"/>
                        <a:lumOff val="80000"/>
                      </a:schemeClr>
                    </a:solidFill>
                    <a:latin typeface="黑体" panose="02010609060101010101" charset="-122"/>
                    <a:ea typeface="黑体" panose="02010609060101010101" charset="-122"/>
                  </a:rPr>
                  <a:t>专业（二级学科）填报方式，根据</a:t>
                </a:r>
                <a:r>
                  <a:rPr lang="en-US" altLang="zh-CN" sz="1600" b="1" dirty="0">
                    <a:solidFill>
                      <a:schemeClr val="accent5">
                        <a:lumMod val="20000"/>
                        <a:lumOff val="80000"/>
                      </a:schemeClr>
                    </a:solidFill>
                    <a:latin typeface="黑体" panose="02010609060101010101" charset="-122"/>
                    <a:ea typeface="黑体" panose="02010609060101010101" charset="-122"/>
                  </a:rPr>
                  <a:t>《</a:t>
                </a:r>
                <a:r>
                  <a:rPr lang="zh-CN" altLang="en-US" sz="1600" b="1" dirty="0">
                    <a:solidFill>
                      <a:schemeClr val="accent5">
                        <a:lumMod val="20000"/>
                        <a:lumOff val="80000"/>
                      </a:schemeClr>
                    </a:solidFill>
                    <a:latin typeface="黑体" panose="02010609060101010101" charset="-122"/>
                    <a:ea typeface="黑体" panose="02010609060101010101" charset="-122"/>
                  </a:rPr>
                  <a:t>学位授予和人才培养学科目录设置与管理办法</a:t>
                </a:r>
                <a:r>
                  <a:rPr lang="en-US" altLang="zh-CN" sz="1600" b="1" dirty="0">
                    <a:solidFill>
                      <a:schemeClr val="accent5">
                        <a:lumMod val="20000"/>
                        <a:lumOff val="80000"/>
                      </a:schemeClr>
                    </a:solidFill>
                    <a:latin typeface="黑体" panose="02010609060101010101" charset="-122"/>
                    <a:ea typeface="黑体" panose="02010609060101010101" charset="-122"/>
                  </a:rPr>
                  <a:t>》</a:t>
                </a:r>
                <a:r>
                  <a:rPr lang="zh-CN" altLang="en-US" sz="1600" b="1" dirty="0">
                    <a:solidFill>
                      <a:schemeClr val="accent5">
                        <a:lumMod val="20000"/>
                        <a:lumOff val="80000"/>
                      </a:schemeClr>
                    </a:solidFill>
                    <a:latin typeface="黑体" panose="02010609060101010101" charset="-122"/>
                    <a:ea typeface="黑体" panose="02010609060101010101" charset="-122"/>
                  </a:rPr>
                  <a:t>。目录内二级学科按</a:t>
                </a:r>
                <a:r>
                  <a:rPr lang="en-US" altLang="zh-CN" sz="1600" b="1" dirty="0">
                    <a:solidFill>
                      <a:schemeClr val="accent5">
                        <a:lumMod val="20000"/>
                        <a:lumOff val="80000"/>
                      </a:schemeClr>
                    </a:solidFill>
                    <a:latin typeface="黑体" panose="02010609060101010101" charset="-122"/>
                    <a:ea typeface="黑体" panose="02010609060101010101" charset="-122"/>
                  </a:rPr>
                  <a:t>《</a:t>
                </a:r>
                <a:r>
                  <a:rPr lang="zh-CN" altLang="en-US" sz="1600" b="1" dirty="0">
                    <a:solidFill>
                      <a:schemeClr val="accent5">
                        <a:lumMod val="20000"/>
                        <a:lumOff val="80000"/>
                      </a:schemeClr>
                    </a:solidFill>
                    <a:latin typeface="黑体" panose="02010609060101010101" charset="-122"/>
                    <a:ea typeface="黑体" panose="02010609060101010101" charset="-122"/>
                  </a:rPr>
                  <a:t>学位授予和人才培养学科目录（统计用）</a:t>
                </a:r>
                <a:r>
                  <a:rPr lang="en-US" altLang="zh-CN" sz="1600" b="1" dirty="0">
                    <a:solidFill>
                      <a:schemeClr val="accent5">
                        <a:lumMod val="20000"/>
                        <a:lumOff val="80000"/>
                      </a:schemeClr>
                    </a:solidFill>
                    <a:latin typeface="黑体" panose="02010609060101010101" charset="-122"/>
                    <a:ea typeface="黑体" panose="02010609060101010101" charset="-122"/>
                  </a:rPr>
                  <a:t>》</a:t>
                </a:r>
                <a:r>
                  <a:rPr lang="zh-CN" altLang="en-US" sz="1600" b="1" dirty="0">
                    <a:solidFill>
                      <a:schemeClr val="accent5">
                        <a:lumMod val="20000"/>
                        <a:lumOff val="80000"/>
                      </a:schemeClr>
                    </a:solidFill>
                    <a:latin typeface="黑体" panose="02010609060101010101" charset="-122"/>
                    <a:ea typeface="黑体" panose="02010609060101010101" charset="-122"/>
                  </a:rPr>
                  <a:t>专业名称和专业代码填报；自主专业名称的专业，按其培养方案、培养方向、课程安排归类到专业目录中的专业代码，自主专业名称栏按实际专业名称填报。</a:t>
                </a:r>
                <a:endParaRPr lang="en-US" altLang="zh-CN" sz="1600" b="1" dirty="0">
                  <a:solidFill>
                    <a:schemeClr val="accent5">
                      <a:lumMod val="20000"/>
                      <a:lumOff val="80000"/>
                    </a:schemeClr>
                  </a:solidFill>
                  <a:latin typeface="黑体" panose="02010609060101010101" charset="-122"/>
                  <a:ea typeface="黑体" panose="02010609060101010101" charset="-122"/>
                </a:endParaRPr>
              </a:p>
              <a:p>
                <a:pPr marL="285750" indent="-285750">
                  <a:lnSpc>
                    <a:spcPct val="150000"/>
                  </a:lnSpc>
                  <a:buFont typeface="Wingdings" panose="05000000000000000000" pitchFamily="2" charset="2"/>
                  <a:buChar char="u"/>
                </a:pPr>
                <a:r>
                  <a:rPr lang="zh-CN" altLang="en-US" sz="1600" b="1" dirty="0">
                    <a:solidFill>
                      <a:schemeClr val="accent5">
                        <a:lumMod val="20000"/>
                        <a:lumOff val="80000"/>
                      </a:schemeClr>
                    </a:solidFill>
                    <a:latin typeface="黑体" panose="02010609060101010101" charset="-122"/>
                    <a:ea typeface="黑体" panose="02010609060101010101" charset="-122"/>
                  </a:rPr>
                  <a:t>目录外二级学科（含自主设置二级学科和交叉学科），专业名称按照“自设一级学科名称”填报，专业代码第</a:t>
                </a:r>
                <a:r>
                  <a:rPr lang="en-US" altLang="zh-CN" sz="1600" b="1" dirty="0">
                    <a:solidFill>
                      <a:schemeClr val="accent5">
                        <a:lumMod val="20000"/>
                        <a:lumOff val="80000"/>
                      </a:schemeClr>
                    </a:solidFill>
                    <a:latin typeface="黑体" panose="02010609060101010101" charset="-122"/>
                    <a:ea typeface="黑体" panose="02010609060101010101" charset="-122"/>
                  </a:rPr>
                  <a:t>5</a:t>
                </a:r>
                <a:r>
                  <a:rPr lang="zh-CN" altLang="en-US"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6</a:t>
                </a:r>
                <a:r>
                  <a:rPr lang="zh-CN" altLang="en-US" sz="1600" b="1" dirty="0">
                    <a:solidFill>
                      <a:schemeClr val="accent5">
                        <a:lumMod val="20000"/>
                        <a:lumOff val="80000"/>
                      </a:schemeClr>
                    </a:solidFill>
                    <a:latin typeface="黑体" panose="02010609060101010101" charset="-122"/>
                    <a:ea typeface="黑体" panose="02010609060101010101" charset="-122"/>
                  </a:rPr>
                  <a:t>位填‘</a:t>
                </a:r>
                <a:r>
                  <a:rPr lang="en-US" altLang="zh-CN" sz="1600" b="1" dirty="0">
                    <a:solidFill>
                      <a:schemeClr val="accent5">
                        <a:lumMod val="20000"/>
                        <a:lumOff val="80000"/>
                      </a:schemeClr>
                    </a:solidFill>
                    <a:latin typeface="黑体" panose="02010609060101010101" charset="-122"/>
                    <a:ea typeface="黑体" panose="02010609060101010101" charset="-122"/>
                  </a:rPr>
                  <a:t>ZS’</a:t>
                </a:r>
                <a:r>
                  <a:rPr lang="zh-CN" altLang="en-US" sz="1600" b="1" dirty="0">
                    <a:solidFill>
                      <a:schemeClr val="accent5">
                        <a:lumMod val="20000"/>
                        <a:lumOff val="80000"/>
                      </a:schemeClr>
                    </a:solidFill>
                    <a:latin typeface="黑体" panose="02010609060101010101" charset="-122"/>
                    <a:ea typeface="黑体" panose="02010609060101010101" charset="-122"/>
                  </a:rPr>
                  <a:t>，自主专业名称以国务院学位办颁布的</a:t>
                </a:r>
                <a:r>
                  <a:rPr lang="en-US" altLang="zh-CN" sz="1600" b="1" dirty="0">
                    <a:solidFill>
                      <a:schemeClr val="accent5">
                        <a:lumMod val="20000"/>
                        <a:lumOff val="80000"/>
                      </a:schemeClr>
                    </a:solidFill>
                    <a:latin typeface="黑体" panose="02010609060101010101" charset="-122"/>
                    <a:ea typeface="黑体" panose="02010609060101010101" charset="-122"/>
                  </a:rPr>
                  <a:t>《</a:t>
                </a:r>
                <a:r>
                  <a:rPr lang="zh-CN" altLang="en-US" sz="1600" b="1" dirty="0">
                    <a:solidFill>
                      <a:schemeClr val="accent5">
                        <a:lumMod val="20000"/>
                        <a:lumOff val="80000"/>
                      </a:schemeClr>
                    </a:solidFill>
                    <a:latin typeface="黑体" panose="02010609060101010101" charset="-122"/>
                    <a:ea typeface="黑体" panose="02010609060101010101" charset="-122"/>
                  </a:rPr>
                  <a:t>学位授予单位自主设置二级学科和交叉学科名单</a:t>
                </a:r>
                <a:r>
                  <a:rPr lang="en-US" altLang="zh-CN" sz="1600" b="1" dirty="0">
                    <a:solidFill>
                      <a:schemeClr val="accent5">
                        <a:lumMod val="20000"/>
                        <a:lumOff val="80000"/>
                      </a:schemeClr>
                    </a:solidFill>
                    <a:latin typeface="黑体" panose="02010609060101010101" charset="-122"/>
                    <a:ea typeface="黑体" panose="02010609060101010101" charset="-122"/>
                  </a:rPr>
                  <a:t>》</a:t>
                </a:r>
                <a:r>
                  <a:rPr lang="zh-CN" altLang="en-US" sz="1600" b="1" dirty="0">
                    <a:solidFill>
                      <a:schemeClr val="accent5">
                        <a:lumMod val="20000"/>
                        <a:lumOff val="80000"/>
                      </a:schemeClr>
                    </a:solidFill>
                    <a:latin typeface="黑体" panose="02010609060101010101" charset="-122"/>
                    <a:ea typeface="黑体" panose="02010609060101010101" charset="-122"/>
                  </a:rPr>
                  <a:t>为准，如：北京大学自设二级学科国家发展，专业名称填报“自设理论经济学”，专业代码填报“</a:t>
                </a:r>
                <a:r>
                  <a:rPr lang="en-US" altLang="zh-CN" sz="1600" b="1" dirty="0">
                    <a:solidFill>
                      <a:schemeClr val="accent5">
                        <a:lumMod val="20000"/>
                        <a:lumOff val="80000"/>
                      </a:schemeClr>
                    </a:solidFill>
                    <a:latin typeface="黑体" panose="02010609060101010101" charset="-122"/>
                    <a:ea typeface="黑体" panose="02010609060101010101" charset="-122"/>
                  </a:rPr>
                  <a:t>0201ZS”</a:t>
                </a:r>
                <a:r>
                  <a:rPr lang="zh-CN" altLang="en-US" sz="1600" b="1" dirty="0">
                    <a:solidFill>
                      <a:schemeClr val="accent5">
                        <a:lumMod val="20000"/>
                        <a:lumOff val="80000"/>
                      </a:schemeClr>
                    </a:solidFill>
                    <a:latin typeface="黑体" panose="02010609060101010101" charset="-122"/>
                    <a:ea typeface="黑体" panose="02010609060101010101" charset="-122"/>
                  </a:rPr>
                  <a:t>，自主专业名称填报“国家发展”。自主设置交叉学科（二级学科）按照所涉及的一级学科归类别填报。如西安交通大学自主设置交叉学科新媒体与社会治理，可归类到“马克思主义理论”一级学科，专业名称填报“自设马克思主义理论”，专业代码填报“</a:t>
                </a:r>
                <a:r>
                  <a:rPr lang="en-US" altLang="zh-CN" sz="1600" b="1" dirty="0">
                    <a:solidFill>
                      <a:schemeClr val="accent5">
                        <a:lumMod val="20000"/>
                        <a:lumOff val="80000"/>
                      </a:schemeClr>
                    </a:solidFill>
                    <a:latin typeface="黑体" panose="02010609060101010101" charset="-122"/>
                    <a:ea typeface="黑体" panose="02010609060101010101" charset="-122"/>
                  </a:rPr>
                  <a:t>0305ZS”</a:t>
                </a:r>
                <a:r>
                  <a:rPr lang="zh-CN" altLang="en-US" sz="1600" b="1" dirty="0">
                    <a:solidFill>
                      <a:schemeClr val="accent5">
                        <a:lumMod val="20000"/>
                        <a:lumOff val="80000"/>
                      </a:schemeClr>
                    </a:solidFill>
                    <a:latin typeface="黑体" panose="02010609060101010101" charset="-122"/>
                    <a:ea typeface="黑体" panose="02010609060101010101" charset="-122"/>
                  </a:rPr>
                  <a:t>，自主专业名称填报“新媒体与社会治理”。</a:t>
                </a:r>
                <a:endParaRPr lang="en-US" altLang="zh-CN" sz="1600" b="1" dirty="0">
                  <a:solidFill>
                    <a:schemeClr val="accent5">
                      <a:lumMod val="20000"/>
                      <a:lumOff val="80000"/>
                    </a:schemeClr>
                  </a:solidFill>
                  <a:latin typeface="黑体" panose="02010609060101010101" charset="-122"/>
                  <a:ea typeface="黑体" panose="02010609060101010101" charset="-122"/>
                </a:endParaRPr>
              </a:p>
              <a:p>
                <a:pPr marL="285750" indent="-285750">
                  <a:lnSpc>
                    <a:spcPct val="150000"/>
                  </a:lnSpc>
                  <a:buFont typeface="Wingdings" panose="05000000000000000000" pitchFamily="2" charset="2"/>
                  <a:buChar char="u"/>
                </a:pPr>
                <a:r>
                  <a:rPr lang="zh-CN" altLang="en-US" sz="1600" b="1" dirty="0">
                    <a:solidFill>
                      <a:schemeClr val="accent5">
                        <a:lumMod val="20000"/>
                        <a:lumOff val="80000"/>
                      </a:schemeClr>
                    </a:solidFill>
                    <a:latin typeface="黑体" panose="02010609060101010101" charset="-122"/>
                    <a:ea typeface="黑体" panose="02010609060101010101" charset="-122"/>
                  </a:rPr>
                  <a:t>当按一级学科招生时，专业代码第</a:t>
                </a:r>
                <a:r>
                  <a:rPr lang="en-US" altLang="zh-CN" sz="1600" b="1" dirty="0">
                    <a:solidFill>
                      <a:schemeClr val="accent5">
                        <a:lumMod val="20000"/>
                        <a:lumOff val="80000"/>
                      </a:schemeClr>
                    </a:solidFill>
                    <a:latin typeface="黑体" panose="02010609060101010101" charset="-122"/>
                    <a:ea typeface="黑体" panose="02010609060101010101" charset="-122"/>
                  </a:rPr>
                  <a:t>5</a:t>
                </a:r>
                <a:r>
                  <a:rPr lang="zh-CN" altLang="en-US"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6</a:t>
                </a:r>
                <a:r>
                  <a:rPr lang="zh-CN" altLang="en-US" sz="1600" b="1" dirty="0">
                    <a:solidFill>
                      <a:schemeClr val="accent5">
                        <a:lumMod val="20000"/>
                        <a:lumOff val="80000"/>
                      </a:schemeClr>
                    </a:solidFill>
                    <a:latin typeface="黑体" panose="02010609060101010101" charset="-122"/>
                    <a:ea typeface="黑体" panose="02010609060101010101" charset="-122"/>
                  </a:rPr>
                  <a:t>位填‘</a:t>
                </a:r>
                <a:r>
                  <a:rPr lang="en-US" altLang="zh-CN" sz="1600" b="1" dirty="0">
                    <a:solidFill>
                      <a:schemeClr val="accent5">
                        <a:lumMod val="20000"/>
                        <a:lumOff val="80000"/>
                      </a:schemeClr>
                    </a:solidFill>
                    <a:latin typeface="黑体" panose="02010609060101010101" charset="-122"/>
                    <a:ea typeface="黑体" panose="02010609060101010101" charset="-122"/>
                  </a:rPr>
                  <a:t>TP’</a:t>
                </a:r>
                <a:r>
                  <a:rPr lang="zh-CN" altLang="en-US" sz="1600" b="1" dirty="0">
                    <a:solidFill>
                      <a:schemeClr val="accent5">
                        <a:lumMod val="20000"/>
                        <a:lumOff val="80000"/>
                      </a:schemeClr>
                    </a:solidFill>
                    <a:latin typeface="黑体" panose="02010609060101010101" charset="-122"/>
                    <a:ea typeface="黑体" panose="02010609060101010101" charset="-122"/>
                  </a:rPr>
                  <a:t>。如：当按哲学一级学科（</a:t>
                </a:r>
                <a:r>
                  <a:rPr lang="en-US" altLang="zh-CN" sz="1600" b="1" dirty="0">
                    <a:solidFill>
                      <a:schemeClr val="accent5">
                        <a:lumMod val="20000"/>
                        <a:lumOff val="80000"/>
                      </a:schemeClr>
                    </a:solidFill>
                    <a:latin typeface="黑体" panose="02010609060101010101" charset="-122"/>
                    <a:ea typeface="黑体" panose="02010609060101010101" charset="-122"/>
                  </a:rPr>
                  <a:t>010100</a:t>
                </a:r>
                <a:r>
                  <a:rPr lang="zh-CN" altLang="en-US" sz="1600" b="1" dirty="0">
                    <a:solidFill>
                      <a:schemeClr val="accent5">
                        <a:lumMod val="20000"/>
                        <a:lumOff val="80000"/>
                      </a:schemeClr>
                    </a:solidFill>
                    <a:latin typeface="黑体" panose="02010609060101010101" charset="-122"/>
                    <a:ea typeface="黑体" panose="02010609060101010101" charset="-122"/>
                  </a:rPr>
                  <a:t>）招生时，二级学科按</a:t>
                </a:r>
                <a:r>
                  <a:rPr lang="en-US" altLang="zh-CN" sz="1600" b="1" dirty="0">
                    <a:solidFill>
                      <a:schemeClr val="accent5">
                        <a:lumMod val="20000"/>
                        <a:lumOff val="80000"/>
                      </a:schemeClr>
                    </a:solidFill>
                    <a:latin typeface="黑体" panose="02010609060101010101" charset="-122"/>
                    <a:ea typeface="黑体" panose="02010609060101010101" charset="-122"/>
                  </a:rPr>
                  <a:t>0101TP</a:t>
                </a:r>
                <a:r>
                  <a:rPr lang="zh-CN" altLang="en-US" sz="1600" b="1" dirty="0">
                    <a:solidFill>
                      <a:schemeClr val="accent5">
                        <a:lumMod val="20000"/>
                        <a:lumOff val="80000"/>
                      </a:schemeClr>
                    </a:solidFill>
                    <a:latin typeface="黑体" panose="02010609060101010101" charset="-122"/>
                    <a:ea typeface="黑体" panose="02010609060101010101" charset="-122"/>
                  </a:rPr>
                  <a:t>填报。</a:t>
                </a:r>
                <a:endParaRPr lang="zh-CN" altLang="en-US" sz="1600" b="1" dirty="0">
                  <a:solidFill>
                    <a:schemeClr val="accent5">
                      <a:lumMod val="20000"/>
                      <a:lumOff val="80000"/>
                    </a:schemeClr>
                  </a:solidFill>
                  <a:latin typeface="黑体" panose="02010609060101010101" charset="-122"/>
                  <a:ea typeface="黑体" panose="02010609060101010101" charset="-122"/>
                </a:endParaRPr>
              </a:p>
              <a:p>
                <a:pPr>
                  <a:lnSpc>
                    <a:spcPct val="150000"/>
                  </a:lnSpc>
                </a:pP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21" name="矩形 20"/>
            <p:cNvSpPr/>
            <p:nvPr/>
          </p:nvSpPr>
          <p:spPr>
            <a:xfrm>
              <a:off x="3581975" y="685065"/>
              <a:ext cx="5314274" cy="443396"/>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24" name="组合 23"/>
          <p:cNvGrpSpPr/>
          <p:nvPr/>
        </p:nvGrpSpPr>
        <p:grpSpPr>
          <a:xfrm>
            <a:off x="519554" y="295815"/>
            <a:ext cx="10858500" cy="2372956"/>
            <a:chOff x="693760" y="19624"/>
            <a:chExt cx="10858500" cy="2636685"/>
          </a:xfrm>
        </p:grpSpPr>
        <p:grpSp>
          <p:nvGrpSpPr>
            <p:cNvPr id="25" name="组合 24"/>
            <p:cNvGrpSpPr/>
            <p:nvPr/>
          </p:nvGrpSpPr>
          <p:grpSpPr>
            <a:xfrm>
              <a:off x="693760" y="536086"/>
              <a:ext cx="10858500" cy="2120223"/>
              <a:chOff x="693760" y="-1192493"/>
              <a:chExt cx="10858500" cy="3626447"/>
            </a:xfrm>
          </p:grpSpPr>
          <p:sp>
            <p:nvSpPr>
              <p:cNvPr id="27" name="矩形 26"/>
              <p:cNvSpPr/>
              <p:nvPr/>
            </p:nvSpPr>
            <p:spPr>
              <a:xfrm>
                <a:off x="693760" y="-1192493"/>
                <a:ext cx="10858500" cy="3626447"/>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zh-CN" altLang="zh-CN"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1</a:t>
                </a:r>
                <a:r>
                  <a:rPr lang="zh-CN" altLang="zh-CN" sz="1600" b="1" dirty="0">
                    <a:solidFill>
                      <a:schemeClr val="accent5">
                        <a:lumMod val="20000"/>
                        <a:lumOff val="80000"/>
                      </a:schemeClr>
                    </a:solidFill>
                    <a:latin typeface="黑体" panose="02010609060101010101" charset="-122"/>
                    <a:ea typeface="黑体" panose="02010609060101010101" charset="-122"/>
                  </a:rPr>
                  <a:t>）本调查表统计占用本校招生计划及不占招生计划的港澳台侨的</a:t>
                </a:r>
                <a:r>
                  <a:rPr lang="zh-CN" altLang="en-US" sz="1600" b="1" dirty="0">
                    <a:solidFill>
                      <a:schemeClr val="accent5">
                        <a:lumMod val="20000"/>
                        <a:lumOff val="80000"/>
                      </a:schemeClr>
                    </a:solidFill>
                    <a:latin typeface="黑体" panose="02010609060101010101" charset="-122"/>
                    <a:ea typeface="黑体" panose="02010609060101010101" charset="-122"/>
                  </a:rPr>
                  <a:t>硕士研究生</a:t>
                </a:r>
                <a:r>
                  <a:rPr lang="zh-CN" altLang="zh-CN" sz="1600" b="1" dirty="0">
                    <a:solidFill>
                      <a:schemeClr val="accent5">
                        <a:lumMod val="20000"/>
                        <a:lumOff val="80000"/>
                      </a:schemeClr>
                    </a:solidFill>
                    <a:latin typeface="黑体" panose="02010609060101010101" charset="-122"/>
                    <a:ea typeface="黑体" panose="02010609060101010101" charset="-122"/>
                  </a:rPr>
                  <a:t>学生</a:t>
                </a:r>
                <a:endParaRPr lang="en-US" altLang="zh-CN" sz="1600" b="1" dirty="0">
                  <a:solidFill>
                    <a:schemeClr val="accent5">
                      <a:lumMod val="20000"/>
                      <a:lumOff val="80000"/>
                    </a:schemeClr>
                  </a:solidFill>
                  <a:latin typeface="黑体" panose="02010609060101010101" charset="-122"/>
                  <a:ea typeface="黑体" panose="02010609060101010101" charset="-122"/>
                </a:endParaRPr>
              </a:p>
              <a:p>
                <a:r>
                  <a:rPr lang="zh-CN" altLang="zh-CN"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4</a:t>
                </a:r>
                <a:r>
                  <a:rPr lang="zh-CN" altLang="zh-CN" sz="1600" b="1" dirty="0">
                    <a:solidFill>
                      <a:schemeClr val="accent5">
                        <a:lumMod val="20000"/>
                        <a:lumOff val="80000"/>
                      </a:schemeClr>
                    </a:solidFill>
                    <a:latin typeface="黑体" panose="02010609060101010101" charset="-122"/>
                    <a:ea typeface="黑体" panose="02010609060101010101" charset="-122"/>
                  </a:rPr>
                  <a:t>）年制，填写分专业学生数时必须填写年制，年制按整数填报。秋季（</a:t>
                </a:r>
                <a:r>
                  <a:rPr lang="en-US" altLang="zh-CN" sz="1600" b="1" dirty="0">
                    <a:solidFill>
                      <a:schemeClr val="accent5">
                        <a:lumMod val="20000"/>
                        <a:lumOff val="80000"/>
                      </a:schemeClr>
                    </a:solidFill>
                    <a:latin typeface="黑体" panose="02010609060101010101" charset="-122"/>
                    <a:ea typeface="黑体" panose="02010609060101010101" charset="-122"/>
                  </a:rPr>
                  <a:t>9</a:t>
                </a:r>
                <a:r>
                  <a:rPr lang="zh-CN" altLang="zh-CN" sz="1600" b="1" dirty="0">
                    <a:solidFill>
                      <a:schemeClr val="accent5">
                        <a:lumMod val="20000"/>
                        <a:lumOff val="80000"/>
                      </a:schemeClr>
                    </a:solidFill>
                    <a:latin typeface="黑体" panose="02010609060101010101" charset="-122"/>
                    <a:ea typeface="黑体" panose="02010609060101010101" charset="-122"/>
                  </a:rPr>
                  <a:t>月）入学的学生，若修业年限为</a:t>
                </a:r>
                <a:r>
                  <a:rPr lang="en-US" altLang="zh-CN" sz="1600" b="1" dirty="0">
                    <a:solidFill>
                      <a:schemeClr val="accent5">
                        <a:lumMod val="20000"/>
                        <a:lumOff val="80000"/>
                      </a:schemeClr>
                    </a:solidFill>
                    <a:latin typeface="黑体" panose="02010609060101010101" charset="-122"/>
                    <a:ea typeface="黑体" panose="02010609060101010101" charset="-122"/>
                  </a:rPr>
                  <a:t>x.5</a:t>
                </a:r>
                <a:r>
                  <a:rPr lang="zh-CN" altLang="zh-CN" sz="1600" b="1" dirty="0">
                    <a:solidFill>
                      <a:schemeClr val="accent5">
                        <a:lumMod val="20000"/>
                        <a:lumOff val="80000"/>
                      </a:schemeClr>
                    </a:solidFill>
                    <a:latin typeface="黑体" panose="02010609060101010101" charset="-122"/>
                    <a:ea typeface="黑体" panose="02010609060101010101" charset="-122"/>
                  </a:rPr>
                  <a:t>年时，中按</a:t>
                </a:r>
                <a:r>
                  <a:rPr lang="en-US" altLang="zh-CN" sz="1600" b="1" dirty="0">
                    <a:solidFill>
                      <a:schemeClr val="accent5">
                        <a:lumMod val="20000"/>
                        <a:lumOff val="80000"/>
                      </a:schemeClr>
                    </a:solidFill>
                    <a:latin typeface="黑体" panose="02010609060101010101" charset="-122"/>
                    <a:ea typeface="黑体" panose="02010609060101010101" charset="-122"/>
                  </a:rPr>
                  <a:t>x+1</a:t>
                </a:r>
                <a:r>
                  <a:rPr lang="zh-CN" altLang="zh-CN" sz="1600" b="1" dirty="0">
                    <a:solidFill>
                      <a:schemeClr val="accent5">
                        <a:lumMod val="20000"/>
                        <a:lumOff val="80000"/>
                      </a:schemeClr>
                    </a:solidFill>
                    <a:latin typeface="黑体" panose="02010609060101010101" charset="-122"/>
                    <a:ea typeface="黑体" panose="02010609060101010101" charset="-122"/>
                  </a:rPr>
                  <a:t>年的“年制”填报，第“</a:t>
                </a:r>
                <a:r>
                  <a:rPr lang="en-US" altLang="zh-CN" sz="1600" b="1" dirty="0">
                    <a:solidFill>
                      <a:schemeClr val="accent5">
                        <a:lumMod val="20000"/>
                        <a:lumOff val="80000"/>
                      </a:schemeClr>
                    </a:solidFill>
                    <a:latin typeface="黑体" panose="02010609060101010101" charset="-122"/>
                    <a:ea typeface="黑体" panose="02010609060101010101" charset="-122"/>
                  </a:rPr>
                  <a:t>x+1</a:t>
                </a:r>
                <a:r>
                  <a:rPr lang="zh-CN" altLang="zh-CN" sz="1600" b="1" dirty="0">
                    <a:solidFill>
                      <a:schemeClr val="accent5">
                        <a:lumMod val="20000"/>
                        <a:lumOff val="80000"/>
                      </a:schemeClr>
                    </a:solidFill>
                    <a:latin typeface="黑体" panose="02010609060101010101" charset="-122"/>
                    <a:ea typeface="黑体" panose="02010609060101010101" charset="-122"/>
                  </a:rPr>
                  <a:t>年级”的“在校生数”计入“预计毕业生数”；如：若填写秋季（</a:t>
                </a:r>
                <a:r>
                  <a:rPr lang="en-US" altLang="zh-CN" sz="1600" b="1" dirty="0">
                    <a:solidFill>
                      <a:schemeClr val="accent5">
                        <a:lumMod val="20000"/>
                        <a:lumOff val="80000"/>
                      </a:schemeClr>
                    </a:solidFill>
                    <a:latin typeface="黑体" panose="02010609060101010101" charset="-122"/>
                    <a:ea typeface="黑体" panose="02010609060101010101" charset="-122"/>
                  </a:rPr>
                  <a:t>9</a:t>
                </a:r>
                <a:r>
                  <a:rPr lang="zh-CN" altLang="zh-CN" sz="1600" b="1" dirty="0">
                    <a:solidFill>
                      <a:schemeClr val="accent5">
                        <a:lumMod val="20000"/>
                        <a:lumOff val="80000"/>
                      </a:schemeClr>
                    </a:solidFill>
                    <a:latin typeface="黑体" panose="02010609060101010101" charset="-122"/>
                    <a:ea typeface="黑体" panose="02010609060101010101" charset="-122"/>
                  </a:rPr>
                  <a:t>月）入学修业年限为</a:t>
                </a:r>
                <a:r>
                  <a:rPr lang="en-US" altLang="zh-CN" sz="1600" b="1" dirty="0">
                    <a:solidFill>
                      <a:schemeClr val="accent5">
                        <a:lumMod val="20000"/>
                        <a:lumOff val="80000"/>
                      </a:schemeClr>
                    </a:solidFill>
                    <a:latin typeface="黑体" panose="02010609060101010101" charset="-122"/>
                    <a:ea typeface="黑体" panose="02010609060101010101" charset="-122"/>
                  </a:rPr>
                  <a:t>2.5</a:t>
                </a:r>
                <a:r>
                  <a:rPr lang="zh-CN" altLang="zh-CN" sz="1600" b="1" dirty="0">
                    <a:solidFill>
                      <a:schemeClr val="accent5">
                        <a:lumMod val="20000"/>
                        <a:lumOff val="80000"/>
                      </a:schemeClr>
                    </a:solidFill>
                    <a:latin typeface="黑体" panose="02010609060101010101" charset="-122"/>
                    <a:ea typeface="黑体" panose="02010609060101010101" charset="-122"/>
                  </a:rPr>
                  <a:t>年的学生时，年制按“</a:t>
                </a:r>
                <a:r>
                  <a:rPr lang="en-US" altLang="zh-CN" sz="1600" b="1" dirty="0">
                    <a:solidFill>
                      <a:schemeClr val="accent5">
                        <a:lumMod val="20000"/>
                        <a:lumOff val="80000"/>
                      </a:schemeClr>
                    </a:solidFill>
                    <a:latin typeface="黑体" panose="02010609060101010101" charset="-122"/>
                    <a:ea typeface="黑体" panose="02010609060101010101" charset="-122"/>
                  </a:rPr>
                  <a:t>3</a:t>
                </a:r>
                <a:r>
                  <a:rPr lang="zh-CN" altLang="zh-CN" sz="1600" b="1" dirty="0">
                    <a:solidFill>
                      <a:schemeClr val="accent5">
                        <a:lumMod val="20000"/>
                        <a:lumOff val="80000"/>
                      </a:schemeClr>
                    </a:solidFill>
                    <a:latin typeface="黑体" panose="02010609060101010101" charset="-122"/>
                    <a:ea typeface="黑体" panose="02010609060101010101" charset="-122"/>
                  </a:rPr>
                  <a:t>”填报，第“三年级”的“在校生数”计入“预计毕业生数”；春季（</a:t>
                </a:r>
                <a:r>
                  <a:rPr lang="en-US" altLang="zh-CN" sz="1600" b="1" dirty="0">
                    <a:solidFill>
                      <a:schemeClr val="accent5">
                        <a:lumMod val="20000"/>
                        <a:lumOff val="80000"/>
                      </a:schemeClr>
                    </a:solidFill>
                    <a:latin typeface="黑体" panose="02010609060101010101" charset="-122"/>
                    <a:ea typeface="黑体" panose="02010609060101010101" charset="-122"/>
                  </a:rPr>
                  <a:t>2</a:t>
                </a:r>
                <a:r>
                  <a:rPr lang="zh-CN" altLang="zh-CN"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3</a:t>
                </a:r>
                <a:r>
                  <a:rPr lang="zh-CN" altLang="zh-CN" sz="1600" b="1" dirty="0">
                    <a:solidFill>
                      <a:schemeClr val="accent5">
                        <a:lumMod val="20000"/>
                        <a:lumOff val="80000"/>
                      </a:schemeClr>
                    </a:solidFill>
                    <a:latin typeface="黑体" panose="02010609060101010101" charset="-122"/>
                    <a:ea typeface="黑体" panose="02010609060101010101" charset="-122"/>
                  </a:rPr>
                  <a:t>月）入学的学生，若修业年限为</a:t>
                </a:r>
                <a:r>
                  <a:rPr lang="en-US" altLang="zh-CN" sz="1600" b="1" dirty="0">
                    <a:solidFill>
                      <a:schemeClr val="accent5">
                        <a:lumMod val="20000"/>
                        <a:lumOff val="80000"/>
                      </a:schemeClr>
                    </a:solidFill>
                    <a:latin typeface="黑体" panose="02010609060101010101" charset="-122"/>
                    <a:ea typeface="黑体" panose="02010609060101010101" charset="-122"/>
                  </a:rPr>
                  <a:t>x.5</a:t>
                </a:r>
                <a:r>
                  <a:rPr lang="zh-CN" altLang="zh-CN" sz="1600" b="1" dirty="0">
                    <a:solidFill>
                      <a:schemeClr val="accent5">
                        <a:lumMod val="20000"/>
                        <a:lumOff val="80000"/>
                      </a:schemeClr>
                    </a:solidFill>
                    <a:latin typeface="黑体" panose="02010609060101010101" charset="-122"/>
                    <a:ea typeface="黑体" panose="02010609060101010101" charset="-122"/>
                  </a:rPr>
                  <a:t>年时，按</a:t>
                </a:r>
                <a:r>
                  <a:rPr lang="en-US" altLang="zh-CN" sz="1600" b="1" dirty="0">
                    <a:solidFill>
                      <a:schemeClr val="accent5">
                        <a:lumMod val="20000"/>
                        <a:lumOff val="80000"/>
                      </a:schemeClr>
                    </a:solidFill>
                    <a:latin typeface="黑体" panose="02010609060101010101" charset="-122"/>
                    <a:ea typeface="黑体" panose="02010609060101010101" charset="-122"/>
                  </a:rPr>
                  <a:t>x</a:t>
                </a:r>
                <a:r>
                  <a:rPr lang="zh-CN" altLang="zh-CN" sz="1600" b="1" dirty="0">
                    <a:solidFill>
                      <a:schemeClr val="accent5">
                        <a:lumMod val="20000"/>
                        <a:lumOff val="80000"/>
                      </a:schemeClr>
                    </a:solidFill>
                    <a:latin typeface="黑体" panose="02010609060101010101" charset="-122"/>
                    <a:ea typeface="黑体" panose="02010609060101010101" charset="-122"/>
                  </a:rPr>
                  <a:t>年的年制填报，第“</a:t>
                </a:r>
                <a:r>
                  <a:rPr lang="en-US" altLang="zh-CN" sz="1600" b="1" dirty="0">
                    <a:solidFill>
                      <a:schemeClr val="accent5">
                        <a:lumMod val="20000"/>
                        <a:lumOff val="80000"/>
                      </a:schemeClr>
                    </a:solidFill>
                    <a:latin typeface="黑体" panose="02010609060101010101" charset="-122"/>
                    <a:ea typeface="黑体" panose="02010609060101010101" charset="-122"/>
                  </a:rPr>
                  <a:t>x</a:t>
                </a:r>
                <a:r>
                  <a:rPr lang="zh-CN" altLang="zh-CN" sz="1600" b="1" dirty="0">
                    <a:solidFill>
                      <a:schemeClr val="accent5">
                        <a:lumMod val="20000"/>
                        <a:lumOff val="80000"/>
                      </a:schemeClr>
                    </a:solidFill>
                    <a:latin typeface="黑体" panose="02010609060101010101" charset="-122"/>
                    <a:ea typeface="黑体" panose="02010609060101010101" charset="-122"/>
                  </a:rPr>
                  <a:t>年级”的“在校生数”计入“预计毕业生数”。如：若填写春季（</a:t>
                </a:r>
                <a:r>
                  <a:rPr lang="en-US" altLang="zh-CN" sz="1600" b="1" dirty="0">
                    <a:solidFill>
                      <a:schemeClr val="accent5">
                        <a:lumMod val="20000"/>
                        <a:lumOff val="80000"/>
                      </a:schemeClr>
                    </a:solidFill>
                    <a:latin typeface="黑体" panose="02010609060101010101" charset="-122"/>
                    <a:ea typeface="黑体" panose="02010609060101010101" charset="-122"/>
                  </a:rPr>
                  <a:t>2</a:t>
                </a:r>
                <a:r>
                  <a:rPr lang="zh-CN" altLang="zh-CN"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3</a:t>
                </a:r>
                <a:r>
                  <a:rPr lang="zh-CN" altLang="zh-CN" sz="1600" b="1" dirty="0">
                    <a:solidFill>
                      <a:schemeClr val="accent5">
                        <a:lumMod val="20000"/>
                        <a:lumOff val="80000"/>
                      </a:schemeClr>
                    </a:solidFill>
                    <a:latin typeface="黑体" panose="02010609060101010101" charset="-122"/>
                    <a:ea typeface="黑体" panose="02010609060101010101" charset="-122"/>
                  </a:rPr>
                  <a:t>月）入学修业年限为</a:t>
                </a:r>
                <a:r>
                  <a:rPr lang="en-US" altLang="zh-CN" sz="1600" b="1" dirty="0">
                    <a:solidFill>
                      <a:schemeClr val="accent5">
                        <a:lumMod val="20000"/>
                        <a:lumOff val="80000"/>
                      </a:schemeClr>
                    </a:solidFill>
                    <a:latin typeface="黑体" panose="02010609060101010101" charset="-122"/>
                    <a:ea typeface="黑体" panose="02010609060101010101" charset="-122"/>
                  </a:rPr>
                  <a:t>2.5</a:t>
                </a:r>
                <a:r>
                  <a:rPr lang="zh-CN" altLang="zh-CN" sz="1600" b="1" dirty="0">
                    <a:solidFill>
                      <a:schemeClr val="accent5">
                        <a:lumMod val="20000"/>
                        <a:lumOff val="80000"/>
                      </a:schemeClr>
                    </a:solidFill>
                    <a:latin typeface="黑体" panose="02010609060101010101" charset="-122"/>
                    <a:ea typeface="黑体" panose="02010609060101010101" charset="-122"/>
                  </a:rPr>
                  <a:t>年的学生时，年制按“</a:t>
                </a:r>
                <a:r>
                  <a:rPr lang="en-US" altLang="zh-CN" sz="1600" b="1" dirty="0">
                    <a:solidFill>
                      <a:schemeClr val="accent5">
                        <a:lumMod val="20000"/>
                        <a:lumOff val="80000"/>
                      </a:schemeClr>
                    </a:solidFill>
                    <a:latin typeface="黑体" panose="02010609060101010101" charset="-122"/>
                    <a:ea typeface="黑体" panose="02010609060101010101" charset="-122"/>
                  </a:rPr>
                  <a:t>2</a:t>
                </a:r>
                <a:r>
                  <a:rPr lang="zh-CN" altLang="zh-CN" sz="1600" b="1" dirty="0">
                    <a:solidFill>
                      <a:schemeClr val="accent5">
                        <a:lumMod val="20000"/>
                        <a:lumOff val="80000"/>
                      </a:schemeClr>
                    </a:solidFill>
                    <a:latin typeface="黑体" panose="02010609060101010101" charset="-122"/>
                    <a:ea typeface="黑体" panose="02010609060101010101" charset="-122"/>
                  </a:rPr>
                  <a:t>”填报，第“二年级”的“在校生数”计入“预计毕业生数”专业相同年制不同应分别填报。</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sp>
            <p:nvSpPr>
              <p:cNvPr id="28" name="矩形 27"/>
              <p:cNvSpPr/>
              <p:nvPr/>
            </p:nvSpPr>
            <p:spPr>
              <a:xfrm>
                <a:off x="736567" y="-1093829"/>
                <a:ext cx="10722611" cy="767720"/>
              </a:xfrm>
              <a:prstGeom prst="rect">
                <a:avLst/>
              </a:prstGeom>
            </p:spPr>
            <p:txBody>
              <a:bodyPr wrap="square">
                <a:spAutoFit/>
              </a:bodyPr>
              <a:lstStyle/>
              <a:p>
                <a:pPr>
                  <a:lnSpc>
                    <a:spcPct val="150000"/>
                  </a:lnSpc>
                </a:pP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26" name="矩形 25"/>
            <p:cNvSpPr/>
            <p:nvPr/>
          </p:nvSpPr>
          <p:spPr>
            <a:xfrm>
              <a:off x="5068659" y="19624"/>
              <a:ext cx="3909306" cy="411556"/>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250"/>
                                        <p:tgtEl>
                                          <p:spTgt spid="14"/>
                                        </p:tgtEl>
                                      </p:cBhvr>
                                    </p:animEffect>
                                    <p:set>
                                      <p:cBhvr>
                                        <p:cTn id="12" dur="1" fill="hold">
                                          <p:stCondLst>
                                            <p:cond delay="249"/>
                                          </p:stCondLst>
                                        </p:cTn>
                                        <p:tgtEl>
                                          <p:spTgt spid="14"/>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nodeType="clickEffect">
                                  <p:stCondLst>
                                    <p:cond delay="0"/>
                                  </p:stCondLst>
                                  <p:childTnLst>
                                    <p:animEffect transition="out" filter="fade">
                                      <p:cBhvr>
                                        <p:cTn id="21" dur="250"/>
                                        <p:tgtEl>
                                          <p:spTgt spid="19"/>
                                        </p:tgtEl>
                                      </p:cBhvr>
                                    </p:animEffect>
                                    <p:set>
                                      <p:cBhvr>
                                        <p:cTn id="22" dur="1" fill="hold">
                                          <p:stCondLst>
                                            <p:cond delay="249"/>
                                          </p:stCondLst>
                                        </p:cTn>
                                        <p:tgtEl>
                                          <p:spTgt spid="19"/>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nodeType="clickEffect">
                                  <p:stCondLst>
                                    <p:cond delay="0"/>
                                  </p:stCondLst>
                                  <p:childTnLst>
                                    <p:animEffect transition="out" filter="fade">
                                      <p:cBhvr>
                                        <p:cTn id="31" dur="250"/>
                                        <p:tgtEl>
                                          <p:spTgt spid="24"/>
                                        </p:tgtEl>
                                      </p:cBhvr>
                                    </p:animEffect>
                                    <p:set>
                                      <p:cBhvr>
                                        <p:cTn id="32" dur="1" fill="hold">
                                          <p:stCondLst>
                                            <p:cond delay="249"/>
                                          </p:stCondLst>
                                        </p:cTn>
                                        <p:tgtEl>
                                          <p:spTgt spid="2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3438863" y="287020"/>
            <a:ext cx="5314275" cy="400110"/>
          </a:xfrm>
          <a:prstGeom prst="rect">
            <a:avLst/>
          </a:prstGeom>
        </p:spPr>
        <p:txBody>
          <a:bodyPr wrap="none">
            <a:spAutoFit/>
          </a:bodyPr>
          <a:lstStyle/>
          <a:p>
            <a:pPr algn="ctr"/>
            <a:r>
              <a:rPr lang="zh-CN" altLang="en-US" sz="2000" b="1" dirty="0">
                <a:solidFill>
                  <a:srgbClr val="304371"/>
                </a:solidFill>
                <a:cs typeface="+mn-ea"/>
                <a:sym typeface="+mn-lt"/>
              </a:rPr>
              <a:t>（三十二）博士研究生分专业（领域）学生数</a:t>
            </a:r>
            <a:endParaRPr lang="zh-CN" altLang="en-US" sz="2000" b="1" dirty="0">
              <a:solidFill>
                <a:srgbClr val="304371"/>
              </a:solidFill>
              <a:cs typeface="+mn-ea"/>
              <a:sym typeface="+mn-lt"/>
            </a:endParaRPr>
          </a:p>
        </p:txBody>
      </p:sp>
      <p:sp>
        <p:nvSpPr>
          <p:cNvPr id="3" name="矩形 2"/>
          <p:cNvSpPr/>
          <p:nvPr/>
        </p:nvSpPr>
        <p:spPr>
          <a:xfrm>
            <a:off x="654725" y="5240338"/>
            <a:ext cx="646331" cy="369332"/>
          </a:xfrm>
          <a:prstGeom prst="rect">
            <a:avLst/>
          </a:prstGeom>
        </p:spPr>
        <p:txBody>
          <a:bodyPr wrap="none">
            <a:spAutoFit/>
          </a:bodyPr>
          <a:lstStyle/>
          <a:p>
            <a:pPr algn="just">
              <a:spcAft>
                <a:spcPts val="0"/>
              </a:spcAft>
            </a:pPr>
            <a:r>
              <a:rPr lang="zh-CN" altLang="zh-CN" kern="100" dirty="0">
                <a:cs typeface="+mn-ea"/>
                <a:sym typeface="+mn-lt"/>
              </a:rPr>
              <a:t>续表</a:t>
            </a:r>
            <a:endParaRPr lang="zh-CN" altLang="zh-CN" sz="2400" kern="100" dirty="0">
              <a:cs typeface="+mn-ea"/>
              <a:sym typeface="+mn-lt"/>
            </a:endParaRPr>
          </a:p>
        </p:txBody>
      </p:sp>
      <p:graphicFrame>
        <p:nvGraphicFramePr>
          <p:cNvPr id="4" name="表格 3"/>
          <p:cNvGraphicFramePr>
            <a:graphicFrameLocks noGrp="1"/>
          </p:cNvGraphicFramePr>
          <p:nvPr/>
        </p:nvGraphicFramePr>
        <p:xfrm>
          <a:off x="654724" y="1125538"/>
          <a:ext cx="10874378" cy="3915689"/>
        </p:xfrm>
        <a:graphic>
          <a:graphicData uri="http://schemas.openxmlformats.org/drawingml/2006/table">
            <a:tbl>
              <a:tblPr firstRow="1" firstCol="1" bandRow="1"/>
              <a:tblGrid>
                <a:gridCol w="3899552"/>
                <a:gridCol w="789480"/>
                <a:gridCol w="1237504"/>
                <a:gridCol w="1237504"/>
                <a:gridCol w="1237504"/>
                <a:gridCol w="1237504"/>
                <a:gridCol w="1235330"/>
              </a:tblGrid>
              <a:tr h="629872">
                <a:tc>
                  <a:txBody>
                    <a:bodyPr/>
                    <a:lstStyle/>
                    <a:p>
                      <a:pPr algn="ctr">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专业名称</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代码</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自主专业名称</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专业代码</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年制</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毕业生数</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授予学位数</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289">
                <a:tc>
                  <a:txBody>
                    <a:bodyPr/>
                    <a:lstStyle/>
                    <a:p>
                      <a:pPr algn="ctr">
                        <a:lnSpc>
                          <a:spcPct val="750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甲</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乙</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丙</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丁</a:t>
                      </a:r>
                      <a:endParaRPr lang="zh-CN" sz="105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戊</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2</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1583">
                <a:tc>
                  <a:txBody>
                    <a:bodyPr/>
                    <a:lstStyle/>
                    <a:p>
                      <a:pPr algn="l">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博士研究生</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01</a:t>
                      </a:r>
                      <a:endParaRPr lang="zh-CN" sz="105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w="12700" cap="flat" cmpd="sng" algn="ctr">
                      <a:solidFill>
                        <a:srgbClr val="000000"/>
                      </a:solidFill>
                      <a:prstDash val="solid"/>
                      <a:round/>
                      <a:headEnd type="none" w="med" len="med"/>
                      <a:tailEnd type="none" w="med" len="med"/>
                    </a:lnT>
                    <a:lnB>
                      <a:noFill/>
                    </a:lnB>
                  </a:tcPr>
                </a:tc>
              </a:tr>
              <a:tr h="191583">
                <a:tc>
                  <a:txBody>
                    <a:bodyPr/>
                    <a:lstStyle/>
                    <a:p>
                      <a:pPr indent="228600" algn="l">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r>
                        <a:rPr lang="zh-CN" sz="900" kern="100">
                          <a:effectLst/>
                          <a:latin typeface="Times New Roman" panose="02020603050405020304" charset="0"/>
                          <a:ea typeface="宋体" panose="02010600030101010101" pitchFamily="2" charset="-122"/>
                          <a:cs typeface="宋体" panose="02010600030101010101" pitchFamily="2" charset="-122"/>
                        </a:rPr>
                        <a:t>女</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02</a:t>
                      </a:r>
                      <a:endParaRPr lang="zh-CN" sz="105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r>
              <a:tr h="191583">
                <a:tc>
                  <a:txBody>
                    <a:bodyPr/>
                    <a:lstStyle/>
                    <a:p>
                      <a:pPr indent="114300" algn="l">
                        <a:lnSpc>
                          <a:spcPct val="75000"/>
                        </a:lnSpc>
                        <a:spcAft>
                          <a:spcPts val="0"/>
                        </a:spcAft>
                      </a:pPr>
                      <a:r>
                        <a:rPr lang="zh-CN" sz="900" kern="100">
                          <a:effectLst/>
                          <a:latin typeface="Times New Roman" panose="02020603050405020304" charset="0"/>
                          <a:ea typeface="宋体" panose="02010600030101010101" pitchFamily="2" charset="-122"/>
                        </a:rPr>
                        <a:t>全日制博士研究生</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03</a:t>
                      </a:r>
                      <a:endParaRPr lang="zh-CN" sz="105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r>
              <a:tr h="191583">
                <a:tc>
                  <a:txBody>
                    <a:bodyPr/>
                    <a:lstStyle/>
                    <a:p>
                      <a:pPr indent="228600" algn="l">
                        <a:lnSpc>
                          <a:spcPct val="75000"/>
                        </a:lnSpc>
                        <a:spcAft>
                          <a:spcPts val="0"/>
                        </a:spcAft>
                      </a:pPr>
                      <a:r>
                        <a:rPr lang="zh-CN" sz="900" kern="100">
                          <a:effectLst/>
                          <a:latin typeface="Times New Roman" panose="02020603050405020304" charset="0"/>
                          <a:ea typeface="宋体" panose="02010600030101010101" pitchFamily="2" charset="-122"/>
                        </a:rPr>
                        <a:t>学术学位</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04</a:t>
                      </a:r>
                      <a:endParaRPr lang="zh-CN" sz="105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r>
              <a:tr h="191583">
                <a:tc>
                  <a:txBody>
                    <a:bodyPr/>
                    <a:lstStyle/>
                    <a:p>
                      <a:pPr indent="342900" algn="l">
                        <a:lnSpc>
                          <a:spcPct val="75000"/>
                        </a:lnSpc>
                        <a:spcAft>
                          <a:spcPts val="0"/>
                        </a:spcAft>
                      </a:pPr>
                      <a:r>
                        <a:rPr lang="zh-CN" sz="900" kern="100" dirty="0">
                          <a:effectLst/>
                          <a:latin typeface="Times New Roman" panose="02020603050405020304" charset="0"/>
                          <a:ea typeface="宋体" panose="02010600030101010101" pitchFamily="2" charset="-122"/>
                        </a:rPr>
                        <a:t>专业名称</a:t>
                      </a:r>
                      <a:endParaRPr lang="zh-CN" sz="1050" kern="100" dirty="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05</a:t>
                      </a:r>
                      <a:endParaRPr lang="zh-CN" sz="105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r>
              <a:tr h="191583">
                <a:tc>
                  <a:txBody>
                    <a:bodyPr/>
                    <a:lstStyle/>
                    <a:p>
                      <a:pPr indent="342900" algn="l">
                        <a:lnSpc>
                          <a:spcPct val="75000"/>
                        </a:lnSpc>
                        <a:spcAft>
                          <a:spcPts val="0"/>
                        </a:spcAft>
                      </a:pPr>
                      <a:r>
                        <a:rPr lang="en-US" sz="900" kern="100">
                          <a:effectLst/>
                          <a:latin typeface="宋体" panose="02010600030101010101" pitchFamily="2" charset="-122"/>
                          <a:ea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r>
              <a:tr h="191583">
                <a:tc>
                  <a:txBody>
                    <a:bodyPr/>
                    <a:lstStyle/>
                    <a:p>
                      <a:pPr indent="228600" algn="l">
                        <a:lnSpc>
                          <a:spcPct val="75000"/>
                        </a:lnSpc>
                        <a:spcAft>
                          <a:spcPts val="0"/>
                        </a:spcAft>
                      </a:pPr>
                      <a:r>
                        <a:rPr lang="zh-CN" sz="900" kern="100">
                          <a:effectLst/>
                          <a:latin typeface="Times New Roman" panose="02020603050405020304" charset="0"/>
                          <a:ea typeface="宋体" panose="02010600030101010101" pitchFamily="2" charset="-122"/>
                        </a:rPr>
                        <a:t>专业学位</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06</a:t>
                      </a:r>
                      <a:endParaRPr lang="zh-CN" sz="105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r>
              <a:tr h="191583">
                <a:tc>
                  <a:txBody>
                    <a:bodyPr/>
                    <a:lstStyle/>
                    <a:p>
                      <a:pPr indent="342900" algn="l">
                        <a:lnSpc>
                          <a:spcPct val="75000"/>
                        </a:lnSpc>
                        <a:spcAft>
                          <a:spcPts val="0"/>
                        </a:spcAft>
                      </a:pPr>
                      <a:r>
                        <a:rPr lang="zh-CN" sz="900" kern="100">
                          <a:effectLst/>
                          <a:latin typeface="Times New Roman" panose="02020603050405020304" charset="0"/>
                          <a:ea typeface="宋体" panose="02010600030101010101" pitchFamily="2" charset="-122"/>
                        </a:rPr>
                        <a:t>专业名称</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07</a:t>
                      </a:r>
                      <a:endParaRPr lang="zh-CN" sz="105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r>
              <a:tr h="191583">
                <a:tc>
                  <a:txBody>
                    <a:bodyPr/>
                    <a:lstStyle/>
                    <a:p>
                      <a:pPr indent="342900" algn="l">
                        <a:lnSpc>
                          <a:spcPct val="75000"/>
                        </a:lnSpc>
                        <a:spcAft>
                          <a:spcPts val="0"/>
                        </a:spcAft>
                      </a:pPr>
                      <a:r>
                        <a:rPr lang="en-US" sz="900" kern="100">
                          <a:effectLst/>
                          <a:latin typeface="宋体" panose="02010600030101010101" pitchFamily="2" charset="-122"/>
                          <a:ea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r>
              <a:tr h="191583">
                <a:tc>
                  <a:txBody>
                    <a:bodyPr/>
                    <a:lstStyle/>
                    <a:p>
                      <a:pPr indent="114300" algn="l">
                        <a:lnSpc>
                          <a:spcPct val="75000"/>
                        </a:lnSpc>
                        <a:spcAft>
                          <a:spcPts val="0"/>
                        </a:spcAft>
                      </a:pPr>
                      <a:r>
                        <a:rPr lang="zh-CN" sz="900" kern="100" dirty="0">
                          <a:effectLst/>
                          <a:latin typeface="Times New Roman" panose="02020603050405020304" charset="0"/>
                          <a:ea typeface="宋体" panose="02010600030101010101" pitchFamily="2" charset="-122"/>
                        </a:rPr>
                        <a:t>非全日制博士研究生</a:t>
                      </a:r>
                      <a:endParaRPr lang="zh-CN" sz="1050" kern="100" dirty="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08</a:t>
                      </a:r>
                      <a:endParaRPr lang="zh-CN" sz="105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r>
              <a:tr h="191583">
                <a:tc>
                  <a:txBody>
                    <a:bodyPr/>
                    <a:lstStyle/>
                    <a:p>
                      <a:pPr indent="228600" algn="l">
                        <a:lnSpc>
                          <a:spcPct val="75000"/>
                        </a:lnSpc>
                        <a:spcAft>
                          <a:spcPts val="0"/>
                        </a:spcAft>
                      </a:pPr>
                      <a:r>
                        <a:rPr lang="zh-CN" sz="900" kern="100">
                          <a:effectLst/>
                          <a:latin typeface="Times New Roman" panose="02020603050405020304" charset="0"/>
                          <a:ea typeface="宋体" panose="02010600030101010101" pitchFamily="2" charset="-122"/>
                        </a:rPr>
                        <a:t>学术学位</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09</a:t>
                      </a:r>
                      <a:endParaRPr lang="zh-CN" sz="105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r>
              <a:tr h="191583">
                <a:tc>
                  <a:txBody>
                    <a:bodyPr/>
                    <a:lstStyle/>
                    <a:p>
                      <a:pPr indent="342900" algn="l">
                        <a:lnSpc>
                          <a:spcPct val="75000"/>
                        </a:lnSpc>
                        <a:spcAft>
                          <a:spcPts val="0"/>
                        </a:spcAft>
                      </a:pPr>
                      <a:r>
                        <a:rPr lang="zh-CN" sz="900" kern="100">
                          <a:effectLst/>
                          <a:latin typeface="Times New Roman" panose="02020603050405020304" charset="0"/>
                          <a:ea typeface="宋体" panose="02010600030101010101" pitchFamily="2" charset="-122"/>
                        </a:rPr>
                        <a:t>专业名称</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10</a:t>
                      </a:r>
                      <a:endParaRPr lang="zh-CN" sz="105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r>
              <a:tr h="191583">
                <a:tc>
                  <a:txBody>
                    <a:bodyPr/>
                    <a:lstStyle/>
                    <a:p>
                      <a:pPr indent="342900" algn="l">
                        <a:lnSpc>
                          <a:spcPct val="75000"/>
                        </a:lnSpc>
                        <a:spcAft>
                          <a:spcPts val="0"/>
                        </a:spcAft>
                      </a:pPr>
                      <a:r>
                        <a:rPr lang="en-US" sz="900" kern="100">
                          <a:effectLst/>
                          <a:latin typeface="宋体" panose="02010600030101010101" pitchFamily="2" charset="-122"/>
                          <a:ea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r>
              <a:tr h="191583">
                <a:tc>
                  <a:txBody>
                    <a:bodyPr/>
                    <a:lstStyle/>
                    <a:p>
                      <a:pPr indent="228600" algn="just">
                        <a:lnSpc>
                          <a:spcPct val="75000"/>
                        </a:lnSpc>
                        <a:spcAft>
                          <a:spcPts val="0"/>
                        </a:spcAft>
                      </a:pPr>
                      <a:r>
                        <a:rPr lang="zh-CN" sz="900" kern="100">
                          <a:effectLst/>
                          <a:latin typeface="Times New Roman" panose="02020603050405020304" charset="0"/>
                          <a:ea typeface="宋体" panose="02010600030101010101" pitchFamily="2" charset="-122"/>
                        </a:rPr>
                        <a:t>专业学位</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11</a:t>
                      </a:r>
                      <a:endParaRPr lang="zh-CN" sz="105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r>
              <a:tr h="191583">
                <a:tc>
                  <a:txBody>
                    <a:bodyPr/>
                    <a:lstStyle/>
                    <a:p>
                      <a:pPr indent="342900" algn="just">
                        <a:lnSpc>
                          <a:spcPct val="75000"/>
                        </a:lnSpc>
                        <a:spcAft>
                          <a:spcPts val="0"/>
                        </a:spcAft>
                      </a:pPr>
                      <a:r>
                        <a:rPr lang="zh-CN" sz="900" kern="100">
                          <a:effectLst/>
                          <a:latin typeface="Times New Roman" panose="02020603050405020304" charset="0"/>
                          <a:ea typeface="宋体" panose="02010600030101010101" pitchFamily="2" charset="-122"/>
                        </a:rPr>
                        <a:t>专业名称</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12</a:t>
                      </a:r>
                      <a:endParaRPr lang="zh-CN" sz="105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r>
              <a:tr h="215783">
                <a:tc>
                  <a:txBody>
                    <a:bodyPr/>
                    <a:lstStyle/>
                    <a:p>
                      <a:pPr indent="342900" algn="just">
                        <a:lnSpc>
                          <a:spcPct val="75000"/>
                        </a:lnSpc>
                        <a:spcAft>
                          <a:spcPts val="0"/>
                        </a:spcAft>
                      </a:pPr>
                      <a:r>
                        <a:rPr lang="en-US" sz="900" kern="100">
                          <a:effectLst/>
                          <a:latin typeface="宋体" panose="02010600030101010101" pitchFamily="2" charset="-122"/>
                          <a:ea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kern="10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w="12700" cap="flat" cmpd="sng" algn="ctr">
                      <a:solidFill>
                        <a:srgbClr val="000000"/>
                      </a:solidFill>
                      <a:prstDash val="solid"/>
                      <a:round/>
                      <a:headEnd type="none" w="med" len="med"/>
                      <a:tailEnd type="none" w="med" len="med"/>
                    </a:lnB>
                  </a:tcPr>
                </a:tc>
              </a:tr>
            </a:tbl>
          </a:graphicData>
        </a:graphic>
      </p:graphicFrame>
      <p:graphicFrame>
        <p:nvGraphicFramePr>
          <p:cNvPr id="7" name="表格 6"/>
          <p:cNvGraphicFramePr>
            <a:graphicFrameLocks noGrp="1"/>
          </p:cNvGraphicFramePr>
          <p:nvPr/>
        </p:nvGraphicFramePr>
        <p:xfrm>
          <a:off x="658812" y="5732462"/>
          <a:ext cx="10870287" cy="838517"/>
        </p:xfrm>
        <a:graphic>
          <a:graphicData uri="http://schemas.openxmlformats.org/drawingml/2006/table">
            <a:tbl>
              <a:tblPr firstRow="1" firstCol="1" bandRow="1"/>
              <a:tblGrid>
                <a:gridCol w="1309044"/>
                <a:gridCol w="1306870"/>
                <a:gridCol w="1306870"/>
                <a:gridCol w="1306870"/>
                <a:gridCol w="1306870"/>
                <a:gridCol w="1306870"/>
                <a:gridCol w="1306870"/>
                <a:gridCol w="1720023"/>
              </a:tblGrid>
              <a:tr h="221940">
                <a:tc rowSpan="2">
                  <a:txBody>
                    <a:bodyPr/>
                    <a:lstStyle/>
                    <a:p>
                      <a:pPr algn="ctr">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招生数</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在校生数</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预计毕业生数</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4057">
                <a:tc vMerge="1">
                  <a:tcPr/>
                </a:tc>
                <a:tc vMerge="1">
                  <a:tcPr/>
                </a:tc>
                <a:tc>
                  <a:txBody>
                    <a:bodyPr/>
                    <a:lstStyle/>
                    <a:p>
                      <a:pPr algn="ctr">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一年级</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 algn="ctr">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二年级</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 algn="ctr">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三年级</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35" algn="ctr">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四年级</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五年级以上</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cPr/>
                </a:tc>
              </a:tr>
              <a:tr h="202520">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3</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4</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5</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6</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7</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8</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9</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75000"/>
                        </a:lnSpc>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10</a:t>
                      </a:r>
                      <a:endParaRPr lang="zh-CN" sz="1050" kern="100" dirty="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pSp>
        <p:nvGrpSpPr>
          <p:cNvPr id="6" name="组合 5"/>
          <p:cNvGrpSpPr/>
          <p:nvPr/>
        </p:nvGrpSpPr>
        <p:grpSpPr>
          <a:xfrm>
            <a:off x="502874" y="295815"/>
            <a:ext cx="10891859" cy="1320675"/>
            <a:chOff x="660401" y="24521"/>
            <a:chExt cx="10891859" cy="1467453"/>
          </a:xfrm>
        </p:grpSpPr>
        <p:grpSp>
          <p:nvGrpSpPr>
            <p:cNvPr id="8" name="组合 7"/>
            <p:cNvGrpSpPr/>
            <p:nvPr/>
          </p:nvGrpSpPr>
          <p:grpSpPr>
            <a:xfrm>
              <a:off x="660401" y="524650"/>
              <a:ext cx="10891859" cy="967324"/>
              <a:chOff x="660401" y="-1212053"/>
              <a:chExt cx="10891859" cy="1654518"/>
            </a:xfrm>
          </p:grpSpPr>
          <p:sp>
            <p:nvSpPr>
              <p:cNvPr id="11" name="矩形 10"/>
              <p:cNvSpPr/>
              <p:nvPr/>
            </p:nvSpPr>
            <p:spPr>
              <a:xfrm>
                <a:off x="693760" y="-1192493"/>
                <a:ext cx="10858500" cy="1634958"/>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zh-CN" altLang="zh-CN"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1</a:t>
                </a:r>
                <a:r>
                  <a:rPr lang="zh-CN" altLang="zh-CN" sz="1600" b="1" dirty="0">
                    <a:solidFill>
                      <a:schemeClr val="accent5">
                        <a:lumMod val="20000"/>
                        <a:lumOff val="80000"/>
                      </a:schemeClr>
                    </a:solidFill>
                    <a:latin typeface="黑体" panose="02010609060101010101" charset="-122"/>
                    <a:ea typeface="黑体" panose="02010609060101010101" charset="-122"/>
                  </a:rPr>
                  <a:t>）本表由大学、学院、培养研究生的科研机构填报（含撤销学校及办学类型调整前为以上办学类型的学校）。</a:t>
                </a:r>
                <a:endParaRPr lang="zh-CN" altLang="zh-CN" sz="1600" b="1" dirty="0">
                  <a:solidFill>
                    <a:schemeClr val="accent5">
                      <a:lumMod val="20000"/>
                      <a:lumOff val="80000"/>
                    </a:schemeClr>
                  </a:solidFill>
                  <a:latin typeface="黑体" panose="02010609060101010101" charset="-122"/>
                  <a:ea typeface="黑体" panose="02010609060101010101" charset="-122"/>
                </a:endParaRPr>
              </a:p>
              <a:p>
                <a:r>
                  <a:rPr lang="zh-CN" altLang="zh-CN"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2</a:t>
                </a:r>
                <a:r>
                  <a:rPr lang="zh-CN" altLang="zh-CN" sz="1600" b="1" dirty="0">
                    <a:solidFill>
                      <a:schemeClr val="accent5">
                        <a:lumMod val="20000"/>
                        <a:lumOff val="80000"/>
                      </a:schemeClr>
                    </a:solidFill>
                    <a:latin typeface="黑体" panose="02010609060101010101" charset="-122"/>
                    <a:ea typeface="黑体" panose="02010609060101010101" charset="-122"/>
                  </a:rPr>
                  <a:t>）本表由大学、学院的主校区、分校区、研究生培养机构、有学生培养任务的附属医院填报。</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sp>
            <p:nvSpPr>
              <p:cNvPr id="12" name="矩形 11"/>
              <p:cNvSpPr/>
              <p:nvPr/>
            </p:nvSpPr>
            <p:spPr>
              <a:xfrm>
                <a:off x="660401" y="-1212053"/>
                <a:ext cx="10722611" cy="767721"/>
              </a:xfrm>
              <a:prstGeom prst="rect">
                <a:avLst/>
              </a:prstGeom>
            </p:spPr>
            <p:txBody>
              <a:bodyPr wrap="square">
                <a:spAutoFit/>
              </a:bodyPr>
              <a:lstStyle/>
              <a:p>
                <a:pPr>
                  <a:lnSpc>
                    <a:spcPct val="150000"/>
                  </a:lnSpc>
                </a:pP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10" name="矩形 9"/>
            <p:cNvSpPr/>
            <p:nvPr/>
          </p:nvSpPr>
          <p:spPr>
            <a:xfrm>
              <a:off x="5020490" y="24521"/>
              <a:ext cx="3989752" cy="411556"/>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13" name="组合 12"/>
          <p:cNvGrpSpPr/>
          <p:nvPr/>
        </p:nvGrpSpPr>
        <p:grpSpPr>
          <a:xfrm>
            <a:off x="519554" y="295815"/>
            <a:ext cx="10858500" cy="2266409"/>
            <a:chOff x="693760" y="19624"/>
            <a:chExt cx="10858500" cy="2518295"/>
          </a:xfrm>
        </p:grpSpPr>
        <p:grpSp>
          <p:nvGrpSpPr>
            <p:cNvPr id="14" name="组合 13"/>
            <p:cNvGrpSpPr/>
            <p:nvPr/>
          </p:nvGrpSpPr>
          <p:grpSpPr>
            <a:xfrm>
              <a:off x="693760" y="536086"/>
              <a:ext cx="10858500" cy="2001833"/>
              <a:chOff x="693760" y="-1192492"/>
              <a:chExt cx="10858500" cy="3423951"/>
            </a:xfrm>
          </p:grpSpPr>
          <p:sp>
            <p:nvSpPr>
              <p:cNvPr id="16" name="矩形 15"/>
              <p:cNvSpPr/>
              <p:nvPr/>
            </p:nvSpPr>
            <p:spPr>
              <a:xfrm>
                <a:off x="693760" y="-1192492"/>
                <a:ext cx="10858500" cy="3423951"/>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zh-CN" altLang="zh-CN"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1</a:t>
                </a:r>
                <a:r>
                  <a:rPr lang="zh-CN" altLang="zh-CN" sz="1600" b="1" dirty="0">
                    <a:solidFill>
                      <a:schemeClr val="accent5">
                        <a:lumMod val="20000"/>
                        <a:lumOff val="80000"/>
                      </a:schemeClr>
                    </a:solidFill>
                    <a:latin typeface="黑体" panose="02010609060101010101" charset="-122"/>
                    <a:ea typeface="黑体" panose="02010609060101010101" charset="-122"/>
                  </a:rPr>
                  <a:t>）本调查表统计占用本校招生计划及不占招生计划的港澳台侨的</a:t>
                </a:r>
                <a:r>
                  <a:rPr lang="zh-CN" altLang="en-US" sz="1600" b="1" dirty="0">
                    <a:solidFill>
                      <a:schemeClr val="accent5">
                        <a:lumMod val="20000"/>
                        <a:lumOff val="80000"/>
                      </a:schemeClr>
                    </a:solidFill>
                    <a:latin typeface="黑体" panose="02010609060101010101" charset="-122"/>
                    <a:ea typeface="黑体" panose="02010609060101010101" charset="-122"/>
                  </a:rPr>
                  <a:t>博士研究生</a:t>
                </a:r>
                <a:r>
                  <a:rPr lang="zh-CN" altLang="zh-CN" sz="1600" b="1" dirty="0">
                    <a:solidFill>
                      <a:schemeClr val="accent5">
                        <a:lumMod val="20000"/>
                        <a:lumOff val="80000"/>
                      </a:schemeClr>
                    </a:solidFill>
                    <a:latin typeface="黑体" panose="02010609060101010101" charset="-122"/>
                    <a:ea typeface="黑体" panose="02010609060101010101" charset="-122"/>
                  </a:rPr>
                  <a:t>学生</a:t>
                </a:r>
                <a:endParaRPr lang="en-US" altLang="zh-CN" sz="1600" b="1" dirty="0">
                  <a:solidFill>
                    <a:schemeClr val="accent5">
                      <a:lumMod val="20000"/>
                      <a:lumOff val="80000"/>
                    </a:schemeClr>
                  </a:solidFill>
                  <a:latin typeface="黑体" panose="02010609060101010101" charset="-122"/>
                  <a:ea typeface="黑体" panose="02010609060101010101" charset="-122"/>
                </a:endParaRPr>
              </a:p>
              <a:p>
                <a:r>
                  <a:rPr lang="zh-CN" altLang="zh-CN"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4</a:t>
                </a:r>
                <a:r>
                  <a:rPr lang="zh-CN" altLang="zh-CN" sz="1600" b="1" dirty="0">
                    <a:solidFill>
                      <a:schemeClr val="accent5">
                        <a:lumMod val="20000"/>
                        <a:lumOff val="80000"/>
                      </a:schemeClr>
                    </a:solidFill>
                    <a:latin typeface="黑体" panose="02010609060101010101" charset="-122"/>
                    <a:ea typeface="黑体" panose="02010609060101010101" charset="-122"/>
                  </a:rPr>
                  <a:t>）年制，填写分专业学生数时必须填写年制，年制按整数填报。秋季（</a:t>
                </a:r>
                <a:r>
                  <a:rPr lang="en-US" altLang="zh-CN" sz="1600" b="1" dirty="0">
                    <a:solidFill>
                      <a:schemeClr val="accent5">
                        <a:lumMod val="20000"/>
                        <a:lumOff val="80000"/>
                      </a:schemeClr>
                    </a:solidFill>
                    <a:latin typeface="黑体" panose="02010609060101010101" charset="-122"/>
                    <a:ea typeface="黑体" panose="02010609060101010101" charset="-122"/>
                  </a:rPr>
                  <a:t>9</a:t>
                </a:r>
                <a:r>
                  <a:rPr lang="zh-CN" altLang="zh-CN" sz="1600" b="1" dirty="0">
                    <a:solidFill>
                      <a:schemeClr val="accent5">
                        <a:lumMod val="20000"/>
                        <a:lumOff val="80000"/>
                      </a:schemeClr>
                    </a:solidFill>
                    <a:latin typeface="黑体" panose="02010609060101010101" charset="-122"/>
                    <a:ea typeface="黑体" panose="02010609060101010101" charset="-122"/>
                  </a:rPr>
                  <a:t>月）入学的学生，若修业年限为</a:t>
                </a:r>
                <a:r>
                  <a:rPr lang="en-US" altLang="zh-CN" sz="1600" b="1" dirty="0">
                    <a:solidFill>
                      <a:schemeClr val="accent5">
                        <a:lumMod val="20000"/>
                        <a:lumOff val="80000"/>
                      </a:schemeClr>
                    </a:solidFill>
                    <a:latin typeface="黑体" panose="02010609060101010101" charset="-122"/>
                    <a:ea typeface="黑体" panose="02010609060101010101" charset="-122"/>
                  </a:rPr>
                  <a:t>x.5</a:t>
                </a:r>
                <a:r>
                  <a:rPr lang="zh-CN" altLang="zh-CN" sz="1600" b="1" dirty="0">
                    <a:solidFill>
                      <a:schemeClr val="accent5">
                        <a:lumMod val="20000"/>
                        <a:lumOff val="80000"/>
                      </a:schemeClr>
                    </a:solidFill>
                    <a:latin typeface="黑体" panose="02010609060101010101" charset="-122"/>
                    <a:ea typeface="黑体" panose="02010609060101010101" charset="-122"/>
                  </a:rPr>
                  <a:t>年时，中按</a:t>
                </a:r>
                <a:r>
                  <a:rPr lang="en-US" altLang="zh-CN" sz="1600" b="1" dirty="0">
                    <a:solidFill>
                      <a:schemeClr val="accent5">
                        <a:lumMod val="20000"/>
                        <a:lumOff val="80000"/>
                      </a:schemeClr>
                    </a:solidFill>
                    <a:latin typeface="黑体" panose="02010609060101010101" charset="-122"/>
                    <a:ea typeface="黑体" panose="02010609060101010101" charset="-122"/>
                  </a:rPr>
                  <a:t>x+1</a:t>
                </a:r>
                <a:r>
                  <a:rPr lang="zh-CN" altLang="zh-CN" sz="1600" b="1" dirty="0">
                    <a:solidFill>
                      <a:schemeClr val="accent5">
                        <a:lumMod val="20000"/>
                        <a:lumOff val="80000"/>
                      </a:schemeClr>
                    </a:solidFill>
                    <a:latin typeface="黑体" panose="02010609060101010101" charset="-122"/>
                    <a:ea typeface="黑体" panose="02010609060101010101" charset="-122"/>
                  </a:rPr>
                  <a:t>年的“年制”填报，第“</a:t>
                </a:r>
                <a:r>
                  <a:rPr lang="en-US" altLang="zh-CN" sz="1600" b="1" dirty="0">
                    <a:solidFill>
                      <a:schemeClr val="accent5">
                        <a:lumMod val="20000"/>
                        <a:lumOff val="80000"/>
                      </a:schemeClr>
                    </a:solidFill>
                    <a:latin typeface="黑体" panose="02010609060101010101" charset="-122"/>
                    <a:ea typeface="黑体" panose="02010609060101010101" charset="-122"/>
                  </a:rPr>
                  <a:t>x+1</a:t>
                </a:r>
                <a:r>
                  <a:rPr lang="zh-CN" altLang="zh-CN" sz="1600" b="1" dirty="0">
                    <a:solidFill>
                      <a:schemeClr val="accent5">
                        <a:lumMod val="20000"/>
                        <a:lumOff val="80000"/>
                      </a:schemeClr>
                    </a:solidFill>
                    <a:latin typeface="黑体" panose="02010609060101010101" charset="-122"/>
                    <a:ea typeface="黑体" panose="02010609060101010101" charset="-122"/>
                  </a:rPr>
                  <a:t>年级”的“在校生数”计入“预计毕业生数”；如：若填写秋季（</a:t>
                </a:r>
                <a:r>
                  <a:rPr lang="en-US" altLang="zh-CN" sz="1600" b="1" dirty="0">
                    <a:solidFill>
                      <a:schemeClr val="accent5">
                        <a:lumMod val="20000"/>
                        <a:lumOff val="80000"/>
                      </a:schemeClr>
                    </a:solidFill>
                    <a:latin typeface="黑体" panose="02010609060101010101" charset="-122"/>
                    <a:ea typeface="黑体" panose="02010609060101010101" charset="-122"/>
                  </a:rPr>
                  <a:t>9</a:t>
                </a:r>
                <a:r>
                  <a:rPr lang="zh-CN" altLang="zh-CN" sz="1600" b="1" dirty="0">
                    <a:solidFill>
                      <a:schemeClr val="accent5">
                        <a:lumMod val="20000"/>
                        <a:lumOff val="80000"/>
                      </a:schemeClr>
                    </a:solidFill>
                    <a:latin typeface="黑体" panose="02010609060101010101" charset="-122"/>
                    <a:ea typeface="黑体" panose="02010609060101010101" charset="-122"/>
                  </a:rPr>
                  <a:t>月）入学修业年限为</a:t>
                </a:r>
                <a:r>
                  <a:rPr lang="en-US" altLang="zh-CN" sz="1600" b="1" dirty="0">
                    <a:solidFill>
                      <a:schemeClr val="accent5">
                        <a:lumMod val="20000"/>
                        <a:lumOff val="80000"/>
                      </a:schemeClr>
                    </a:solidFill>
                    <a:latin typeface="黑体" panose="02010609060101010101" charset="-122"/>
                    <a:ea typeface="黑体" panose="02010609060101010101" charset="-122"/>
                  </a:rPr>
                  <a:t>2.5</a:t>
                </a:r>
                <a:r>
                  <a:rPr lang="zh-CN" altLang="zh-CN" sz="1600" b="1" dirty="0">
                    <a:solidFill>
                      <a:schemeClr val="accent5">
                        <a:lumMod val="20000"/>
                        <a:lumOff val="80000"/>
                      </a:schemeClr>
                    </a:solidFill>
                    <a:latin typeface="黑体" panose="02010609060101010101" charset="-122"/>
                    <a:ea typeface="黑体" panose="02010609060101010101" charset="-122"/>
                  </a:rPr>
                  <a:t>年的学生时，年制按“</a:t>
                </a:r>
                <a:r>
                  <a:rPr lang="en-US" altLang="zh-CN" sz="1600" b="1" dirty="0">
                    <a:solidFill>
                      <a:schemeClr val="accent5">
                        <a:lumMod val="20000"/>
                        <a:lumOff val="80000"/>
                      </a:schemeClr>
                    </a:solidFill>
                    <a:latin typeface="黑体" panose="02010609060101010101" charset="-122"/>
                    <a:ea typeface="黑体" panose="02010609060101010101" charset="-122"/>
                  </a:rPr>
                  <a:t>3</a:t>
                </a:r>
                <a:r>
                  <a:rPr lang="zh-CN" altLang="zh-CN" sz="1600" b="1" dirty="0">
                    <a:solidFill>
                      <a:schemeClr val="accent5">
                        <a:lumMod val="20000"/>
                        <a:lumOff val="80000"/>
                      </a:schemeClr>
                    </a:solidFill>
                    <a:latin typeface="黑体" panose="02010609060101010101" charset="-122"/>
                    <a:ea typeface="黑体" panose="02010609060101010101" charset="-122"/>
                  </a:rPr>
                  <a:t>”填报，第“三年级”的“在校生数”计入“预计毕业生数”</a:t>
                </a:r>
                <a:r>
                  <a:rPr lang="zh-CN" altLang="en-US" sz="1600" b="1" dirty="0">
                    <a:solidFill>
                      <a:schemeClr val="accent5">
                        <a:lumMod val="20000"/>
                        <a:lumOff val="80000"/>
                      </a:schemeClr>
                    </a:solidFill>
                    <a:latin typeface="黑体" panose="02010609060101010101" charset="-122"/>
                    <a:ea typeface="黑体" panose="02010609060101010101" charset="-122"/>
                  </a:rPr>
                  <a:t>；</a:t>
                </a:r>
                <a:r>
                  <a:rPr lang="zh-CN" altLang="zh-CN" sz="1600" b="1" dirty="0">
                    <a:solidFill>
                      <a:schemeClr val="accent5">
                        <a:lumMod val="20000"/>
                        <a:lumOff val="80000"/>
                      </a:schemeClr>
                    </a:solidFill>
                    <a:latin typeface="黑体" panose="02010609060101010101" charset="-122"/>
                    <a:ea typeface="黑体" panose="02010609060101010101" charset="-122"/>
                  </a:rPr>
                  <a:t>春季（</a:t>
                </a:r>
                <a:r>
                  <a:rPr lang="en-US" altLang="zh-CN" sz="1600" b="1" dirty="0">
                    <a:solidFill>
                      <a:schemeClr val="accent5">
                        <a:lumMod val="20000"/>
                        <a:lumOff val="80000"/>
                      </a:schemeClr>
                    </a:solidFill>
                    <a:latin typeface="黑体" panose="02010609060101010101" charset="-122"/>
                    <a:ea typeface="黑体" panose="02010609060101010101" charset="-122"/>
                  </a:rPr>
                  <a:t>2</a:t>
                </a:r>
                <a:r>
                  <a:rPr lang="zh-CN" altLang="zh-CN"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3</a:t>
                </a:r>
                <a:r>
                  <a:rPr lang="zh-CN" altLang="zh-CN" sz="1600" b="1" dirty="0">
                    <a:solidFill>
                      <a:schemeClr val="accent5">
                        <a:lumMod val="20000"/>
                        <a:lumOff val="80000"/>
                      </a:schemeClr>
                    </a:solidFill>
                    <a:latin typeface="黑体" panose="02010609060101010101" charset="-122"/>
                    <a:ea typeface="黑体" panose="02010609060101010101" charset="-122"/>
                  </a:rPr>
                  <a:t>月）入学的学生，若修业年限为</a:t>
                </a:r>
                <a:r>
                  <a:rPr lang="en-US" altLang="zh-CN" sz="1600" b="1" dirty="0">
                    <a:solidFill>
                      <a:schemeClr val="accent5">
                        <a:lumMod val="20000"/>
                        <a:lumOff val="80000"/>
                      </a:schemeClr>
                    </a:solidFill>
                    <a:latin typeface="黑体" panose="02010609060101010101" charset="-122"/>
                    <a:ea typeface="黑体" panose="02010609060101010101" charset="-122"/>
                  </a:rPr>
                  <a:t>x.5</a:t>
                </a:r>
                <a:r>
                  <a:rPr lang="zh-CN" altLang="zh-CN" sz="1600" b="1" dirty="0">
                    <a:solidFill>
                      <a:schemeClr val="accent5">
                        <a:lumMod val="20000"/>
                        <a:lumOff val="80000"/>
                      </a:schemeClr>
                    </a:solidFill>
                    <a:latin typeface="黑体" panose="02010609060101010101" charset="-122"/>
                    <a:ea typeface="黑体" panose="02010609060101010101" charset="-122"/>
                  </a:rPr>
                  <a:t>年时，按</a:t>
                </a:r>
                <a:r>
                  <a:rPr lang="en-US" altLang="zh-CN" sz="1600" b="1" dirty="0">
                    <a:solidFill>
                      <a:schemeClr val="accent5">
                        <a:lumMod val="20000"/>
                        <a:lumOff val="80000"/>
                      </a:schemeClr>
                    </a:solidFill>
                    <a:latin typeface="黑体" panose="02010609060101010101" charset="-122"/>
                    <a:ea typeface="黑体" panose="02010609060101010101" charset="-122"/>
                  </a:rPr>
                  <a:t>x</a:t>
                </a:r>
                <a:r>
                  <a:rPr lang="zh-CN" altLang="zh-CN" sz="1600" b="1" dirty="0">
                    <a:solidFill>
                      <a:schemeClr val="accent5">
                        <a:lumMod val="20000"/>
                        <a:lumOff val="80000"/>
                      </a:schemeClr>
                    </a:solidFill>
                    <a:latin typeface="黑体" panose="02010609060101010101" charset="-122"/>
                    <a:ea typeface="黑体" panose="02010609060101010101" charset="-122"/>
                  </a:rPr>
                  <a:t>年的年制填报，第“</a:t>
                </a:r>
                <a:r>
                  <a:rPr lang="en-US" altLang="zh-CN" sz="1600" b="1" dirty="0">
                    <a:solidFill>
                      <a:schemeClr val="accent5">
                        <a:lumMod val="20000"/>
                        <a:lumOff val="80000"/>
                      </a:schemeClr>
                    </a:solidFill>
                    <a:latin typeface="黑体" panose="02010609060101010101" charset="-122"/>
                    <a:ea typeface="黑体" panose="02010609060101010101" charset="-122"/>
                  </a:rPr>
                  <a:t>x</a:t>
                </a:r>
                <a:r>
                  <a:rPr lang="zh-CN" altLang="zh-CN" sz="1600" b="1" dirty="0">
                    <a:solidFill>
                      <a:schemeClr val="accent5">
                        <a:lumMod val="20000"/>
                        <a:lumOff val="80000"/>
                      </a:schemeClr>
                    </a:solidFill>
                    <a:latin typeface="黑体" panose="02010609060101010101" charset="-122"/>
                    <a:ea typeface="黑体" panose="02010609060101010101" charset="-122"/>
                  </a:rPr>
                  <a:t>年级”的“在校生数”计入“预计毕业生数”。如：若填写春季（</a:t>
                </a:r>
                <a:r>
                  <a:rPr lang="en-US" altLang="zh-CN" sz="1600" b="1" dirty="0">
                    <a:solidFill>
                      <a:schemeClr val="accent5">
                        <a:lumMod val="20000"/>
                        <a:lumOff val="80000"/>
                      </a:schemeClr>
                    </a:solidFill>
                    <a:latin typeface="黑体" panose="02010609060101010101" charset="-122"/>
                    <a:ea typeface="黑体" panose="02010609060101010101" charset="-122"/>
                  </a:rPr>
                  <a:t>2</a:t>
                </a:r>
                <a:r>
                  <a:rPr lang="zh-CN" altLang="zh-CN"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3</a:t>
                </a:r>
                <a:r>
                  <a:rPr lang="zh-CN" altLang="zh-CN" sz="1600" b="1" dirty="0">
                    <a:solidFill>
                      <a:schemeClr val="accent5">
                        <a:lumMod val="20000"/>
                        <a:lumOff val="80000"/>
                      </a:schemeClr>
                    </a:solidFill>
                    <a:latin typeface="黑体" panose="02010609060101010101" charset="-122"/>
                    <a:ea typeface="黑体" panose="02010609060101010101" charset="-122"/>
                  </a:rPr>
                  <a:t>月）入学修业年限为</a:t>
                </a:r>
                <a:r>
                  <a:rPr lang="en-US" altLang="zh-CN" sz="1600" b="1" dirty="0">
                    <a:solidFill>
                      <a:schemeClr val="accent5">
                        <a:lumMod val="20000"/>
                        <a:lumOff val="80000"/>
                      </a:schemeClr>
                    </a:solidFill>
                    <a:latin typeface="黑体" panose="02010609060101010101" charset="-122"/>
                    <a:ea typeface="黑体" panose="02010609060101010101" charset="-122"/>
                  </a:rPr>
                  <a:t>2.5</a:t>
                </a:r>
                <a:r>
                  <a:rPr lang="zh-CN" altLang="zh-CN" sz="1600" b="1" dirty="0">
                    <a:solidFill>
                      <a:schemeClr val="accent5">
                        <a:lumMod val="20000"/>
                        <a:lumOff val="80000"/>
                      </a:schemeClr>
                    </a:solidFill>
                    <a:latin typeface="黑体" panose="02010609060101010101" charset="-122"/>
                    <a:ea typeface="黑体" panose="02010609060101010101" charset="-122"/>
                  </a:rPr>
                  <a:t>年的学生时，年制按“</a:t>
                </a:r>
                <a:r>
                  <a:rPr lang="en-US" altLang="zh-CN" sz="1600" b="1" dirty="0">
                    <a:solidFill>
                      <a:schemeClr val="accent5">
                        <a:lumMod val="20000"/>
                        <a:lumOff val="80000"/>
                      </a:schemeClr>
                    </a:solidFill>
                    <a:latin typeface="黑体" panose="02010609060101010101" charset="-122"/>
                    <a:ea typeface="黑体" panose="02010609060101010101" charset="-122"/>
                  </a:rPr>
                  <a:t>2</a:t>
                </a:r>
                <a:r>
                  <a:rPr lang="zh-CN" altLang="zh-CN" sz="1600" b="1" dirty="0">
                    <a:solidFill>
                      <a:schemeClr val="accent5">
                        <a:lumMod val="20000"/>
                        <a:lumOff val="80000"/>
                      </a:schemeClr>
                    </a:solidFill>
                    <a:latin typeface="黑体" panose="02010609060101010101" charset="-122"/>
                    <a:ea typeface="黑体" panose="02010609060101010101" charset="-122"/>
                  </a:rPr>
                  <a:t>”填报，第“二年级”的“在校生数”计入“预计毕业生数”；专业相同年制不同应分别填报。</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sp>
            <p:nvSpPr>
              <p:cNvPr id="17" name="矩形 16"/>
              <p:cNvSpPr/>
              <p:nvPr/>
            </p:nvSpPr>
            <p:spPr>
              <a:xfrm>
                <a:off x="736567" y="-1093829"/>
                <a:ext cx="10722611" cy="767720"/>
              </a:xfrm>
              <a:prstGeom prst="rect">
                <a:avLst/>
              </a:prstGeom>
            </p:spPr>
            <p:txBody>
              <a:bodyPr wrap="square">
                <a:spAutoFit/>
              </a:bodyPr>
              <a:lstStyle/>
              <a:p>
                <a:pPr>
                  <a:lnSpc>
                    <a:spcPct val="150000"/>
                  </a:lnSpc>
                </a:pP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15" name="矩形 14"/>
            <p:cNvSpPr/>
            <p:nvPr/>
          </p:nvSpPr>
          <p:spPr>
            <a:xfrm>
              <a:off x="5068659" y="19624"/>
              <a:ext cx="3909306" cy="411556"/>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250"/>
                                        <p:tgtEl>
                                          <p:spTgt spid="6"/>
                                        </p:tgtEl>
                                      </p:cBhvr>
                                    </p:animEffect>
                                    <p:set>
                                      <p:cBhvr>
                                        <p:cTn id="12" dur="1" fill="hold">
                                          <p:stCondLst>
                                            <p:cond delay="249"/>
                                          </p:stCondLst>
                                        </p:cTn>
                                        <p:tgtEl>
                                          <p:spTgt spid="6"/>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nodeType="clickEffect">
                                  <p:stCondLst>
                                    <p:cond delay="0"/>
                                  </p:stCondLst>
                                  <p:childTnLst>
                                    <p:animEffect transition="out" filter="fade">
                                      <p:cBhvr>
                                        <p:cTn id="21" dur="250"/>
                                        <p:tgtEl>
                                          <p:spTgt spid="13"/>
                                        </p:tgtEl>
                                      </p:cBhvr>
                                    </p:animEffect>
                                    <p:set>
                                      <p:cBhvr>
                                        <p:cTn id="22" dur="1" fill="hold">
                                          <p:stCondLst>
                                            <p:cond delay="24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3823583" y="287020"/>
            <a:ext cx="4544834" cy="400110"/>
          </a:xfrm>
          <a:prstGeom prst="rect">
            <a:avLst/>
          </a:prstGeom>
        </p:spPr>
        <p:txBody>
          <a:bodyPr wrap="none">
            <a:spAutoFit/>
          </a:bodyPr>
          <a:lstStyle/>
          <a:p>
            <a:r>
              <a:rPr lang="x-none" altLang="zh-CN" sz="2000" b="1" dirty="0">
                <a:solidFill>
                  <a:srgbClr val="304371"/>
                </a:solidFill>
                <a:cs typeface="+mn-ea"/>
                <a:sym typeface="+mn-lt"/>
              </a:rPr>
              <a:t>（三十</a:t>
            </a:r>
            <a:r>
              <a:rPr lang="zh-CN" altLang="en-US" sz="2000" b="1" dirty="0">
                <a:solidFill>
                  <a:srgbClr val="304371"/>
                </a:solidFill>
                <a:cs typeface="+mn-ea"/>
                <a:sym typeface="+mn-lt"/>
              </a:rPr>
              <a:t>三</a:t>
            </a:r>
            <a:r>
              <a:rPr lang="x-none" altLang="zh-CN" sz="2000" b="1" dirty="0">
                <a:solidFill>
                  <a:srgbClr val="304371"/>
                </a:solidFill>
                <a:cs typeface="+mn-ea"/>
                <a:sym typeface="+mn-lt"/>
              </a:rPr>
              <a:t>）高等教育分年龄在校学生数</a:t>
            </a:r>
            <a:endParaRPr lang="zh-CN" altLang="zh-CN" sz="2000" b="1" dirty="0">
              <a:solidFill>
                <a:srgbClr val="304371"/>
              </a:solidFill>
              <a:cs typeface="+mn-ea"/>
              <a:sym typeface="+mn-lt"/>
            </a:endParaRPr>
          </a:p>
        </p:txBody>
      </p:sp>
      <p:sp>
        <p:nvSpPr>
          <p:cNvPr id="4" name="矩形 3"/>
          <p:cNvSpPr/>
          <p:nvPr/>
        </p:nvSpPr>
        <p:spPr>
          <a:xfrm>
            <a:off x="660400" y="5033474"/>
            <a:ext cx="646331" cy="369332"/>
          </a:xfrm>
          <a:prstGeom prst="rect">
            <a:avLst/>
          </a:prstGeom>
        </p:spPr>
        <p:txBody>
          <a:bodyPr wrap="none">
            <a:spAutoFit/>
          </a:bodyPr>
          <a:lstStyle/>
          <a:p>
            <a:pPr algn="just">
              <a:spcAft>
                <a:spcPts val="0"/>
              </a:spcAft>
            </a:pPr>
            <a:r>
              <a:rPr lang="zh-CN" altLang="zh-CN" kern="100" dirty="0">
                <a:cs typeface="+mn-ea"/>
                <a:sym typeface="+mn-lt"/>
              </a:rPr>
              <a:t>续表</a:t>
            </a:r>
            <a:endParaRPr lang="zh-CN" altLang="zh-CN" sz="2400" kern="100" dirty="0">
              <a:cs typeface="+mn-ea"/>
              <a:sym typeface="+mn-lt"/>
            </a:endParaRPr>
          </a:p>
        </p:txBody>
      </p:sp>
      <p:graphicFrame>
        <p:nvGraphicFramePr>
          <p:cNvPr id="6" name="表格 5"/>
          <p:cNvGraphicFramePr>
            <a:graphicFrameLocks noGrp="1"/>
          </p:cNvGraphicFramePr>
          <p:nvPr/>
        </p:nvGraphicFramePr>
        <p:xfrm>
          <a:off x="666750" y="1125538"/>
          <a:ext cx="10866440" cy="3793539"/>
        </p:xfrm>
        <a:graphic>
          <a:graphicData uri="http://schemas.openxmlformats.org/drawingml/2006/table">
            <a:tbl>
              <a:tblPr firstRow="1" firstCol="1" bandRow="1"/>
              <a:tblGrid>
                <a:gridCol w="2051584"/>
                <a:gridCol w="967113"/>
                <a:gridCol w="980153"/>
                <a:gridCol w="982326"/>
                <a:gridCol w="980153"/>
                <a:gridCol w="982326"/>
                <a:gridCol w="980153"/>
                <a:gridCol w="982326"/>
                <a:gridCol w="980153"/>
                <a:gridCol w="980153"/>
              </a:tblGrid>
              <a:tr h="193028">
                <a:tc rowSpan="2">
                  <a:txBody>
                    <a:bodyPr/>
                    <a:lstStyle/>
                    <a:p>
                      <a:pPr algn="ctr">
                        <a:spcAft>
                          <a:spcPts val="0"/>
                        </a:spcAft>
                        <a:tabLst>
                          <a:tab pos="685800" algn="l"/>
                          <a:tab pos="1239520" algn="l"/>
                          <a:tab pos="1744980" algn="l"/>
                          <a:tab pos="2250440" algn="l"/>
                          <a:tab pos="2717800" algn="l"/>
                          <a:tab pos="3185160" algn="l"/>
                        </a:tabLst>
                      </a:pPr>
                      <a:r>
                        <a:rPr lang="zh-CN" sz="900" kern="100" dirty="0">
                          <a:effectLst/>
                          <a:latin typeface="Times New Roman" panose="02020603050405020304" charset="0"/>
                          <a:ea typeface="宋体" panose="02010600030101010101" pitchFamily="2" charset="-122"/>
                          <a:cs typeface="宋体" panose="02010600030101010101" pitchFamily="2" charset="-122"/>
                        </a:rPr>
                        <a:t>指标名称</a:t>
                      </a:r>
                      <a:endParaRPr lang="zh-CN" sz="1050" kern="100" dirty="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tabLst>
                          <a:tab pos="685800" algn="l"/>
                          <a:tab pos="1239520" algn="l"/>
                          <a:tab pos="1744980" algn="l"/>
                          <a:tab pos="2250440" algn="l"/>
                          <a:tab pos="2717800" algn="l"/>
                          <a:tab pos="3185160" algn="l"/>
                        </a:tabLst>
                      </a:pPr>
                      <a:r>
                        <a:rPr lang="zh-CN" sz="900" kern="100">
                          <a:effectLst/>
                          <a:latin typeface="Times New Roman" panose="02020603050405020304" charset="0"/>
                          <a:ea typeface="宋体" panose="02010600030101010101" pitchFamily="2" charset="-122"/>
                          <a:cs typeface="宋体" panose="02010600030101010101" pitchFamily="2" charset="-122"/>
                        </a:rPr>
                        <a:t>代码</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tabLst>
                          <a:tab pos="685800" algn="l"/>
                          <a:tab pos="1239520" algn="l"/>
                          <a:tab pos="1744980" algn="l"/>
                          <a:tab pos="2250440" algn="l"/>
                          <a:tab pos="2717800" algn="l"/>
                          <a:tab pos="3185160" algn="l"/>
                        </a:tabLst>
                      </a:pPr>
                      <a:r>
                        <a:rPr lang="zh-CN" sz="900" kern="100">
                          <a:effectLst/>
                          <a:latin typeface="Times New Roman" panose="02020603050405020304" charset="0"/>
                          <a:ea typeface="宋体" panose="02010600030101010101" pitchFamily="2" charset="-122"/>
                          <a:cs typeface="宋体" panose="02010600030101010101" pitchFamily="2" charset="-122"/>
                        </a:rPr>
                        <a:t>高职专科</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tabLst>
                          <a:tab pos="685800" algn="l"/>
                          <a:tab pos="1239520" algn="l"/>
                          <a:tab pos="1744980" algn="l"/>
                          <a:tab pos="2250440" algn="l"/>
                          <a:tab pos="2717800" algn="l"/>
                          <a:tab pos="3185160" algn="l"/>
                        </a:tabLst>
                      </a:pPr>
                      <a:r>
                        <a:rPr lang="zh-CN" sz="900" kern="100">
                          <a:effectLst/>
                          <a:latin typeface="Times New Roman" panose="02020603050405020304" charset="0"/>
                          <a:ea typeface="宋体" panose="02010600030101010101" pitchFamily="2" charset="-122"/>
                        </a:rPr>
                        <a:t>高职本科</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900" kern="100">
                          <a:effectLst/>
                          <a:latin typeface="Times New Roman" panose="02020603050405020304" charset="0"/>
                          <a:ea typeface="宋体" panose="02010600030101010101" pitchFamily="2" charset="-122"/>
                        </a:rPr>
                        <a:t>普通本科</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成人专科</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3028">
                <a:tc vMerge="1">
                  <a:tcPr/>
                </a:tc>
                <a:tc vMerge="1">
                  <a:tcPr/>
                </a:tc>
                <a:tc vMerge="1">
                  <a:tcPr/>
                </a:tc>
                <a:tc>
                  <a:txBody>
                    <a:bodyPr/>
                    <a:lstStyle/>
                    <a:p>
                      <a:pPr algn="ctr">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cs typeface="宋体" panose="02010600030101010101" pitchFamily="2" charset="-122"/>
                        </a:rPr>
                        <a:t>#</a:t>
                      </a:r>
                      <a:r>
                        <a:rPr lang="zh-CN" sz="900" kern="100">
                          <a:effectLst/>
                          <a:latin typeface="Times New Roman" panose="02020603050405020304" charset="0"/>
                          <a:ea typeface="宋体" panose="02010600030101010101" pitchFamily="2" charset="-122"/>
                          <a:cs typeface="宋体" panose="02010600030101010101" pitchFamily="2" charset="-122"/>
                        </a:rPr>
                        <a:t>女</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r>
                        <a:rPr lang="zh-CN" sz="900" kern="100">
                          <a:effectLst/>
                          <a:latin typeface="Times New Roman" panose="02020603050405020304" charset="0"/>
                          <a:ea typeface="宋体" panose="02010600030101010101" pitchFamily="2" charset="-122"/>
                          <a:cs typeface="宋体" panose="02010600030101010101" pitchFamily="2" charset="-122"/>
                        </a:rPr>
                        <a:t>女</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r>
                        <a:rPr lang="zh-CN" sz="900" kern="100">
                          <a:effectLst/>
                          <a:latin typeface="Times New Roman" panose="02020603050405020304" charset="0"/>
                          <a:ea typeface="宋体" panose="02010600030101010101" pitchFamily="2" charset="-122"/>
                          <a:cs typeface="宋体" panose="02010600030101010101" pitchFamily="2" charset="-122"/>
                        </a:rPr>
                        <a:t>女</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r>
                        <a:rPr lang="zh-CN" sz="900" kern="100">
                          <a:effectLst/>
                          <a:latin typeface="Times New Roman" panose="02020603050405020304" charset="0"/>
                          <a:ea typeface="宋体" panose="02010600030101010101" pitchFamily="2" charset="-122"/>
                          <a:cs typeface="宋体" panose="02010600030101010101" pitchFamily="2" charset="-122"/>
                        </a:rPr>
                        <a:t>女</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9838">
                <a:tc>
                  <a:txBody>
                    <a:bodyPr/>
                    <a:lstStyle/>
                    <a:p>
                      <a:pPr algn="ctr">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cs typeface="宋体" panose="02010600030101010101" pitchFamily="2" charset="-122"/>
                        </a:rPr>
                        <a:t> </a:t>
                      </a:r>
                      <a:r>
                        <a:rPr lang="zh-CN" sz="900" kern="100">
                          <a:effectLst/>
                          <a:latin typeface="Times New Roman" panose="02020603050405020304" charset="0"/>
                          <a:ea typeface="宋体" panose="02010600030101010101" pitchFamily="2" charset="-122"/>
                          <a:cs typeface="宋体" panose="02010600030101010101" pitchFamily="2" charset="-122"/>
                        </a:rPr>
                        <a:t>甲</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685800" algn="l"/>
                          <a:tab pos="1239520" algn="l"/>
                          <a:tab pos="1744980" algn="l"/>
                          <a:tab pos="2250440" algn="l"/>
                          <a:tab pos="2717800" algn="l"/>
                          <a:tab pos="3185160" algn="l"/>
                        </a:tabLst>
                      </a:pPr>
                      <a:r>
                        <a:rPr lang="zh-CN" sz="900" kern="100">
                          <a:effectLst/>
                          <a:latin typeface="Times New Roman" panose="02020603050405020304" charset="0"/>
                          <a:ea typeface="宋体" panose="02010600030101010101" pitchFamily="2" charset="-122"/>
                          <a:cs typeface="宋体" panose="02010600030101010101" pitchFamily="2" charset="-122"/>
                        </a:rPr>
                        <a:t>乙</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cs typeface="宋体" panose="02010600030101010101" pitchFamily="2" charset="-122"/>
                        </a:rPr>
                        <a:t>1</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cs typeface="宋体" panose="02010600030101010101" pitchFamily="2" charset="-122"/>
                        </a:rPr>
                        <a:t>2</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cs typeface="宋体" panose="02010600030101010101" pitchFamily="2" charset="-122"/>
                        </a:rPr>
                        <a:t>3</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cs typeface="宋体" panose="02010600030101010101" pitchFamily="2" charset="-122"/>
                        </a:rPr>
                        <a:t>4</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cs typeface="宋体" panose="02010600030101010101" pitchFamily="2" charset="-122"/>
                        </a:rPr>
                        <a:t>5</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cs typeface="宋体" panose="02010600030101010101" pitchFamily="2" charset="-122"/>
                        </a:rPr>
                        <a:t>6</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cs typeface="宋体" panose="02010600030101010101" pitchFamily="2" charset="-122"/>
                        </a:rPr>
                        <a:t>7</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cs typeface="宋体" panose="02010600030101010101" pitchFamily="2" charset="-122"/>
                        </a:rPr>
                        <a:t>8</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2519">
                <a:tc>
                  <a:txBody>
                    <a:bodyPr/>
                    <a:lstStyle/>
                    <a:p>
                      <a:pPr algn="just">
                        <a:spcAft>
                          <a:spcPts val="0"/>
                        </a:spcAft>
                        <a:tabLst>
                          <a:tab pos="685800" algn="l"/>
                          <a:tab pos="1239520" algn="l"/>
                          <a:tab pos="1744980" algn="l"/>
                          <a:tab pos="2250440" algn="l"/>
                          <a:tab pos="2717800" algn="l"/>
                          <a:tab pos="3185160" algn="l"/>
                        </a:tabLst>
                      </a:pPr>
                      <a:r>
                        <a:rPr lang="zh-CN" sz="900" kern="100">
                          <a:effectLst/>
                          <a:latin typeface="Times New Roman" panose="02020603050405020304" charset="0"/>
                          <a:ea typeface="宋体" panose="02010600030101010101" pitchFamily="2" charset="-122"/>
                          <a:cs typeface="宋体" panose="02010600030101010101" pitchFamily="2" charset="-122"/>
                        </a:rPr>
                        <a:t>总计</a:t>
                      </a:r>
                      <a:endParaRPr lang="zh-CN" sz="1050" kern="100">
                        <a:effectLst/>
                        <a:latin typeface="Times New Roman" panose="02020603050405020304" charset="0"/>
                        <a:ea typeface="宋体" panose="02010600030101010101" pitchFamily="2" charset="-122"/>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cs typeface="宋体" panose="02010600030101010101" pitchFamily="2" charset="-122"/>
                        </a:rPr>
                        <a:t>01</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r>
              <a:tr h="214476">
                <a:tc>
                  <a:txBody>
                    <a:bodyPr/>
                    <a:lstStyle/>
                    <a:p>
                      <a:pPr indent="114300" algn="l">
                        <a:spcAft>
                          <a:spcPts val="0"/>
                        </a:spcAft>
                        <a:tabLst>
                          <a:tab pos="685800" algn="l"/>
                          <a:tab pos="1239520" algn="l"/>
                          <a:tab pos="1744980" algn="l"/>
                          <a:tab pos="2250440" algn="l"/>
                          <a:tab pos="2717800" algn="l"/>
                          <a:tab pos="3185160" algn="l"/>
                        </a:tabLst>
                      </a:pPr>
                      <a:r>
                        <a:rPr lang="en-US" sz="900" kern="100" dirty="0">
                          <a:effectLst/>
                          <a:latin typeface="宋体" panose="02010600030101010101" pitchFamily="2" charset="-122"/>
                          <a:ea typeface="宋体" panose="02010600030101010101" pitchFamily="2" charset="-122"/>
                          <a:cs typeface="宋体" panose="02010600030101010101" pitchFamily="2" charset="-122"/>
                        </a:rPr>
                        <a:t>17</a:t>
                      </a:r>
                      <a:r>
                        <a:rPr lang="zh-CN" sz="900" kern="100" dirty="0">
                          <a:effectLst/>
                          <a:latin typeface="Times New Roman" panose="02020603050405020304" charset="0"/>
                          <a:ea typeface="宋体" panose="02010600030101010101" pitchFamily="2" charset="-122"/>
                          <a:cs typeface="宋体" panose="02010600030101010101" pitchFamily="2" charset="-122"/>
                        </a:rPr>
                        <a:t>岁以下</a:t>
                      </a:r>
                      <a:endParaRPr lang="zh-CN" sz="1050" kern="100" dirty="0">
                        <a:effectLst/>
                        <a:latin typeface="Times New Roman" panose="02020603050405020304" charset="0"/>
                        <a:ea typeface="宋体" panose="02010600030101010101" pitchFamily="2" charset="-122"/>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cs typeface="宋体" panose="02010600030101010101" pitchFamily="2" charset="-122"/>
                        </a:rPr>
                        <a:t>02</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r>
              <a:tr h="193028">
                <a:tc>
                  <a:txBody>
                    <a:bodyPr/>
                    <a:lstStyle/>
                    <a:p>
                      <a:pPr indent="114300" algn="l">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cs typeface="宋体" panose="02010600030101010101" pitchFamily="2" charset="-122"/>
                        </a:rPr>
                        <a:t>18</a:t>
                      </a:r>
                      <a:r>
                        <a:rPr lang="zh-CN" sz="900" kern="100">
                          <a:effectLst/>
                          <a:latin typeface="Times New Roman" panose="02020603050405020304" charset="0"/>
                          <a:ea typeface="宋体" panose="02010600030101010101" pitchFamily="2" charset="-122"/>
                          <a:cs typeface="宋体" panose="02010600030101010101" pitchFamily="2" charset="-122"/>
                        </a:rPr>
                        <a:t>岁</a:t>
                      </a:r>
                      <a:endParaRPr lang="zh-CN" sz="1050" kern="100">
                        <a:effectLst/>
                        <a:latin typeface="Times New Roman" panose="02020603050405020304" charset="0"/>
                        <a:ea typeface="宋体" panose="02010600030101010101" pitchFamily="2" charset="-122"/>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cs typeface="宋体" panose="02010600030101010101" pitchFamily="2" charset="-122"/>
                        </a:rPr>
                        <a:t>03</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r>
              <a:tr h="193028">
                <a:tc>
                  <a:txBody>
                    <a:bodyPr/>
                    <a:lstStyle/>
                    <a:p>
                      <a:pPr indent="114300" algn="l">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cs typeface="宋体" panose="02010600030101010101" pitchFamily="2" charset="-122"/>
                        </a:rPr>
                        <a:t>19</a:t>
                      </a:r>
                      <a:r>
                        <a:rPr lang="zh-CN" sz="900" kern="100">
                          <a:effectLst/>
                          <a:latin typeface="Times New Roman" panose="02020603050405020304" charset="0"/>
                          <a:ea typeface="宋体" panose="02010600030101010101" pitchFamily="2" charset="-122"/>
                          <a:cs typeface="宋体" panose="02010600030101010101" pitchFamily="2" charset="-122"/>
                        </a:rPr>
                        <a:t>岁</a:t>
                      </a:r>
                      <a:endParaRPr lang="zh-CN" sz="1050" kern="100">
                        <a:effectLst/>
                        <a:latin typeface="Times New Roman" panose="02020603050405020304" charset="0"/>
                        <a:ea typeface="宋体" panose="02010600030101010101" pitchFamily="2" charset="-122"/>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cs typeface="宋体" panose="02010600030101010101" pitchFamily="2" charset="-122"/>
                        </a:rPr>
                        <a:t>04</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r>
              <a:tr h="193028">
                <a:tc>
                  <a:txBody>
                    <a:bodyPr/>
                    <a:lstStyle/>
                    <a:p>
                      <a:pPr indent="114300" algn="l">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cs typeface="宋体" panose="02010600030101010101" pitchFamily="2" charset="-122"/>
                        </a:rPr>
                        <a:t>20</a:t>
                      </a:r>
                      <a:r>
                        <a:rPr lang="zh-CN" sz="900" kern="100">
                          <a:effectLst/>
                          <a:latin typeface="Times New Roman" panose="02020603050405020304" charset="0"/>
                          <a:ea typeface="宋体" panose="02010600030101010101" pitchFamily="2" charset="-122"/>
                          <a:cs typeface="宋体" panose="02010600030101010101" pitchFamily="2" charset="-122"/>
                        </a:rPr>
                        <a:t>岁</a:t>
                      </a:r>
                      <a:endParaRPr lang="zh-CN" sz="1050" kern="100">
                        <a:effectLst/>
                        <a:latin typeface="Times New Roman" panose="02020603050405020304" charset="0"/>
                        <a:ea typeface="宋体" panose="02010600030101010101" pitchFamily="2" charset="-122"/>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cs typeface="宋体" panose="02010600030101010101" pitchFamily="2" charset="-122"/>
                        </a:rPr>
                        <a:t>05</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r>
              <a:tr h="193028">
                <a:tc>
                  <a:txBody>
                    <a:bodyPr/>
                    <a:lstStyle/>
                    <a:p>
                      <a:pPr indent="114300" algn="l">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cs typeface="宋体" panose="02010600030101010101" pitchFamily="2" charset="-122"/>
                        </a:rPr>
                        <a:t>21</a:t>
                      </a:r>
                      <a:r>
                        <a:rPr lang="zh-CN" sz="900" kern="100">
                          <a:effectLst/>
                          <a:latin typeface="Times New Roman" panose="02020603050405020304" charset="0"/>
                          <a:ea typeface="宋体" panose="02010600030101010101" pitchFamily="2" charset="-122"/>
                          <a:cs typeface="宋体" panose="02010600030101010101" pitchFamily="2" charset="-122"/>
                        </a:rPr>
                        <a:t>岁</a:t>
                      </a:r>
                      <a:endParaRPr lang="zh-CN" sz="1050" kern="100">
                        <a:effectLst/>
                        <a:latin typeface="Times New Roman" panose="02020603050405020304" charset="0"/>
                        <a:ea typeface="宋体" panose="02010600030101010101" pitchFamily="2" charset="-122"/>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cs typeface="宋体" panose="02010600030101010101" pitchFamily="2" charset="-122"/>
                        </a:rPr>
                        <a:t>06</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r>
              <a:tr h="193028">
                <a:tc>
                  <a:txBody>
                    <a:bodyPr/>
                    <a:lstStyle/>
                    <a:p>
                      <a:pPr indent="114300" algn="l">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cs typeface="宋体" panose="02010600030101010101" pitchFamily="2" charset="-122"/>
                        </a:rPr>
                        <a:t>22</a:t>
                      </a:r>
                      <a:r>
                        <a:rPr lang="zh-CN" sz="900" kern="100">
                          <a:effectLst/>
                          <a:latin typeface="Times New Roman" panose="02020603050405020304" charset="0"/>
                          <a:ea typeface="宋体" panose="02010600030101010101" pitchFamily="2" charset="-122"/>
                          <a:cs typeface="宋体" panose="02010600030101010101" pitchFamily="2" charset="-122"/>
                        </a:rPr>
                        <a:t>岁</a:t>
                      </a:r>
                      <a:endParaRPr lang="zh-CN" sz="1050" kern="100">
                        <a:effectLst/>
                        <a:latin typeface="Times New Roman" panose="02020603050405020304" charset="0"/>
                        <a:ea typeface="宋体" panose="02010600030101010101" pitchFamily="2" charset="-122"/>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cs typeface="宋体" panose="02010600030101010101" pitchFamily="2" charset="-122"/>
                        </a:rPr>
                        <a:t>07</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r>
              <a:tr h="193028">
                <a:tc>
                  <a:txBody>
                    <a:bodyPr/>
                    <a:lstStyle/>
                    <a:p>
                      <a:pPr indent="114300" algn="l">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cs typeface="宋体" panose="02010600030101010101" pitchFamily="2" charset="-122"/>
                        </a:rPr>
                        <a:t>23</a:t>
                      </a:r>
                      <a:r>
                        <a:rPr lang="zh-CN" sz="900" kern="100">
                          <a:effectLst/>
                          <a:latin typeface="Times New Roman" panose="02020603050405020304" charset="0"/>
                          <a:ea typeface="宋体" panose="02010600030101010101" pitchFamily="2" charset="-122"/>
                          <a:cs typeface="宋体" panose="02010600030101010101" pitchFamily="2" charset="-122"/>
                        </a:rPr>
                        <a:t>岁</a:t>
                      </a:r>
                      <a:endParaRPr lang="zh-CN" sz="1050" kern="100">
                        <a:effectLst/>
                        <a:latin typeface="Times New Roman" panose="02020603050405020304" charset="0"/>
                        <a:ea typeface="宋体" panose="02010600030101010101" pitchFamily="2" charset="-122"/>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cs typeface="宋体" panose="02010600030101010101" pitchFamily="2" charset="-122"/>
                        </a:rPr>
                        <a:t>08</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r>
              <a:tr h="193028">
                <a:tc>
                  <a:txBody>
                    <a:bodyPr/>
                    <a:lstStyle/>
                    <a:p>
                      <a:pPr indent="114300" algn="l">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cs typeface="宋体" panose="02010600030101010101" pitchFamily="2" charset="-122"/>
                        </a:rPr>
                        <a:t>24</a:t>
                      </a:r>
                      <a:r>
                        <a:rPr lang="zh-CN" sz="900" kern="100">
                          <a:effectLst/>
                          <a:latin typeface="Times New Roman" panose="02020603050405020304" charset="0"/>
                          <a:ea typeface="宋体" panose="02010600030101010101" pitchFamily="2" charset="-122"/>
                          <a:cs typeface="宋体" panose="02010600030101010101" pitchFamily="2" charset="-122"/>
                        </a:rPr>
                        <a:t>岁</a:t>
                      </a:r>
                      <a:endParaRPr lang="zh-CN" sz="1050" kern="100">
                        <a:effectLst/>
                        <a:latin typeface="Times New Roman" panose="02020603050405020304" charset="0"/>
                        <a:ea typeface="宋体" panose="02010600030101010101" pitchFamily="2" charset="-122"/>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cs typeface="宋体" panose="02010600030101010101" pitchFamily="2" charset="-122"/>
                        </a:rPr>
                        <a:t>09</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r>
              <a:tr h="193028">
                <a:tc>
                  <a:txBody>
                    <a:bodyPr/>
                    <a:lstStyle/>
                    <a:p>
                      <a:pPr indent="114300" algn="l">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cs typeface="宋体" panose="02010600030101010101" pitchFamily="2" charset="-122"/>
                        </a:rPr>
                        <a:t>25</a:t>
                      </a:r>
                      <a:r>
                        <a:rPr lang="zh-CN" sz="900" kern="100">
                          <a:effectLst/>
                          <a:latin typeface="Times New Roman" panose="02020603050405020304" charset="0"/>
                          <a:ea typeface="宋体" panose="02010600030101010101" pitchFamily="2" charset="-122"/>
                          <a:cs typeface="宋体" panose="02010600030101010101" pitchFamily="2" charset="-122"/>
                        </a:rPr>
                        <a:t>岁</a:t>
                      </a:r>
                      <a:endParaRPr lang="zh-CN" sz="1050" kern="100">
                        <a:effectLst/>
                        <a:latin typeface="Times New Roman" panose="02020603050405020304" charset="0"/>
                        <a:ea typeface="宋体" panose="02010600030101010101" pitchFamily="2" charset="-122"/>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cs typeface="宋体" panose="02010600030101010101" pitchFamily="2" charset="-122"/>
                        </a:rPr>
                        <a:t>10</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r>
              <a:tr h="193028">
                <a:tc>
                  <a:txBody>
                    <a:bodyPr/>
                    <a:lstStyle/>
                    <a:p>
                      <a:pPr indent="114300" algn="l">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cs typeface="宋体" panose="02010600030101010101" pitchFamily="2" charset="-122"/>
                        </a:rPr>
                        <a:t>26</a:t>
                      </a:r>
                      <a:r>
                        <a:rPr lang="zh-CN" sz="900" kern="100">
                          <a:effectLst/>
                          <a:latin typeface="Times New Roman" panose="02020603050405020304" charset="0"/>
                          <a:ea typeface="宋体" panose="02010600030101010101" pitchFamily="2" charset="-122"/>
                          <a:cs typeface="宋体" panose="02010600030101010101" pitchFamily="2" charset="-122"/>
                        </a:rPr>
                        <a:t>岁</a:t>
                      </a:r>
                      <a:endParaRPr lang="zh-CN" sz="1050" kern="100">
                        <a:effectLst/>
                        <a:latin typeface="Times New Roman" panose="02020603050405020304" charset="0"/>
                        <a:ea typeface="宋体" panose="02010600030101010101" pitchFamily="2" charset="-122"/>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cs typeface="宋体" panose="02010600030101010101" pitchFamily="2" charset="-122"/>
                        </a:rPr>
                        <a:t>11</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r>
              <a:tr h="193028">
                <a:tc>
                  <a:txBody>
                    <a:bodyPr/>
                    <a:lstStyle/>
                    <a:p>
                      <a:pPr indent="114300" algn="l">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cs typeface="宋体" panose="02010600030101010101" pitchFamily="2" charset="-122"/>
                        </a:rPr>
                        <a:t>27</a:t>
                      </a:r>
                      <a:r>
                        <a:rPr lang="zh-CN" sz="900" kern="100">
                          <a:effectLst/>
                          <a:latin typeface="Times New Roman" panose="02020603050405020304" charset="0"/>
                          <a:ea typeface="宋体" panose="02010600030101010101" pitchFamily="2" charset="-122"/>
                          <a:cs typeface="宋体" panose="02010600030101010101" pitchFamily="2" charset="-122"/>
                        </a:rPr>
                        <a:t>岁</a:t>
                      </a:r>
                      <a:endParaRPr lang="zh-CN" sz="1050" kern="100">
                        <a:effectLst/>
                        <a:latin typeface="Times New Roman" panose="02020603050405020304" charset="0"/>
                        <a:ea typeface="宋体" panose="02010600030101010101" pitchFamily="2" charset="-122"/>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cs typeface="宋体" panose="02010600030101010101" pitchFamily="2" charset="-122"/>
                        </a:rPr>
                        <a:t>12</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r>
              <a:tr h="193028">
                <a:tc>
                  <a:txBody>
                    <a:bodyPr/>
                    <a:lstStyle/>
                    <a:p>
                      <a:pPr indent="114300" algn="l">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cs typeface="宋体" panose="02010600030101010101" pitchFamily="2" charset="-122"/>
                        </a:rPr>
                        <a:t>28</a:t>
                      </a:r>
                      <a:r>
                        <a:rPr lang="zh-CN" sz="900" kern="100">
                          <a:effectLst/>
                          <a:latin typeface="Times New Roman" panose="02020603050405020304" charset="0"/>
                          <a:ea typeface="宋体" panose="02010600030101010101" pitchFamily="2" charset="-122"/>
                          <a:cs typeface="宋体" panose="02010600030101010101" pitchFamily="2" charset="-122"/>
                        </a:rPr>
                        <a:t>岁</a:t>
                      </a:r>
                      <a:endParaRPr lang="zh-CN" sz="1050" kern="100">
                        <a:effectLst/>
                        <a:latin typeface="Times New Roman" panose="02020603050405020304" charset="0"/>
                        <a:ea typeface="宋体" panose="02010600030101010101" pitchFamily="2" charset="-122"/>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cs typeface="宋体" panose="02010600030101010101" pitchFamily="2" charset="-122"/>
                        </a:rPr>
                        <a:t>13</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r>
              <a:tr h="193028">
                <a:tc>
                  <a:txBody>
                    <a:bodyPr/>
                    <a:lstStyle/>
                    <a:p>
                      <a:pPr indent="114300" algn="l">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cs typeface="宋体" panose="02010600030101010101" pitchFamily="2" charset="-122"/>
                        </a:rPr>
                        <a:t>29</a:t>
                      </a:r>
                      <a:r>
                        <a:rPr lang="zh-CN" sz="900" kern="100">
                          <a:effectLst/>
                          <a:latin typeface="Times New Roman" panose="02020603050405020304" charset="0"/>
                          <a:ea typeface="宋体" panose="02010600030101010101" pitchFamily="2" charset="-122"/>
                          <a:cs typeface="宋体" panose="02010600030101010101" pitchFamily="2" charset="-122"/>
                        </a:rPr>
                        <a:t>岁</a:t>
                      </a:r>
                      <a:endParaRPr lang="zh-CN" sz="1050" kern="100">
                        <a:effectLst/>
                        <a:latin typeface="Times New Roman" panose="02020603050405020304" charset="0"/>
                        <a:ea typeface="宋体" panose="02010600030101010101" pitchFamily="2" charset="-122"/>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cs typeface="宋体" panose="02010600030101010101" pitchFamily="2" charset="-122"/>
                        </a:rPr>
                        <a:t>14</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r>
              <a:tr h="217157">
                <a:tc>
                  <a:txBody>
                    <a:bodyPr/>
                    <a:lstStyle/>
                    <a:p>
                      <a:pPr indent="114300" algn="l">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cs typeface="宋体" panose="02010600030101010101" pitchFamily="2" charset="-122"/>
                        </a:rPr>
                        <a:t>30</a:t>
                      </a:r>
                      <a:r>
                        <a:rPr lang="zh-CN" sz="900" kern="100">
                          <a:effectLst/>
                          <a:latin typeface="Times New Roman" panose="02020603050405020304" charset="0"/>
                          <a:ea typeface="宋体" panose="02010600030101010101" pitchFamily="2" charset="-122"/>
                          <a:cs typeface="宋体" panose="02010600030101010101" pitchFamily="2" charset="-122"/>
                        </a:rPr>
                        <a:t>岁</a:t>
                      </a:r>
                      <a:endParaRPr lang="zh-CN" sz="1050" kern="100">
                        <a:effectLst/>
                        <a:latin typeface="Times New Roman" panose="02020603050405020304" charset="0"/>
                        <a:ea typeface="宋体" panose="02010600030101010101" pitchFamily="2" charset="-122"/>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cs typeface="宋体" panose="02010600030101010101" pitchFamily="2" charset="-122"/>
                        </a:rPr>
                        <a:t>15</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r>
              <a:tr h="217157">
                <a:tc>
                  <a:txBody>
                    <a:bodyPr/>
                    <a:lstStyle/>
                    <a:p>
                      <a:pPr indent="114300" algn="l">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cs typeface="宋体" panose="02010600030101010101" pitchFamily="2" charset="-122"/>
                        </a:rPr>
                        <a:t>31</a:t>
                      </a:r>
                      <a:r>
                        <a:rPr lang="zh-CN" sz="900" kern="100">
                          <a:effectLst/>
                          <a:latin typeface="Times New Roman" panose="02020603050405020304" charset="0"/>
                          <a:ea typeface="宋体" panose="02010600030101010101" pitchFamily="2" charset="-122"/>
                          <a:cs typeface="宋体" panose="02010600030101010101" pitchFamily="2" charset="-122"/>
                        </a:rPr>
                        <a:t>岁以上</a:t>
                      </a:r>
                      <a:endParaRPr lang="zh-CN" sz="1050" kern="100">
                        <a:effectLst/>
                        <a:latin typeface="Times New Roman" panose="02020603050405020304" charset="0"/>
                        <a:ea typeface="宋体" panose="02010600030101010101" pitchFamily="2" charset="-122"/>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cs typeface="宋体" panose="02010600030101010101" pitchFamily="2" charset="-122"/>
                        </a:rPr>
                        <a:t>16</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spcAft>
                          <a:spcPts val="0"/>
                        </a:spcAft>
                        <a:tabLst>
                          <a:tab pos="685800" algn="l"/>
                          <a:tab pos="1239520" algn="l"/>
                          <a:tab pos="1744980" algn="l"/>
                          <a:tab pos="2250440" algn="l"/>
                          <a:tab pos="2717800" algn="l"/>
                          <a:tab pos="3185160" algn="l"/>
                        </a:tabLst>
                      </a:pPr>
                      <a:r>
                        <a:rPr lang="en-US" sz="900" kern="10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r>
            </a:tbl>
          </a:graphicData>
        </a:graphic>
      </p:graphicFrame>
      <p:graphicFrame>
        <p:nvGraphicFramePr>
          <p:cNvPr id="7" name="表格 6"/>
          <p:cNvGraphicFramePr>
            <a:graphicFrameLocks noGrp="1"/>
          </p:cNvGraphicFramePr>
          <p:nvPr/>
        </p:nvGraphicFramePr>
        <p:xfrm>
          <a:off x="658812" y="5553297"/>
          <a:ext cx="10874380" cy="763281"/>
        </p:xfrm>
        <a:graphic>
          <a:graphicData uri="http://schemas.openxmlformats.org/drawingml/2006/table">
            <a:tbl>
              <a:tblPr firstRow="1" firstCol="1" bandRow="1"/>
              <a:tblGrid>
                <a:gridCol w="1087438"/>
                <a:gridCol w="1087438"/>
                <a:gridCol w="1087438"/>
                <a:gridCol w="1087438"/>
                <a:gridCol w="1087438"/>
                <a:gridCol w="1087438"/>
                <a:gridCol w="1087438"/>
                <a:gridCol w="1087438"/>
                <a:gridCol w="1087438"/>
                <a:gridCol w="1087438"/>
              </a:tblGrid>
              <a:tr h="243169">
                <a:tc rowSpan="2">
                  <a:txBody>
                    <a:bodyPr/>
                    <a:lstStyle/>
                    <a:p>
                      <a:pPr algn="ctr">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成人本科</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900" kern="100" dirty="0">
                          <a:effectLst/>
                          <a:latin typeface="Times New Roman" panose="02020603050405020304" charset="0"/>
                          <a:ea typeface="宋体" panose="02010600030101010101" pitchFamily="2" charset="-122"/>
                        </a:rPr>
                        <a:t>网络</a:t>
                      </a:r>
                      <a:r>
                        <a:rPr lang="zh-CN" altLang="en-US" sz="900" kern="100" dirty="0">
                          <a:effectLst/>
                          <a:latin typeface="Times New Roman" panose="02020603050405020304" charset="0"/>
                          <a:ea typeface="宋体" panose="02010600030101010101" pitchFamily="2" charset="-122"/>
                        </a:rPr>
                        <a:t>（开放）</a:t>
                      </a:r>
                      <a:r>
                        <a:rPr lang="zh-CN" sz="900" kern="100" dirty="0">
                          <a:effectLst/>
                          <a:latin typeface="Times New Roman" panose="02020603050405020304" charset="0"/>
                          <a:ea typeface="宋体" panose="02010600030101010101" pitchFamily="2" charset="-122"/>
                        </a:rPr>
                        <a:t>专科</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900" kern="100" dirty="0">
                          <a:effectLst/>
                          <a:latin typeface="Times New Roman" panose="02020603050405020304" charset="0"/>
                          <a:ea typeface="宋体" panose="02010600030101010101" pitchFamily="2" charset="-122"/>
                        </a:rPr>
                        <a:t>网络</a:t>
                      </a:r>
                      <a:r>
                        <a:rPr lang="zh-CN" altLang="en-US" sz="900" kern="100" dirty="0">
                          <a:effectLst/>
                          <a:latin typeface="Times New Roman" panose="02020603050405020304" charset="0"/>
                          <a:ea typeface="宋体" panose="02010600030101010101" pitchFamily="2" charset="-122"/>
                        </a:rPr>
                        <a:t>（开放）</a:t>
                      </a:r>
                      <a:r>
                        <a:rPr lang="zh-CN" sz="900" kern="100" dirty="0">
                          <a:effectLst/>
                          <a:latin typeface="Times New Roman" panose="02020603050405020304" charset="0"/>
                          <a:ea typeface="宋体" panose="02010600030101010101" pitchFamily="2" charset="-122"/>
                        </a:rPr>
                        <a:t>本科</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900" kern="100">
                          <a:effectLst/>
                          <a:latin typeface="Times New Roman" panose="02020603050405020304" charset="0"/>
                          <a:ea typeface="宋体" panose="02010600030101010101" pitchFamily="2" charset="-122"/>
                        </a:rPr>
                        <a:t>硕士研究生</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博士研究生</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3169">
                <a:tc vMerge="1">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r>
                        <a:rPr lang="zh-CN" sz="900" kern="100">
                          <a:effectLst/>
                          <a:latin typeface="Times New Roman" panose="02020603050405020304" charset="0"/>
                          <a:ea typeface="宋体" panose="02010600030101010101" pitchFamily="2" charset="-122"/>
                          <a:cs typeface="宋体" panose="02010600030101010101" pitchFamily="2" charset="-122"/>
                        </a:rPr>
                        <a:t>女</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r>
                        <a:rPr lang="zh-CN" sz="900" kern="100">
                          <a:effectLst/>
                          <a:latin typeface="Times New Roman" panose="02020603050405020304" charset="0"/>
                          <a:ea typeface="宋体" panose="02010600030101010101" pitchFamily="2" charset="-122"/>
                          <a:cs typeface="宋体" panose="02010600030101010101" pitchFamily="2" charset="-122"/>
                        </a:rPr>
                        <a:t>女</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r>
                        <a:rPr lang="zh-CN" sz="900" kern="100">
                          <a:effectLst/>
                          <a:latin typeface="Times New Roman" panose="02020603050405020304" charset="0"/>
                          <a:ea typeface="宋体" panose="02010600030101010101" pitchFamily="2" charset="-122"/>
                          <a:cs typeface="宋体" panose="02010600030101010101" pitchFamily="2" charset="-122"/>
                        </a:rPr>
                        <a:t>女</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r>
                        <a:rPr lang="zh-CN" sz="900" kern="100">
                          <a:effectLst/>
                          <a:latin typeface="Times New Roman" panose="02020603050405020304" charset="0"/>
                          <a:ea typeface="宋体" panose="02010600030101010101" pitchFamily="2" charset="-122"/>
                          <a:cs typeface="宋体" panose="02010600030101010101" pitchFamily="2" charset="-122"/>
                        </a:rPr>
                        <a:t>女</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r>
                        <a:rPr lang="zh-CN" sz="900" kern="100">
                          <a:effectLst/>
                          <a:latin typeface="Times New Roman" panose="02020603050405020304" charset="0"/>
                          <a:ea typeface="宋体" panose="02010600030101010101" pitchFamily="2" charset="-122"/>
                          <a:cs typeface="宋体" panose="02010600030101010101" pitchFamily="2" charset="-122"/>
                        </a:rPr>
                        <a:t>女</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6943">
                <a:tc>
                  <a:txBody>
                    <a:bodyPr/>
                    <a:lstStyle/>
                    <a:p>
                      <a:pPr algn="ctr">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cs typeface="宋体" panose="02010600030101010101" pitchFamily="2" charset="-122"/>
                        </a:rPr>
                        <a:t>9</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cs typeface="宋体" panose="02010600030101010101" pitchFamily="2" charset="-122"/>
                        </a:rPr>
                        <a:t>10</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cs typeface="宋体" panose="02010600030101010101" pitchFamily="2" charset="-122"/>
                        </a:rPr>
                        <a:t>11</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cs typeface="宋体" panose="02010600030101010101" pitchFamily="2" charset="-122"/>
                        </a:rPr>
                        <a:t>12</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cs typeface="宋体" panose="02010600030101010101" pitchFamily="2" charset="-122"/>
                        </a:rPr>
                        <a:t>13</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cs typeface="宋体" panose="02010600030101010101" pitchFamily="2" charset="-122"/>
                        </a:rPr>
                        <a:t>14</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cs typeface="宋体" panose="02010600030101010101" pitchFamily="2" charset="-122"/>
                        </a:rPr>
                        <a:t>15</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cs typeface="宋体" panose="02010600030101010101" pitchFamily="2" charset="-122"/>
                        </a:rPr>
                        <a:t>16</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cs typeface="宋体" panose="02010600030101010101" pitchFamily="2" charset="-122"/>
                        </a:rPr>
                        <a:t>17</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685800" algn="l"/>
                          <a:tab pos="1239520" algn="l"/>
                          <a:tab pos="1744980" algn="l"/>
                          <a:tab pos="2250440" algn="l"/>
                          <a:tab pos="2717800" algn="l"/>
                          <a:tab pos="3185160" algn="l"/>
                        </a:tabLst>
                      </a:pPr>
                      <a:r>
                        <a:rPr lang="en-US" sz="900" kern="100" dirty="0">
                          <a:effectLst/>
                          <a:latin typeface="宋体" panose="02010600030101010101" pitchFamily="2" charset="-122"/>
                          <a:ea typeface="宋体" panose="02010600030101010101" pitchFamily="2" charset="-122"/>
                          <a:cs typeface="宋体" panose="02010600030101010101" pitchFamily="2" charset="-122"/>
                        </a:rPr>
                        <a:t>18</a:t>
                      </a:r>
                      <a:endParaRPr lang="zh-CN" sz="1050" kern="100" dirty="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pSp>
        <p:nvGrpSpPr>
          <p:cNvPr id="8" name="组合 7"/>
          <p:cNvGrpSpPr/>
          <p:nvPr/>
        </p:nvGrpSpPr>
        <p:grpSpPr>
          <a:xfrm>
            <a:off x="666750" y="1920641"/>
            <a:ext cx="10874374" cy="1085211"/>
            <a:chOff x="660401" y="1136587"/>
            <a:chExt cx="10858500" cy="1205822"/>
          </a:xfrm>
        </p:grpSpPr>
        <p:grpSp>
          <p:nvGrpSpPr>
            <p:cNvPr id="10" name="组合 9"/>
            <p:cNvGrpSpPr/>
            <p:nvPr/>
          </p:nvGrpSpPr>
          <p:grpSpPr>
            <a:xfrm>
              <a:off x="660401" y="1385321"/>
              <a:ext cx="10858500" cy="957088"/>
              <a:chOff x="660401" y="260046"/>
              <a:chExt cx="10858500" cy="1637013"/>
            </a:xfrm>
          </p:grpSpPr>
          <p:sp>
            <p:nvSpPr>
              <p:cNvPr id="12" name="矩形 11"/>
              <p:cNvSpPr/>
              <p:nvPr/>
            </p:nvSpPr>
            <p:spPr>
              <a:xfrm>
                <a:off x="660401" y="260046"/>
                <a:ext cx="10858500" cy="1637013"/>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13" name="矩形 12"/>
              <p:cNvSpPr/>
              <p:nvPr/>
            </p:nvSpPr>
            <p:spPr>
              <a:xfrm>
                <a:off x="666750" y="427418"/>
                <a:ext cx="10722611" cy="1469641"/>
              </a:xfrm>
              <a:prstGeom prst="rect">
                <a:avLst/>
              </a:prstGeom>
            </p:spPr>
            <p:txBody>
              <a:bodyPr wrap="square">
                <a:spAutoFit/>
              </a:bodyPr>
              <a:lstStyle/>
              <a:p>
                <a:pPr>
                  <a:lnSpc>
                    <a:spcPct val="150000"/>
                  </a:lnSpc>
                </a:pPr>
                <a:r>
                  <a:rPr lang="en-US" altLang="zh-CN" sz="1600" b="1" dirty="0">
                    <a:solidFill>
                      <a:schemeClr val="accent5">
                        <a:lumMod val="20000"/>
                        <a:lumOff val="80000"/>
                      </a:schemeClr>
                    </a:solidFill>
                    <a:latin typeface="黑体" panose="02010609060101010101" charset="-122"/>
                    <a:ea typeface="黑体" panose="02010609060101010101" charset="-122"/>
                  </a:rPr>
                  <a:t>17</a:t>
                </a:r>
                <a:r>
                  <a:rPr lang="zh-CN" altLang="zh-CN" sz="1600" b="1" dirty="0">
                    <a:solidFill>
                      <a:schemeClr val="accent5">
                        <a:lumMod val="20000"/>
                        <a:lumOff val="80000"/>
                      </a:schemeClr>
                    </a:solidFill>
                    <a:latin typeface="黑体" panose="02010609060101010101" charset="-122"/>
                    <a:ea typeface="黑体" panose="02010609060101010101" charset="-122"/>
                  </a:rPr>
                  <a:t>岁以下指截至到</a:t>
                </a:r>
                <a:r>
                  <a:rPr lang="en-US" altLang="zh-CN" sz="1600" b="1" dirty="0">
                    <a:solidFill>
                      <a:schemeClr val="accent5">
                        <a:lumMod val="20000"/>
                        <a:lumOff val="80000"/>
                      </a:schemeClr>
                    </a:solidFill>
                    <a:latin typeface="黑体" panose="02010609060101010101" charset="-122"/>
                    <a:ea typeface="黑体" panose="02010609060101010101" charset="-122"/>
                  </a:rPr>
                  <a:t>9</a:t>
                </a:r>
                <a:r>
                  <a:rPr lang="zh-CN" altLang="zh-CN" sz="1600" b="1" dirty="0">
                    <a:solidFill>
                      <a:schemeClr val="accent5">
                        <a:lumMod val="20000"/>
                        <a:lumOff val="80000"/>
                      </a:schemeClr>
                    </a:solidFill>
                    <a:latin typeface="黑体" panose="02010609060101010101" charset="-122"/>
                    <a:ea typeface="黑体" panose="02010609060101010101" charset="-122"/>
                  </a:rPr>
                  <a:t>月</a:t>
                </a:r>
                <a:r>
                  <a:rPr lang="en-US" altLang="zh-CN" sz="1600" b="1" dirty="0">
                    <a:solidFill>
                      <a:schemeClr val="accent5">
                        <a:lumMod val="20000"/>
                        <a:lumOff val="80000"/>
                      </a:schemeClr>
                    </a:solidFill>
                    <a:latin typeface="黑体" panose="02010609060101010101" charset="-122"/>
                    <a:ea typeface="黑体" panose="02010609060101010101" charset="-122"/>
                  </a:rPr>
                  <a:t>1</a:t>
                </a:r>
                <a:r>
                  <a:rPr lang="zh-CN" altLang="zh-CN" sz="1600" b="1" dirty="0">
                    <a:solidFill>
                      <a:schemeClr val="accent5">
                        <a:lumMod val="20000"/>
                        <a:lumOff val="80000"/>
                      </a:schemeClr>
                    </a:solidFill>
                    <a:latin typeface="黑体" panose="02010609060101010101" charset="-122"/>
                    <a:ea typeface="黑体" panose="02010609060101010101" charset="-122"/>
                  </a:rPr>
                  <a:t>日不满</a:t>
                </a:r>
                <a:r>
                  <a:rPr lang="en-US" altLang="zh-CN" sz="1600" b="1" dirty="0">
                    <a:solidFill>
                      <a:schemeClr val="accent5">
                        <a:lumMod val="20000"/>
                        <a:lumOff val="80000"/>
                      </a:schemeClr>
                    </a:solidFill>
                    <a:latin typeface="黑体" panose="02010609060101010101" charset="-122"/>
                    <a:ea typeface="黑体" panose="02010609060101010101" charset="-122"/>
                  </a:rPr>
                  <a:t>18</a:t>
                </a:r>
                <a:r>
                  <a:rPr lang="zh-CN" altLang="zh-CN" sz="1600" b="1" dirty="0">
                    <a:solidFill>
                      <a:schemeClr val="accent5">
                        <a:lumMod val="20000"/>
                        <a:lumOff val="80000"/>
                      </a:schemeClr>
                    </a:solidFill>
                    <a:latin typeface="黑体" panose="02010609060101010101" charset="-122"/>
                    <a:ea typeface="黑体" panose="02010609060101010101" charset="-122"/>
                  </a:rPr>
                  <a:t>周岁的学生；</a:t>
                </a:r>
                <a:r>
                  <a:rPr lang="en-US" altLang="zh-CN" sz="1600" b="1" dirty="0">
                    <a:solidFill>
                      <a:schemeClr val="accent5">
                        <a:lumMod val="20000"/>
                        <a:lumOff val="80000"/>
                      </a:schemeClr>
                    </a:solidFill>
                    <a:latin typeface="黑体" panose="02010609060101010101" charset="-122"/>
                    <a:ea typeface="黑体" panose="02010609060101010101" charset="-122"/>
                  </a:rPr>
                  <a:t>18</a:t>
                </a:r>
                <a:r>
                  <a:rPr lang="zh-CN" altLang="zh-CN" sz="1600" b="1" dirty="0">
                    <a:solidFill>
                      <a:schemeClr val="accent5">
                        <a:lumMod val="20000"/>
                        <a:lumOff val="80000"/>
                      </a:schemeClr>
                    </a:solidFill>
                    <a:latin typeface="黑体" panose="02010609060101010101" charset="-122"/>
                    <a:ea typeface="黑体" panose="02010609060101010101" charset="-122"/>
                  </a:rPr>
                  <a:t>岁指截至</a:t>
                </a:r>
                <a:r>
                  <a:rPr lang="en-US" altLang="zh-CN" sz="1600" b="1" dirty="0">
                    <a:solidFill>
                      <a:schemeClr val="accent5">
                        <a:lumMod val="20000"/>
                        <a:lumOff val="80000"/>
                      </a:schemeClr>
                    </a:solidFill>
                    <a:latin typeface="黑体" panose="02010609060101010101" charset="-122"/>
                    <a:ea typeface="黑体" panose="02010609060101010101" charset="-122"/>
                  </a:rPr>
                  <a:t>9</a:t>
                </a:r>
                <a:r>
                  <a:rPr lang="zh-CN" altLang="zh-CN" sz="1600" b="1" dirty="0">
                    <a:solidFill>
                      <a:schemeClr val="accent5">
                        <a:lumMod val="20000"/>
                        <a:lumOff val="80000"/>
                      </a:schemeClr>
                    </a:solidFill>
                    <a:latin typeface="黑体" panose="02010609060101010101" charset="-122"/>
                    <a:ea typeface="黑体" panose="02010609060101010101" charset="-122"/>
                  </a:rPr>
                  <a:t>月</a:t>
                </a:r>
                <a:r>
                  <a:rPr lang="en-US" altLang="zh-CN" sz="1600" b="1" dirty="0">
                    <a:solidFill>
                      <a:schemeClr val="accent5">
                        <a:lumMod val="20000"/>
                        <a:lumOff val="80000"/>
                      </a:schemeClr>
                    </a:solidFill>
                    <a:latin typeface="黑体" panose="02010609060101010101" charset="-122"/>
                    <a:ea typeface="黑体" panose="02010609060101010101" charset="-122"/>
                  </a:rPr>
                  <a:t>1</a:t>
                </a:r>
                <a:r>
                  <a:rPr lang="zh-CN" altLang="zh-CN" sz="1600" b="1" dirty="0">
                    <a:solidFill>
                      <a:schemeClr val="accent5">
                        <a:lumMod val="20000"/>
                        <a:lumOff val="80000"/>
                      </a:schemeClr>
                    </a:solidFill>
                    <a:latin typeface="黑体" panose="02010609060101010101" charset="-122"/>
                    <a:ea typeface="黑体" panose="02010609060101010101" charset="-122"/>
                  </a:rPr>
                  <a:t>日满</a:t>
                </a:r>
                <a:r>
                  <a:rPr lang="en-US" altLang="zh-CN" sz="1600" b="1" dirty="0">
                    <a:solidFill>
                      <a:schemeClr val="accent5">
                        <a:lumMod val="20000"/>
                        <a:lumOff val="80000"/>
                      </a:schemeClr>
                    </a:solidFill>
                    <a:latin typeface="黑体" panose="02010609060101010101" charset="-122"/>
                    <a:ea typeface="黑体" panose="02010609060101010101" charset="-122"/>
                  </a:rPr>
                  <a:t>18</a:t>
                </a:r>
                <a:r>
                  <a:rPr lang="zh-CN" altLang="zh-CN" sz="1600" b="1" dirty="0">
                    <a:solidFill>
                      <a:schemeClr val="accent5">
                        <a:lumMod val="20000"/>
                        <a:lumOff val="80000"/>
                      </a:schemeClr>
                    </a:solidFill>
                    <a:latin typeface="黑体" panose="02010609060101010101" charset="-122"/>
                    <a:ea typeface="黑体" panose="02010609060101010101" charset="-122"/>
                  </a:rPr>
                  <a:t>周岁不满</a:t>
                </a:r>
                <a:r>
                  <a:rPr lang="en-US" altLang="zh-CN" sz="1600" b="1" dirty="0">
                    <a:solidFill>
                      <a:schemeClr val="accent5">
                        <a:lumMod val="20000"/>
                        <a:lumOff val="80000"/>
                      </a:schemeClr>
                    </a:solidFill>
                    <a:latin typeface="黑体" panose="02010609060101010101" charset="-122"/>
                    <a:ea typeface="黑体" panose="02010609060101010101" charset="-122"/>
                  </a:rPr>
                  <a:t>19</a:t>
                </a:r>
                <a:r>
                  <a:rPr lang="zh-CN" altLang="zh-CN" sz="1600" b="1" dirty="0">
                    <a:solidFill>
                      <a:schemeClr val="accent5">
                        <a:lumMod val="20000"/>
                        <a:lumOff val="80000"/>
                      </a:schemeClr>
                    </a:solidFill>
                    <a:latin typeface="黑体" panose="02010609060101010101" charset="-122"/>
                    <a:ea typeface="黑体" panose="02010609060101010101" charset="-122"/>
                  </a:rPr>
                  <a:t>周岁的学生；</a:t>
                </a:r>
                <a:r>
                  <a:rPr lang="en-US" altLang="zh-CN" sz="1600" b="1" dirty="0">
                    <a:solidFill>
                      <a:schemeClr val="accent5">
                        <a:lumMod val="20000"/>
                        <a:lumOff val="80000"/>
                      </a:schemeClr>
                    </a:solidFill>
                    <a:latin typeface="黑体" panose="02010609060101010101" charset="-122"/>
                    <a:ea typeface="黑体" panose="02010609060101010101" charset="-122"/>
                  </a:rPr>
                  <a:t>19</a:t>
                </a:r>
                <a:r>
                  <a:rPr lang="zh-CN" altLang="zh-CN" sz="1600" b="1" dirty="0">
                    <a:solidFill>
                      <a:schemeClr val="accent5">
                        <a:lumMod val="20000"/>
                        <a:lumOff val="80000"/>
                      </a:schemeClr>
                    </a:solidFill>
                    <a:latin typeface="黑体" panose="02010609060101010101" charset="-122"/>
                    <a:ea typeface="黑体" panose="02010609060101010101" charset="-122"/>
                  </a:rPr>
                  <a:t>岁指截至</a:t>
                </a:r>
                <a:r>
                  <a:rPr lang="en-US" altLang="zh-CN" sz="1600" b="1" dirty="0">
                    <a:solidFill>
                      <a:schemeClr val="accent5">
                        <a:lumMod val="20000"/>
                        <a:lumOff val="80000"/>
                      </a:schemeClr>
                    </a:solidFill>
                    <a:latin typeface="黑体" panose="02010609060101010101" charset="-122"/>
                    <a:ea typeface="黑体" panose="02010609060101010101" charset="-122"/>
                  </a:rPr>
                  <a:t>9</a:t>
                </a:r>
                <a:r>
                  <a:rPr lang="zh-CN" altLang="zh-CN" sz="1600" b="1" dirty="0">
                    <a:solidFill>
                      <a:schemeClr val="accent5">
                        <a:lumMod val="20000"/>
                        <a:lumOff val="80000"/>
                      </a:schemeClr>
                    </a:solidFill>
                    <a:latin typeface="黑体" panose="02010609060101010101" charset="-122"/>
                    <a:ea typeface="黑体" panose="02010609060101010101" charset="-122"/>
                  </a:rPr>
                  <a:t>月</a:t>
                </a:r>
                <a:r>
                  <a:rPr lang="en-US" altLang="zh-CN" sz="1600" b="1" dirty="0">
                    <a:solidFill>
                      <a:schemeClr val="accent5">
                        <a:lumMod val="20000"/>
                        <a:lumOff val="80000"/>
                      </a:schemeClr>
                    </a:solidFill>
                    <a:latin typeface="黑体" panose="02010609060101010101" charset="-122"/>
                    <a:ea typeface="黑体" panose="02010609060101010101" charset="-122"/>
                  </a:rPr>
                  <a:t>1</a:t>
                </a:r>
                <a:r>
                  <a:rPr lang="zh-CN" altLang="zh-CN" sz="1600" b="1" dirty="0">
                    <a:solidFill>
                      <a:schemeClr val="accent5">
                        <a:lumMod val="20000"/>
                        <a:lumOff val="80000"/>
                      </a:schemeClr>
                    </a:solidFill>
                    <a:latin typeface="黑体" panose="02010609060101010101" charset="-122"/>
                    <a:ea typeface="黑体" panose="02010609060101010101" charset="-122"/>
                  </a:rPr>
                  <a:t>日满</a:t>
                </a:r>
                <a:r>
                  <a:rPr lang="en-US" altLang="zh-CN" sz="1600" b="1" dirty="0">
                    <a:solidFill>
                      <a:schemeClr val="accent5">
                        <a:lumMod val="20000"/>
                        <a:lumOff val="80000"/>
                      </a:schemeClr>
                    </a:solidFill>
                    <a:latin typeface="黑体" panose="02010609060101010101" charset="-122"/>
                    <a:ea typeface="黑体" panose="02010609060101010101" charset="-122"/>
                  </a:rPr>
                  <a:t>19</a:t>
                </a:r>
                <a:r>
                  <a:rPr lang="zh-CN" altLang="zh-CN" sz="1600" b="1" dirty="0">
                    <a:solidFill>
                      <a:schemeClr val="accent5">
                        <a:lumMod val="20000"/>
                        <a:lumOff val="80000"/>
                      </a:schemeClr>
                    </a:solidFill>
                    <a:latin typeface="黑体" panose="02010609060101010101" charset="-122"/>
                    <a:ea typeface="黑体" panose="02010609060101010101" charset="-122"/>
                  </a:rPr>
                  <a:t>周岁不满</a:t>
                </a:r>
                <a:r>
                  <a:rPr lang="en-US" altLang="zh-CN" sz="1600" b="1" dirty="0">
                    <a:solidFill>
                      <a:schemeClr val="accent5">
                        <a:lumMod val="20000"/>
                        <a:lumOff val="80000"/>
                      </a:schemeClr>
                    </a:solidFill>
                    <a:latin typeface="黑体" panose="02010609060101010101" charset="-122"/>
                    <a:ea typeface="黑体" panose="02010609060101010101" charset="-122"/>
                  </a:rPr>
                  <a:t>20</a:t>
                </a:r>
                <a:r>
                  <a:rPr lang="zh-CN" altLang="zh-CN" sz="1600" b="1" dirty="0">
                    <a:solidFill>
                      <a:schemeClr val="accent5">
                        <a:lumMod val="20000"/>
                        <a:lumOff val="80000"/>
                      </a:schemeClr>
                    </a:solidFill>
                    <a:latin typeface="黑体" panose="02010609060101010101" charset="-122"/>
                    <a:ea typeface="黑体" panose="02010609060101010101" charset="-122"/>
                  </a:rPr>
                  <a:t>周岁的学生；以此类推；</a:t>
                </a:r>
                <a:r>
                  <a:rPr lang="en-US" altLang="zh-CN" sz="1600" b="1" dirty="0">
                    <a:solidFill>
                      <a:schemeClr val="accent5">
                        <a:lumMod val="20000"/>
                        <a:lumOff val="80000"/>
                      </a:schemeClr>
                    </a:solidFill>
                    <a:latin typeface="黑体" panose="02010609060101010101" charset="-122"/>
                    <a:ea typeface="黑体" panose="02010609060101010101" charset="-122"/>
                  </a:rPr>
                  <a:t>31</a:t>
                </a:r>
                <a:r>
                  <a:rPr lang="zh-CN" altLang="zh-CN" sz="1600" b="1" dirty="0">
                    <a:solidFill>
                      <a:schemeClr val="accent5">
                        <a:lumMod val="20000"/>
                        <a:lumOff val="80000"/>
                      </a:schemeClr>
                    </a:solidFill>
                    <a:latin typeface="黑体" panose="02010609060101010101" charset="-122"/>
                    <a:ea typeface="黑体" panose="02010609060101010101" charset="-122"/>
                  </a:rPr>
                  <a:t>岁以上指截至</a:t>
                </a:r>
                <a:r>
                  <a:rPr lang="en-US" altLang="zh-CN" sz="1600" b="1" dirty="0">
                    <a:solidFill>
                      <a:schemeClr val="accent5">
                        <a:lumMod val="20000"/>
                        <a:lumOff val="80000"/>
                      </a:schemeClr>
                    </a:solidFill>
                    <a:latin typeface="黑体" panose="02010609060101010101" charset="-122"/>
                    <a:ea typeface="黑体" panose="02010609060101010101" charset="-122"/>
                  </a:rPr>
                  <a:t>9</a:t>
                </a:r>
                <a:r>
                  <a:rPr lang="zh-CN" altLang="zh-CN" sz="1600" b="1" dirty="0">
                    <a:solidFill>
                      <a:schemeClr val="accent5">
                        <a:lumMod val="20000"/>
                        <a:lumOff val="80000"/>
                      </a:schemeClr>
                    </a:solidFill>
                    <a:latin typeface="黑体" panose="02010609060101010101" charset="-122"/>
                    <a:ea typeface="黑体" panose="02010609060101010101" charset="-122"/>
                  </a:rPr>
                  <a:t>月</a:t>
                </a:r>
                <a:r>
                  <a:rPr lang="en-US" altLang="zh-CN" sz="1600" b="1" dirty="0">
                    <a:solidFill>
                      <a:schemeClr val="accent5">
                        <a:lumMod val="20000"/>
                        <a:lumOff val="80000"/>
                      </a:schemeClr>
                    </a:solidFill>
                    <a:latin typeface="黑体" panose="02010609060101010101" charset="-122"/>
                    <a:ea typeface="黑体" panose="02010609060101010101" charset="-122"/>
                  </a:rPr>
                  <a:t>1</a:t>
                </a:r>
                <a:r>
                  <a:rPr lang="zh-CN" altLang="zh-CN" sz="1600" b="1" dirty="0">
                    <a:solidFill>
                      <a:schemeClr val="accent5">
                        <a:lumMod val="20000"/>
                        <a:lumOff val="80000"/>
                      </a:schemeClr>
                    </a:solidFill>
                    <a:latin typeface="黑体" panose="02010609060101010101" charset="-122"/>
                    <a:ea typeface="黑体" panose="02010609060101010101" charset="-122"/>
                  </a:rPr>
                  <a:t>日已满</a:t>
                </a:r>
                <a:r>
                  <a:rPr lang="en-US" altLang="zh-CN" sz="1600" b="1" dirty="0">
                    <a:solidFill>
                      <a:schemeClr val="accent5">
                        <a:lumMod val="20000"/>
                        <a:lumOff val="80000"/>
                      </a:schemeClr>
                    </a:solidFill>
                    <a:latin typeface="黑体" panose="02010609060101010101" charset="-122"/>
                    <a:ea typeface="黑体" panose="02010609060101010101" charset="-122"/>
                  </a:rPr>
                  <a:t>31</a:t>
                </a:r>
                <a:r>
                  <a:rPr lang="zh-CN" altLang="zh-CN" sz="1600" b="1" dirty="0">
                    <a:solidFill>
                      <a:schemeClr val="accent5">
                        <a:lumMod val="20000"/>
                        <a:lumOff val="80000"/>
                      </a:schemeClr>
                    </a:solidFill>
                    <a:latin typeface="黑体" panose="02010609060101010101" charset="-122"/>
                    <a:ea typeface="黑体" panose="02010609060101010101" charset="-122"/>
                  </a:rPr>
                  <a:t>周岁的学生</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11" name="矩形 10"/>
            <p:cNvSpPr/>
            <p:nvPr/>
          </p:nvSpPr>
          <p:spPr>
            <a:xfrm>
              <a:off x="660401" y="1136587"/>
              <a:ext cx="1122834" cy="248734"/>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250"/>
                                        <p:tgtEl>
                                          <p:spTgt spid="8"/>
                                        </p:tgtEl>
                                      </p:cBhvr>
                                    </p:animEffect>
                                    <p:set>
                                      <p:cBhvr>
                                        <p:cTn id="12" dur="1" fill="hold">
                                          <p:stCondLst>
                                            <p:cond delay="24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3567103" y="287020"/>
            <a:ext cx="5057795" cy="400110"/>
          </a:xfrm>
          <a:prstGeom prst="rect">
            <a:avLst/>
          </a:prstGeom>
        </p:spPr>
        <p:txBody>
          <a:bodyPr wrap="none">
            <a:spAutoFit/>
          </a:bodyPr>
          <a:lstStyle/>
          <a:p>
            <a:pPr algn="ctr"/>
            <a:r>
              <a:rPr lang="zh-CN" altLang="en-US" sz="2000" b="1" dirty="0">
                <a:solidFill>
                  <a:srgbClr val="304371"/>
                </a:solidFill>
                <a:cs typeface="+mn-ea"/>
                <a:sym typeface="+mn-lt"/>
              </a:rPr>
              <a:t>（三十四）高等教育招生、在校生来源情况</a:t>
            </a:r>
            <a:endParaRPr lang="zh-CN" altLang="en-US" sz="2000" b="1" dirty="0">
              <a:solidFill>
                <a:srgbClr val="304371"/>
              </a:solidFill>
              <a:cs typeface="+mn-ea"/>
              <a:sym typeface="+mn-lt"/>
            </a:endParaRPr>
          </a:p>
        </p:txBody>
      </p:sp>
      <p:graphicFrame>
        <p:nvGraphicFramePr>
          <p:cNvPr id="2" name="表格 1"/>
          <p:cNvGraphicFramePr>
            <a:graphicFrameLocks noGrp="1"/>
          </p:cNvGraphicFramePr>
          <p:nvPr/>
        </p:nvGraphicFramePr>
        <p:xfrm>
          <a:off x="658813" y="1125538"/>
          <a:ext cx="10874374" cy="5040310"/>
        </p:xfrm>
        <a:graphic>
          <a:graphicData uri="http://schemas.openxmlformats.org/drawingml/2006/table">
            <a:tbl>
              <a:tblPr firstRow="1" firstCol="1" bandRow="1"/>
              <a:tblGrid>
                <a:gridCol w="906924"/>
                <a:gridCol w="902574"/>
                <a:gridCol w="537194"/>
                <a:gridCol w="656812"/>
                <a:gridCol w="656812"/>
                <a:gridCol w="656812"/>
                <a:gridCol w="656812"/>
                <a:gridCol w="656812"/>
                <a:gridCol w="656812"/>
                <a:gridCol w="656812"/>
                <a:gridCol w="656812"/>
                <a:gridCol w="656812"/>
                <a:gridCol w="656812"/>
                <a:gridCol w="656812"/>
                <a:gridCol w="656812"/>
                <a:gridCol w="645938"/>
              </a:tblGrid>
              <a:tr h="360022">
                <a:tc rowSpan="2">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指标名称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代码</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招生数</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just">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在校生数</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20046">
                <a:tc vMerge="1">
                  <a:tcPr/>
                </a:tc>
                <a:tc vMerge="1">
                  <a:tcPr/>
                </a:tc>
                <a:tc vMerge="1">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高职专科生</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高职本科生</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普通本科生</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cPr/>
                </a:tc>
                <a:tc>
                  <a:txBody>
                    <a:bodyPr/>
                    <a:lstStyle/>
                    <a:p>
                      <a:pPr algn="just">
                        <a:spcAft>
                          <a:spcPts val="0"/>
                        </a:spcAft>
                      </a:pPr>
                      <a:r>
                        <a:rPr lang="zh-CN" sz="900" kern="0" dirty="0">
                          <a:effectLst/>
                          <a:latin typeface="Times New Roman" panose="02020603050405020304" charset="0"/>
                          <a:ea typeface="宋体" panose="02010600030101010101" pitchFamily="2" charset="-122"/>
                          <a:cs typeface="宋体" panose="02010600030101010101" pitchFamily="2" charset="-122"/>
                        </a:rPr>
                        <a:t>高职专科生</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dirty="0">
                          <a:effectLst/>
                          <a:latin typeface="Times New Roman" panose="02020603050405020304" charset="0"/>
                          <a:ea typeface="宋体" panose="02010600030101010101" pitchFamily="2" charset="-122"/>
                          <a:cs typeface="宋体" panose="02010600030101010101" pitchFamily="2" charset="-122"/>
                        </a:rPr>
                        <a:t>高职本科生</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900" kern="0" dirty="0">
                          <a:effectLst/>
                          <a:latin typeface="Times New Roman" panose="02020603050405020304" charset="0"/>
                          <a:ea typeface="宋体" panose="02010600030101010101" pitchFamily="2" charset="-122"/>
                          <a:cs typeface="宋体" panose="02010600030101010101" pitchFamily="2" charset="-122"/>
                        </a:rPr>
                        <a:t>普通本科生</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dirty="0">
                          <a:effectLst/>
                          <a:latin typeface="Times New Roman" panose="02020603050405020304" charset="0"/>
                          <a:ea typeface="宋体" panose="02010600030101010101" pitchFamily="2" charset="-122"/>
                          <a:cs typeface="宋体" panose="02010600030101010101" pitchFamily="2" charset="-122"/>
                        </a:rPr>
                        <a:t>成人专科生</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dirty="0">
                          <a:effectLst/>
                          <a:latin typeface="Times New Roman" panose="02020603050405020304" charset="0"/>
                          <a:ea typeface="宋体" panose="02010600030101010101" pitchFamily="2" charset="-122"/>
                          <a:cs typeface="宋体" panose="02010600030101010101" pitchFamily="2" charset="-122"/>
                        </a:rPr>
                        <a:t>成人本科生</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dirty="0">
                          <a:effectLst/>
                          <a:latin typeface="Times New Roman" panose="02020603050405020304" charset="0"/>
                          <a:ea typeface="宋体" panose="02010600030101010101" pitchFamily="2" charset="-122"/>
                          <a:cs typeface="宋体" panose="02010600030101010101" pitchFamily="2" charset="-122"/>
                        </a:rPr>
                        <a:t>网络</a:t>
                      </a:r>
                      <a:r>
                        <a:rPr lang="zh-CN" altLang="en-US" sz="900" kern="0" dirty="0">
                          <a:effectLst/>
                          <a:latin typeface="Times New Roman" panose="02020603050405020304" charset="0"/>
                          <a:ea typeface="宋体" panose="02010600030101010101" pitchFamily="2" charset="-122"/>
                          <a:cs typeface="宋体" panose="02010600030101010101" pitchFamily="2" charset="-122"/>
                        </a:rPr>
                        <a:t>（开放）</a:t>
                      </a:r>
                      <a:r>
                        <a:rPr lang="zh-CN" sz="900" kern="0" dirty="0">
                          <a:effectLst/>
                          <a:latin typeface="Times New Roman" panose="02020603050405020304" charset="0"/>
                          <a:ea typeface="宋体" panose="02010600030101010101" pitchFamily="2" charset="-122"/>
                          <a:cs typeface="宋体" panose="02010600030101010101" pitchFamily="2" charset="-122"/>
                        </a:rPr>
                        <a:t>专科生</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dirty="0">
                          <a:effectLst/>
                          <a:latin typeface="Times New Roman" panose="02020603050405020304" charset="0"/>
                          <a:ea typeface="宋体" panose="02010600030101010101" pitchFamily="2" charset="-122"/>
                          <a:cs typeface="宋体" panose="02010600030101010101" pitchFamily="2" charset="-122"/>
                        </a:rPr>
                        <a:t>网络</a:t>
                      </a:r>
                      <a:r>
                        <a:rPr lang="zh-CN" altLang="en-US" sz="900" kern="0" dirty="0">
                          <a:effectLst/>
                          <a:latin typeface="Times New Roman" panose="02020603050405020304" charset="0"/>
                          <a:ea typeface="宋体" panose="02010600030101010101" pitchFamily="2" charset="-122"/>
                          <a:cs typeface="宋体" panose="02010600030101010101" pitchFamily="2" charset="-122"/>
                        </a:rPr>
                        <a:t>（开放）</a:t>
                      </a:r>
                      <a:r>
                        <a:rPr lang="zh-CN" sz="900" kern="0" dirty="0">
                          <a:effectLst/>
                          <a:latin typeface="Times New Roman" panose="02020603050405020304" charset="0"/>
                          <a:ea typeface="宋体" panose="02010600030101010101" pitchFamily="2" charset="-122"/>
                          <a:cs typeface="宋体" panose="02010600030101010101" pitchFamily="2" charset="-122"/>
                        </a:rPr>
                        <a:t>本科生</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900" kern="0" dirty="0">
                          <a:effectLst/>
                          <a:latin typeface="Times New Roman" panose="02020603050405020304" charset="0"/>
                          <a:ea typeface="宋体" panose="02010600030101010101" pitchFamily="2" charset="-122"/>
                          <a:cs typeface="宋体" panose="02010600030101010101" pitchFamily="2" charset="-122"/>
                        </a:rPr>
                        <a:t>硕士研究生</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博士研究生</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022">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甲</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乙</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1</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2</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3</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4</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5</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6</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7</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8</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9</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10</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11</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12</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13</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14</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022">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总计</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01</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022">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北京</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02</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022">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天津</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03</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022">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河北</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04</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022">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022">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新疆</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32</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022">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香港</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33</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022">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澳门</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34</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022">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台湾</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35</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022">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华侨</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36</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2" name="表格 31"/>
          <p:cNvGraphicFramePr>
            <a:graphicFrameLocks noGrp="1"/>
          </p:cNvGraphicFramePr>
          <p:nvPr/>
        </p:nvGraphicFramePr>
        <p:xfrm>
          <a:off x="660400" y="1211946"/>
          <a:ext cx="10858501" cy="4169004"/>
        </p:xfrm>
        <a:graphic>
          <a:graphicData uri="http://schemas.openxmlformats.org/drawingml/2006/table">
            <a:tbl>
              <a:tblPr firstRow="1" firstCol="1" bandRow="1"/>
              <a:tblGrid>
                <a:gridCol w="1628775"/>
                <a:gridCol w="582016"/>
                <a:gridCol w="803529"/>
                <a:gridCol w="801357"/>
                <a:gridCol w="801357"/>
                <a:gridCol w="801357"/>
                <a:gridCol w="799186"/>
                <a:gridCol w="799186"/>
                <a:gridCol w="799186"/>
                <a:gridCol w="799186"/>
                <a:gridCol w="803529"/>
                <a:gridCol w="803529"/>
                <a:gridCol w="636308"/>
              </a:tblGrid>
              <a:tr h="253449">
                <a:tc rowSpan="5">
                  <a:txBody>
                    <a:bodyPr/>
                    <a:lstStyle/>
                    <a:p>
                      <a:pPr algn="ctr">
                        <a:spcAft>
                          <a:spcPts val="0"/>
                        </a:spcAft>
                      </a:pPr>
                      <a:r>
                        <a:rPr lang="zh-CN" sz="900" kern="100" dirty="0">
                          <a:effectLst/>
                          <a:latin typeface="Times New Roman" panose="02020603050405020304" charset="0"/>
                          <a:ea typeface="宋体" panose="02010600030101010101" pitchFamily="2" charset="-122"/>
                          <a:cs typeface="宋体" panose="02010600030101010101" pitchFamily="2" charset="-122"/>
                        </a:rPr>
                        <a:t>指标名称</a:t>
                      </a:r>
                      <a:endParaRPr lang="zh-CN" sz="1000" kern="100" dirty="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5">
                  <a:txBody>
                    <a:bodyPr/>
                    <a:lstStyle/>
                    <a:p>
                      <a:pPr algn="ctr">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代码</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5">
                  <a:txBody>
                    <a:bodyPr/>
                    <a:lstStyle/>
                    <a:p>
                      <a:pPr algn="ctr">
                        <a:spcAft>
                          <a:spcPts val="0"/>
                        </a:spcAft>
                      </a:pPr>
                      <a:r>
                        <a:rPr lang="zh-CN" sz="900" kern="100">
                          <a:effectLst/>
                          <a:latin typeface="Times New Roman" panose="02020603050405020304" charset="0"/>
                          <a:ea typeface="宋体" panose="02010600030101010101" pitchFamily="2" charset="-122"/>
                        </a:rPr>
                        <a:t>录取数</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19050" marR="190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19050" marR="190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5">
                  <a:txBody>
                    <a:bodyPr/>
                    <a:lstStyle/>
                    <a:p>
                      <a:pPr algn="ctr">
                        <a:spcAft>
                          <a:spcPts val="0"/>
                        </a:spcAft>
                      </a:pPr>
                      <a:r>
                        <a:rPr lang="zh-CN" sz="900" kern="100" dirty="0">
                          <a:effectLst/>
                          <a:latin typeface="Times New Roman" panose="02020603050405020304" charset="0"/>
                          <a:ea typeface="宋体" panose="02010600030101010101" pitchFamily="2" charset="-122"/>
                          <a:cs typeface="宋体" panose="02010600030101010101" pitchFamily="2" charset="-122"/>
                        </a:rPr>
                        <a:t>预科生</a:t>
                      </a:r>
                      <a:endParaRPr lang="zh-CN" sz="1000" kern="100" dirty="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3449">
                <a:tc vMerge="1">
                  <a:tcPr/>
                </a:tc>
                <a:tc vMerge="1">
                  <a:tcPr/>
                </a:tc>
                <a:tc vMerge="1">
                  <a:tcPr/>
                </a:tc>
                <a:tc rowSpan="4">
                  <a:txBody>
                    <a:bodyPr/>
                    <a:lstStyle/>
                    <a:p>
                      <a:pPr algn="ctr">
                        <a:spcAft>
                          <a:spcPts val="0"/>
                        </a:spcAft>
                      </a:pPr>
                      <a:r>
                        <a:rPr lang="en-US" sz="900" kern="100" dirty="0">
                          <a:effectLst/>
                          <a:latin typeface="宋体" panose="02010600030101010101" pitchFamily="2" charset="-122"/>
                          <a:ea typeface="宋体" panose="02010600030101010101" pitchFamily="2" charset="-122"/>
                        </a:rPr>
                        <a:t>#</a:t>
                      </a:r>
                      <a:r>
                        <a:rPr lang="zh-CN" sz="900" kern="100" dirty="0">
                          <a:effectLst/>
                          <a:latin typeface="Times New Roman" panose="02020603050405020304" charset="0"/>
                          <a:ea typeface="宋体" panose="02010600030101010101" pitchFamily="2" charset="-122"/>
                        </a:rPr>
                        <a:t>分类考试</a:t>
                      </a:r>
                      <a:endParaRPr lang="zh-CN" sz="1000" kern="100" dirty="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ctr">
                        <a:spcAft>
                          <a:spcPts val="0"/>
                        </a:spcAft>
                      </a:pPr>
                      <a:r>
                        <a:rPr lang="en-US" sz="900" kern="100" dirty="0">
                          <a:effectLst/>
                          <a:latin typeface="宋体" panose="02010600030101010101" pitchFamily="2" charset="-122"/>
                          <a:ea typeface="宋体" panose="02010600030101010101" pitchFamily="2" charset="-122"/>
                        </a:rPr>
                        <a:t>#</a:t>
                      </a:r>
                      <a:r>
                        <a:rPr lang="zh-CN" sz="900" kern="100" dirty="0">
                          <a:effectLst/>
                          <a:latin typeface="Times New Roman" panose="02020603050405020304" charset="0"/>
                          <a:ea typeface="宋体" panose="02010600030101010101" pitchFamily="2" charset="-122"/>
                        </a:rPr>
                        <a:t>保留入学资格</a:t>
                      </a:r>
                      <a:endParaRPr lang="zh-CN" sz="1000" kern="100" dirty="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7">
                  <a:txBody>
                    <a:bodyPr/>
                    <a:lstStyle/>
                    <a:p>
                      <a:pPr algn="ctr">
                        <a:spcAft>
                          <a:spcPts val="0"/>
                        </a:spcAft>
                      </a:pPr>
                      <a:r>
                        <a:rPr lang="zh-CN" sz="900" kern="100">
                          <a:effectLst/>
                          <a:latin typeface="Times New Roman" panose="02020603050405020304" charset="0"/>
                          <a:ea typeface="宋体" panose="02010600030101010101" pitchFamily="2" charset="-122"/>
                        </a:rPr>
                        <a:t>生源类别</a:t>
                      </a:r>
                      <a:endParaRPr lang="zh-CN" sz="100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c hMerge="1">
                  <a:tcPr/>
                </a:tc>
                <a:tc hMerge="1">
                  <a:tcPr/>
                </a:tc>
                <a:tc hMerge="1">
                  <a:tcPr/>
                </a:tc>
                <a:tc hMerge="1">
                  <a:tcPr/>
                </a:tc>
                <a:tc vMerge="1">
                  <a:tcPr/>
                </a:tc>
              </a:tr>
              <a:tr h="294066">
                <a:tc vMerge="1">
                  <a:tcPr/>
                </a:tc>
                <a:tc vMerge="1">
                  <a:tcPr/>
                </a:tc>
                <a:tc vMerge="1">
                  <a:tcPr/>
                </a:tc>
                <a:tc vMerge="1">
                  <a:tcPr/>
                </a:tc>
                <a:tc vMerge="1">
                  <a:tcPr/>
                </a:tc>
                <a:tc gridSpan="2">
                  <a:txBody>
                    <a:bodyPr/>
                    <a:lstStyle/>
                    <a:p>
                      <a:pPr algn="ctr">
                        <a:spcAft>
                          <a:spcPts val="0"/>
                        </a:spcAft>
                      </a:pPr>
                      <a:r>
                        <a:rPr lang="zh-CN" sz="900" kern="100">
                          <a:effectLst/>
                          <a:latin typeface="Times New Roman" panose="02020603050405020304" charset="0"/>
                          <a:ea typeface="宋体" panose="02010600030101010101" pitchFamily="2" charset="-122"/>
                        </a:rPr>
                        <a:t>普通高中</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gridSpan="3">
                  <a:txBody>
                    <a:bodyPr/>
                    <a:lstStyle/>
                    <a:p>
                      <a:pPr algn="ctr">
                        <a:spcAft>
                          <a:spcPts val="0"/>
                        </a:spcAft>
                      </a:pPr>
                      <a:r>
                        <a:rPr lang="zh-CN" sz="900" kern="100">
                          <a:effectLst/>
                          <a:latin typeface="Times New Roman" panose="02020603050405020304" charset="0"/>
                          <a:ea typeface="宋体" panose="02010600030101010101" pitchFamily="2" charset="-122"/>
                        </a:rPr>
                        <a:t>中等职业教育</a:t>
                      </a:r>
                      <a:endParaRPr lang="zh-CN" sz="100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c rowSpan="3">
                  <a:txBody>
                    <a:bodyPr/>
                    <a:lstStyle/>
                    <a:p>
                      <a:pPr algn="ctr">
                        <a:spcAft>
                          <a:spcPts val="0"/>
                        </a:spcAft>
                      </a:pPr>
                      <a:r>
                        <a:rPr lang="zh-CN" sz="900" kern="100" dirty="0">
                          <a:effectLst/>
                          <a:latin typeface="Times New Roman" panose="02020603050405020304" charset="0"/>
                          <a:ea typeface="宋体" panose="02010600030101010101" pitchFamily="2" charset="-122"/>
                        </a:rPr>
                        <a:t>预科生转入</a:t>
                      </a:r>
                      <a:endParaRPr lang="zh-CN" sz="1000" kern="100" dirty="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spcAft>
                          <a:spcPts val="0"/>
                        </a:spcAft>
                      </a:pPr>
                      <a:r>
                        <a:rPr lang="zh-CN" sz="900" kern="100" dirty="0">
                          <a:effectLst/>
                          <a:latin typeface="Times New Roman" panose="02020603050405020304" charset="0"/>
                          <a:ea typeface="宋体" panose="02010600030101010101" pitchFamily="2" charset="-122"/>
                        </a:rPr>
                        <a:t>其他</a:t>
                      </a:r>
                      <a:endParaRPr lang="zh-CN" sz="1000" kern="100" dirty="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cPr/>
                </a:tc>
              </a:tr>
              <a:tr h="294066">
                <a:tc vMerge="1">
                  <a:tcPr/>
                </a:tc>
                <a:tc vMerge="1">
                  <a:tcPr/>
                </a:tc>
                <a:tc vMerge="1">
                  <a:tcPr/>
                </a:tc>
                <a:tc vMerge="1">
                  <a:tcPr/>
                </a:tc>
                <a:tc vMerge="1">
                  <a:tcPr/>
                </a:tc>
                <a:tc rowSpan="2">
                  <a:txBody>
                    <a:bodyPr/>
                    <a:lstStyle/>
                    <a:p>
                      <a:pPr algn="ctr">
                        <a:spcAft>
                          <a:spcPts val="0"/>
                        </a:spcAft>
                      </a:pPr>
                      <a:r>
                        <a:rPr lang="zh-CN" sz="900" kern="100" dirty="0">
                          <a:effectLst/>
                          <a:latin typeface="Times New Roman" panose="02020603050405020304" charset="0"/>
                          <a:ea typeface="宋体" panose="02010600030101010101" pitchFamily="2" charset="-122"/>
                        </a:rPr>
                        <a:t>应届</a:t>
                      </a:r>
                      <a:endParaRPr lang="zh-CN" sz="1000" kern="100" dirty="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900" kern="100">
                          <a:effectLst/>
                          <a:latin typeface="Times New Roman" panose="02020603050405020304" charset="0"/>
                          <a:ea typeface="宋体" panose="02010600030101010101" pitchFamily="2" charset="-122"/>
                        </a:rPr>
                        <a:t>往届</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900" kern="100" dirty="0">
                          <a:effectLst/>
                          <a:latin typeface="Times New Roman" panose="02020603050405020304" charset="0"/>
                          <a:ea typeface="宋体" panose="02010600030101010101" pitchFamily="2" charset="-122"/>
                        </a:rPr>
                        <a:t>应届</a:t>
                      </a:r>
                      <a:endParaRPr lang="zh-CN" sz="1000" kern="100" dirty="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19050" marR="1905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900" kern="100" dirty="0">
                          <a:effectLst/>
                          <a:latin typeface="Times New Roman" panose="02020603050405020304" charset="0"/>
                          <a:ea typeface="宋体" panose="02010600030101010101" pitchFamily="2" charset="-122"/>
                        </a:rPr>
                        <a:t>往届</a:t>
                      </a:r>
                      <a:endParaRPr lang="zh-CN" sz="1000" kern="100" dirty="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cPr/>
                </a:tc>
                <a:tc vMerge="1">
                  <a:tcPr/>
                </a:tc>
                <a:tc vMerge="1">
                  <a:tcPr/>
                </a:tc>
              </a:tr>
              <a:tr h="350930">
                <a:tc vMerge="1">
                  <a:tcPr/>
                </a:tc>
                <a:tc vMerge="1">
                  <a:tcPr/>
                </a:tc>
                <a:tc vMerge="1">
                  <a:tcPr/>
                </a:tc>
                <a:tc vMerge="1">
                  <a:tcPr/>
                </a:tc>
                <a:tc vMerge="1">
                  <a:tcPr/>
                </a:tc>
                <a:tc vMerge="1">
                  <a:tcPr/>
                </a:tc>
                <a:tc vMerge="1">
                  <a:tcPr/>
                </a:tc>
                <a:tc vMerge="1">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a:t>
                      </a:r>
                      <a:r>
                        <a:rPr lang="zh-CN" sz="900" kern="100" dirty="0">
                          <a:effectLst/>
                          <a:latin typeface="Times New Roman" panose="02020603050405020304" charset="0"/>
                          <a:ea typeface="宋体" panose="02010600030101010101" pitchFamily="2" charset="-122"/>
                          <a:cs typeface="宋体" panose="02010600030101010101" pitchFamily="2" charset="-122"/>
                        </a:rPr>
                        <a:t>五年制高职转入</a:t>
                      </a:r>
                      <a:endParaRPr lang="zh-CN" sz="1000" kern="100" dirty="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cPr/>
                </a:tc>
                <a:tc vMerge="1">
                  <a:tcPr/>
                </a:tc>
                <a:tc vMerge="1">
                  <a:tcPr/>
                </a:tc>
                <a:tc vMerge="1">
                  <a:tcPr/>
                </a:tc>
              </a:tr>
              <a:tr h="237203">
                <a:tc>
                  <a:txBody>
                    <a:bodyPr/>
                    <a:lstStyle/>
                    <a:p>
                      <a:pPr algn="ctr">
                        <a:spcAft>
                          <a:spcPts val="0"/>
                        </a:spcAft>
                      </a:pPr>
                      <a:r>
                        <a:rPr lang="zh-CN" sz="900" kern="100" dirty="0">
                          <a:effectLst/>
                          <a:latin typeface="Times New Roman" panose="02020603050405020304" charset="0"/>
                          <a:ea typeface="宋体" panose="02010600030101010101" pitchFamily="2" charset="-122"/>
                          <a:cs typeface="宋体" panose="02010600030101010101" pitchFamily="2" charset="-122"/>
                        </a:rPr>
                        <a:t>甲</a:t>
                      </a:r>
                      <a:endParaRPr lang="zh-CN" sz="1000" kern="100" dirty="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乙</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a:t>
                      </a:r>
                      <a:endParaRPr lang="zh-CN" sz="100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2</a:t>
                      </a:r>
                      <a:endParaRPr lang="zh-CN" sz="100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3</a:t>
                      </a:r>
                      <a:endParaRPr lang="zh-CN" sz="1000" kern="100" dirty="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4</a:t>
                      </a:r>
                      <a:endParaRPr lang="zh-CN" sz="100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5</a:t>
                      </a:r>
                      <a:endParaRPr lang="zh-CN" sz="100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6</a:t>
                      </a:r>
                      <a:endParaRPr lang="zh-CN" sz="100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7</a:t>
                      </a:r>
                      <a:endParaRPr lang="zh-CN" sz="100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8</a:t>
                      </a:r>
                      <a:endParaRPr lang="zh-CN" sz="100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9</a:t>
                      </a:r>
                      <a:endParaRPr lang="zh-CN" sz="1000" kern="100" dirty="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10</a:t>
                      </a:r>
                      <a:endParaRPr lang="zh-CN" sz="100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11</a:t>
                      </a:r>
                      <a:endParaRPr lang="zh-CN" sz="100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4401">
                <a:tc>
                  <a:txBody>
                    <a:bodyPr/>
                    <a:lstStyle/>
                    <a:p>
                      <a:pPr algn="just">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总计</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01</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highlight>
                            <a:srgbClr val="FFFF00"/>
                          </a:highligh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a:noFill/>
                    </a:lnB>
                  </a:tcPr>
                </a:tc>
              </a:tr>
              <a:tr h="175465">
                <a:tc>
                  <a:txBody>
                    <a:bodyPr/>
                    <a:lstStyle/>
                    <a:p>
                      <a:pPr indent="114300" algn="just">
                        <a:spcAft>
                          <a:spcPts val="0"/>
                        </a:spcAft>
                      </a:pPr>
                      <a:r>
                        <a:rPr lang="zh-CN" sz="900" kern="100">
                          <a:effectLst/>
                          <a:latin typeface="Times New Roman" panose="02020603050405020304" charset="0"/>
                          <a:ea typeface="宋体" panose="02010600030101010101" pitchFamily="2" charset="-122"/>
                        </a:rPr>
                        <a:t>北京</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0</a:t>
                      </a:r>
                      <a:r>
                        <a:rPr lang="en-US" sz="900" kern="100">
                          <a:effectLst/>
                          <a:latin typeface="宋体" panose="02010600030101010101" pitchFamily="2" charset="-122"/>
                          <a:ea typeface="宋体" panose="02010600030101010101" pitchFamily="2" charset="-122"/>
                          <a:cs typeface="宋体" panose="02010600030101010101" pitchFamily="2" charset="-122"/>
                        </a:rPr>
                        <a:t>2</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highlight>
                            <a:srgbClr val="FFFF00"/>
                          </a:highligh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r>
              <a:tr h="175465">
                <a:tc>
                  <a:txBody>
                    <a:bodyPr/>
                    <a:lstStyle/>
                    <a:p>
                      <a:pPr indent="114300" algn="just">
                        <a:spcAft>
                          <a:spcPts val="0"/>
                        </a:spcAft>
                      </a:pPr>
                      <a:r>
                        <a:rPr lang="zh-CN" sz="900" kern="100">
                          <a:effectLst/>
                          <a:latin typeface="Times New Roman" panose="02020603050405020304" charset="0"/>
                          <a:ea typeface="宋体" panose="02010600030101010101" pitchFamily="2" charset="-122"/>
                        </a:rPr>
                        <a:t>天津</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03</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highlight>
                            <a:srgbClr val="FFFF00"/>
                          </a:highligh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r>
              <a:tr h="175465">
                <a:tc>
                  <a:txBody>
                    <a:bodyPr/>
                    <a:lstStyle/>
                    <a:p>
                      <a:pPr indent="114300" algn="just">
                        <a:spcAft>
                          <a:spcPts val="0"/>
                        </a:spcAft>
                      </a:pPr>
                      <a:r>
                        <a:rPr lang="zh-CN" sz="900" kern="100">
                          <a:effectLst/>
                          <a:latin typeface="Times New Roman" panose="02020603050405020304" charset="0"/>
                          <a:ea typeface="宋体" panose="02010600030101010101" pitchFamily="2" charset="-122"/>
                        </a:rPr>
                        <a:t>河北</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04</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highlight>
                            <a:srgbClr val="FFFF00"/>
                          </a:highligh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r>
              <a:tr h="175465">
                <a:tc>
                  <a:txBody>
                    <a:bodyPr/>
                    <a:lstStyle/>
                    <a:p>
                      <a:pPr indent="114300" algn="just">
                        <a:spcAft>
                          <a:spcPts val="0"/>
                        </a:spcAft>
                      </a:pPr>
                      <a:r>
                        <a:rPr lang="en-US" sz="900" kern="100">
                          <a:effectLst/>
                          <a:latin typeface="宋体" panose="02010600030101010101" pitchFamily="2" charset="-122"/>
                          <a:ea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r>
              <a:tr h="175465">
                <a:tc>
                  <a:txBody>
                    <a:bodyPr/>
                    <a:lstStyle/>
                    <a:p>
                      <a:pPr indent="114300" algn="just">
                        <a:spcAft>
                          <a:spcPts val="0"/>
                        </a:spcAft>
                      </a:pPr>
                      <a:r>
                        <a:rPr lang="zh-CN" sz="900" kern="100">
                          <a:effectLst/>
                          <a:latin typeface="Times New Roman" panose="02020603050405020304" charset="0"/>
                          <a:ea typeface="宋体" panose="02010600030101010101" pitchFamily="2" charset="-122"/>
                        </a:rPr>
                        <a:t>宁夏</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31</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r>
              <a:tr h="371325">
                <a:tc>
                  <a:txBody>
                    <a:bodyPr/>
                    <a:lstStyle/>
                    <a:p>
                      <a:pPr indent="114300" algn="just">
                        <a:spcAft>
                          <a:spcPts val="0"/>
                        </a:spcAft>
                      </a:pPr>
                      <a:r>
                        <a:rPr lang="zh-CN" sz="900" kern="100">
                          <a:effectLst/>
                          <a:latin typeface="Times New Roman" panose="02020603050405020304" charset="0"/>
                          <a:ea typeface="宋体" panose="02010600030101010101" pitchFamily="2" charset="-122"/>
                        </a:rPr>
                        <a:t>新疆</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32</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r>
              <a:tr h="175465">
                <a:tc>
                  <a:txBody>
                    <a:bodyPr/>
                    <a:lstStyle/>
                    <a:p>
                      <a:pPr indent="114300" algn="just">
                        <a:spcAft>
                          <a:spcPts val="0"/>
                        </a:spcAft>
                      </a:pPr>
                      <a:r>
                        <a:rPr lang="zh-CN" sz="900" kern="100">
                          <a:effectLst/>
                          <a:latin typeface="Times New Roman" panose="02020603050405020304" charset="0"/>
                          <a:ea typeface="宋体" panose="02010600030101010101" pitchFamily="2" charset="-122"/>
                        </a:rPr>
                        <a:t>新疆班</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33</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r>
              <a:tr h="175465">
                <a:tc>
                  <a:txBody>
                    <a:bodyPr/>
                    <a:lstStyle/>
                    <a:p>
                      <a:pPr indent="114300" algn="just">
                        <a:spcAft>
                          <a:spcPts val="0"/>
                        </a:spcAft>
                      </a:pPr>
                      <a:r>
                        <a:rPr lang="zh-CN" sz="900" kern="100">
                          <a:effectLst/>
                          <a:latin typeface="Times New Roman" panose="02020603050405020304" charset="0"/>
                          <a:ea typeface="宋体" panose="02010600030101010101" pitchFamily="2" charset="-122"/>
                        </a:rPr>
                        <a:t>西藏班</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34</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r>
              <a:tr h="175465">
                <a:tc>
                  <a:txBody>
                    <a:bodyPr/>
                    <a:lstStyle/>
                    <a:p>
                      <a:pPr indent="114300" algn="just">
                        <a:spcAft>
                          <a:spcPts val="0"/>
                        </a:spcAft>
                      </a:pPr>
                      <a:r>
                        <a:rPr lang="zh-CN" sz="900" kern="100">
                          <a:effectLst/>
                          <a:latin typeface="Times New Roman" panose="02020603050405020304" charset="0"/>
                          <a:ea typeface="宋体" panose="02010600030101010101" pitchFamily="2" charset="-122"/>
                        </a:rPr>
                        <a:t>香港</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35</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r>
              <a:tr h="175465">
                <a:tc>
                  <a:txBody>
                    <a:bodyPr/>
                    <a:lstStyle/>
                    <a:p>
                      <a:pPr indent="114300" algn="just">
                        <a:spcAft>
                          <a:spcPts val="0"/>
                        </a:spcAft>
                      </a:pPr>
                      <a:r>
                        <a:rPr lang="zh-CN" sz="900" kern="100">
                          <a:effectLst/>
                          <a:latin typeface="Times New Roman" panose="02020603050405020304" charset="0"/>
                          <a:ea typeface="宋体" panose="02010600030101010101" pitchFamily="2" charset="-122"/>
                        </a:rPr>
                        <a:t>澳门</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36</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r>
              <a:tr h="175465">
                <a:tc>
                  <a:txBody>
                    <a:bodyPr/>
                    <a:lstStyle/>
                    <a:p>
                      <a:pPr indent="114300" algn="just">
                        <a:spcAft>
                          <a:spcPts val="0"/>
                        </a:spcAft>
                      </a:pPr>
                      <a:r>
                        <a:rPr lang="zh-CN" sz="900" kern="100">
                          <a:effectLst/>
                          <a:latin typeface="Times New Roman" panose="02020603050405020304" charset="0"/>
                          <a:ea typeface="宋体" panose="02010600030101010101" pitchFamily="2" charset="-122"/>
                        </a:rPr>
                        <a:t>台湾</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37</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r>
              <a:tr h="175465">
                <a:tc>
                  <a:txBody>
                    <a:bodyPr/>
                    <a:lstStyle/>
                    <a:p>
                      <a:pPr indent="114300" algn="just">
                        <a:spcAft>
                          <a:spcPts val="0"/>
                        </a:spcAft>
                      </a:pPr>
                      <a:r>
                        <a:rPr lang="zh-CN" sz="900" kern="100">
                          <a:effectLst/>
                          <a:latin typeface="Times New Roman" panose="02020603050405020304" charset="0"/>
                          <a:ea typeface="宋体" panose="02010600030101010101" pitchFamily="2" charset="-122"/>
                        </a:rPr>
                        <a:t>华侨</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38</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19050" marR="1905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19050" marR="19050" marT="0" marB="0">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
        <p:nvSpPr>
          <p:cNvPr id="9" name="矩形 8"/>
          <p:cNvSpPr/>
          <p:nvPr/>
        </p:nvSpPr>
        <p:spPr>
          <a:xfrm>
            <a:off x="3377147" y="287020"/>
            <a:ext cx="5437707" cy="400110"/>
          </a:xfrm>
          <a:prstGeom prst="rect">
            <a:avLst/>
          </a:prstGeom>
        </p:spPr>
        <p:txBody>
          <a:bodyPr wrap="none">
            <a:spAutoFit/>
          </a:bodyPr>
          <a:lstStyle/>
          <a:p>
            <a:pPr algn="ctr"/>
            <a:r>
              <a:rPr lang="zh-CN" altLang="en-US" sz="2000" b="1" dirty="0">
                <a:solidFill>
                  <a:srgbClr val="FF0000"/>
                </a:solidFill>
                <a:cs typeface="+mn-ea"/>
                <a:sym typeface="+mn-lt"/>
              </a:rPr>
              <a:t>★ </a:t>
            </a:r>
            <a:r>
              <a:rPr lang="zh-CN" altLang="en-US" sz="2000" b="1" dirty="0">
                <a:solidFill>
                  <a:srgbClr val="304371"/>
                </a:solidFill>
                <a:cs typeface="+mn-ea"/>
                <a:sym typeface="+mn-lt"/>
              </a:rPr>
              <a:t>（三十五）</a:t>
            </a:r>
            <a:r>
              <a:rPr lang="zh-CN" altLang="zh-CN" sz="2000" b="1" dirty="0">
                <a:solidFill>
                  <a:srgbClr val="304371"/>
                </a:solidFill>
                <a:cs typeface="+mn-ea"/>
                <a:sym typeface="+mn-lt"/>
              </a:rPr>
              <a:t>高等</a:t>
            </a:r>
            <a:r>
              <a:rPr lang="zh-CN" altLang="en-US" sz="2000" b="1" dirty="0">
                <a:solidFill>
                  <a:srgbClr val="304371"/>
                </a:solidFill>
                <a:cs typeface="+mn-ea"/>
                <a:sym typeface="+mn-lt"/>
              </a:rPr>
              <a:t>职业教育专科录取来源情况</a:t>
            </a:r>
            <a:endParaRPr lang="zh-CN" altLang="en-US" sz="2000" b="1" dirty="0">
              <a:solidFill>
                <a:srgbClr val="304371"/>
              </a:solidFill>
              <a:cs typeface="+mn-ea"/>
              <a:sym typeface="+mn-lt"/>
            </a:endParaRPr>
          </a:p>
        </p:txBody>
      </p:sp>
      <p:grpSp>
        <p:nvGrpSpPr>
          <p:cNvPr id="17" name="组合 16"/>
          <p:cNvGrpSpPr/>
          <p:nvPr/>
        </p:nvGrpSpPr>
        <p:grpSpPr>
          <a:xfrm>
            <a:off x="647702" y="2238630"/>
            <a:ext cx="10858500" cy="818361"/>
            <a:chOff x="660401" y="989178"/>
            <a:chExt cx="10858500" cy="909311"/>
          </a:xfrm>
        </p:grpSpPr>
        <p:grpSp>
          <p:nvGrpSpPr>
            <p:cNvPr id="18" name="组合 17"/>
            <p:cNvGrpSpPr/>
            <p:nvPr/>
          </p:nvGrpSpPr>
          <p:grpSpPr>
            <a:xfrm>
              <a:off x="660401" y="1413361"/>
              <a:ext cx="10858500" cy="485128"/>
              <a:chOff x="660401" y="308005"/>
              <a:chExt cx="10858500" cy="829765"/>
            </a:xfrm>
          </p:grpSpPr>
          <p:sp>
            <p:nvSpPr>
              <p:cNvPr id="20" name="矩形 19"/>
              <p:cNvSpPr/>
              <p:nvPr/>
            </p:nvSpPr>
            <p:spPr>
              <a:xfrm>
                <a:off x="660401" y="308005"/>
                <a:ext cx="10858500" cy="826139"/>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zh-CN" altLang="en-US" sz="1600" b="1" dirty="0">
                    <a:solidFill>
                      <a:schemeClr val="accent5">
                        <a:lumMod val="20000"/>
                        <a:lumOff val="80000"/>
                      </a:schemeClr>
                    </a:solidFill>
                    <a:latin typeface="黑体" panose="02010609060101010101" charset="-122"/>
                    <a:ea typeface="黑体" panose="02010609060101010101" charset="-122"/>
                    <a:sym typeface="+mn-ea"/>
                  </a:rPr>
                  <a:t>将“五年制高职转入”指标调整为“中等职业教育应届毕业生”的其中数。</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sp>
            <p:nvSpPr>
              <p:cNvPr id="21" name="矩形 20"/>
              <p:cNvSpPr/>
              <p:nvPr/>
            </p:nvSpPr>
            <p:spPr>
              <a:xfrm>
                <a:off x="666750" y="370052"/>
                <a:ext cx="10722611" cy="767718"/>
              </a:xfrm>
              <a:prstGeom prst="rect">
                <a:avLst/>
              </a:prstGeom>
            </p:spPr>
            <p:txBody>
              <a:bodyPr wrap="square">
                <a:spAutoFit/>
              </a:bodyPr>
              <a:lstStyle/>
              <a:p>
                <a:pPr>
                  <a:lnSpc>
                    <a:spcPct val="150000"/>
                  </a:lnSpc>
                </a:pP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19" name="矩形 18"/>
            <p:cNvSpPr/>
            <p:nvPr/>
          </p:nvSpPr>
          <p:spPr>
            <a:xfrm>
              <a:off x="7691180" y="989178"/>
              <a:ext cx="806300" cy="444578"/>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22" name="组合 21"/>
          <p:cNvGrpSpPr/>
          <p:nvPr/>
        </p:nvGrpSpPr>
        <p:grpSpPr>
          <a:xfrm>
            <a:off x="628654" y="2032129"/>
            <a:ext cx="10858500" cy="902542"/>
            <a:chOff x="660401" y="895641"/>
            <a:chExt cx="10858500" cy="1002848"/>
          </a:xfrm>
        </p:grpSpPr>
        <p:grpSp>
          <p:nvGrpSpPr>
            <p:cNvPr id="23" name="组合 22"/>
            <p:cNvGrpSpPr/>
            <p:nvPr/>
          </p:nvGrpSpPr>
          <p:grpSpPr>
            <a:xfrm>
              <a:off x="660401" y="1413361"/>
              <a:ext cx="10858500" cy="485128"/>
              <a:chOff x="660401" y="308005"/>
              <a:chExt cx="10858500" cy="829765"/>
            </a:xfrm>
          </p:grpSpPr>
          <p:sp>
            <p:nvSpPr>
              <p:cNvPr id="25" name="矩形 24"/>
              <p:cNvSpPr/>
              <p:nvPr/>
            </p:nvSpPr>
            <p:spPr>
              <a:xfrm>
                <a:off x="660401" y="308005"/>
                <a:ext cx="10858500" cy="826139"/>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zh-CN" altLang="en-US" sz="1600" b="1" dirty="0">
                    <a:solidFill>
                      <a:schemeClr val="accent5">
                        <a:lumMod val="20000"/>
                        <a:lumOff val="80000"/>
                      </a:schemeClr>
                    </a:solidFill>
                    <a:latin typeface="黑体" panose="02010609060101010101" charset="-122"/>
                    <a:ea typeface="黑体" panose="02010609060101010101" charset="-122"/>
                    <a:sym typeface="+mn-ea"/>
                  </a:rPr>
                  <a:t>将“预科生转入”指标调整为“生源类别”的分项数。</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sp>
            <p:nvSpPr>
              <p:cNvPr id="26" name="矩形 25"/>
              <p:cNvSpPr/>
              <p:nvPr/>
            </p:nvSpPr>
            <p:spPr>
              <a:xfrm>
                <a:off x="666750" y="370052"/>
                <a:ext cx="10722611" cy="767718"/>
              </a:xfrm>
              <a:prstGeom prst="rect">
                <a:avLst/>
              </a:prstGeom>
            </p:spPr>
            <p:txBody>
              <a:bodyPr wrap="square">
                <a:spAutoFit/>
              </a:bodyPr>
              <a:lstStyle/>
              <a:p>
                <a:pPr>
                  <a:lnSpc>
                    <a:spcPct val="150000"/>
                  </a:lnSpc>
                </a:pP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24" name="矩形 23"/>
            <p:cNvSpPr/>
            <p:nvPr/>
          </p:nvSpPr>
          <p:spPr>
            <a:xfrm>
              <a:off x="9307328" y="895641"/>
              <a:ext cx="806300" cy="444578"/>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27" name="组合 26"/>
          <p:cNvGrpSpPr/>
          <p:nvPr/>
        </p:nvGrpSpPr>
        <p:grpSpPr>
          <a:xfrm>
            <a:off x="647702" y="1853443"/>
            <a:ext cx="10858500" cy="1289246"/>
            <a:chOff x="660401" y="922701"/>
            <a:chExt cx="10858500" cy="1432529"/>
          </a:xfrm>
        </p:grpSpPr>
        <p:grpSp>
          <p:nvGrpSpPr>
            <p:cNvPr id="28" name="组合 27"/>
            <p:cNvGrpSpPr/>
            <p:nvPr/>
          </p:nvGrpSpPr>
          <p:grpSpPr>
            <a:xfrm>
              <a:off x="660401" y="1413361"/>
              <a:ext cx="10858500" cy="941869"/>
              <a:chOff x="660401" y="308005"/>
              <a:chExt cx="10858500" cy="1610977"/>
            </a:xfrm>
          </p:grpSpPr>
          <p:sp>
            <p:nvSpPr>
              <p:cNvPr id="30" name="矩形 29"/>
              <p:cNvSpPr/>
              <p:nvPr/>
            </p:nvSpPr>
            <p:spPr>
              <a:xfrm>
                <a:off x="660401" y="308005"/>
                <a:ext cx="10858500" cy="1610977"/>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31" name="矩形 30"/>
              <p:cNvSpPr/>
              <p:nvPr/>
            </p:nvSpPr>
            <p:spPr>
              <a:xfrm>
                <a:off x="666750" y="370052"/>
                <a:ext cx="10722611" cy="1469630"/>
              </a:xfrm>
              <a:prstGeom prst="rect">
                <a:avLst/>
              </a:prstGeom>
            </p:spPr>
            <p:txBody>
              <a:bodyPr wrap="square">
                <a:spAutoFit/>
              </a:bodyPr>
              <a:lstStyle/>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rPr>
                  <a:t>分类考试是指按照</a:t>
                </a:r>
                <a:r>
                  <a:rPr lang="en-US" altLang="zh-CN" sz="1600" b="1" dirty="0">
                    <a:solidFill>
                      <a:schemeClr val="accent5">
                        <a:lumMod val="20000"/>
                        <a:lumOff val="80000"/>
                      </a:schemeClr>
                    </a:solidFill>
                    <a:latin typeface="黑体" panose="02010609060101010101" charset="-122"/>
                    <a:ea typeface="黑体" panose="02010609060101010101" charset="-122"/>
                  </a:rPr>
                  <a:t>《</a:t>
                </a:r>
                <a:r>
                  <a:rPr lang="zh-CN" altLang="en-US" sz="1600" b="1" dirty="0">
                    <a:solidFill>
                      <a:schemeClr val="accent5">
                        <a:lumMod val="20000"/>
                        <a:lumOff val="80000"/>
                      </a:schemeClr>
                    </a:solidFill>
                    <a:latin typeface="黑体" panose="02010609060101010101" charset="-122"/>
                    <a:ea typeface="黑体" panose="02010609060101010101" charset="-122"/>
                  </a:rPr>
                  <a:t>国务院关于深化考试招生制度改革的实施意见</a:t>
                </a:r>
                <a:r>
                  <a:rPr lang="en-US" altLang="zh-CN" sz="1600" b="1" dirty="0">
                    <a:solidFill>
                      <a:schemeClr val="accent5">
                        <a:lumMod val="20000"/>
                        <a:lumOff val="80000"/>
                      </a:schemeClr>
                    </a:solidFill>
                    <a:latin typeface="黑体" panose="02010609060101010101" charset="-122"/>
                    <a:ea typeface="黑体" panose="02010609060101010101" charset="-122"/>
                  </a:rPr>
                  <a:t>》</a:t>
                </a:r>
                <a:r>
                  <a:rPr lang="zh-CN" altLang="en-US" sz="1600" b="1" dirty="0">
                    <a:solidFill>
                      <a:schemeClr val="accent5">
                        <a:lumMod val="20000"/>
                        <a:lumOff val="80000"/>
                      </a:schemeClr>
                    </a:solidFill>
                    <a:latin typeface="黑体" panose="02010609060101010101" charset="-122"/>
                    <a:ea typeface="黑体" panose="02010609060101010101" charset="-122"/>
                  </a:rPr>
                  <a:t>，以“文化素质</a:t>
                </a:r>
                <a:r>
                  <a:rPr lang="en-US" altLang="zh-CN" sz="1600" b="1" dirty="0">
                    <a:solidFill>
                      <a:schemeClr val="accent5">
                        <a:lumMod val="20000"/>
                        <a:lumOff val="80000"/>
                      </a:schemeClr>
                    </a:solidFill>
                    <a:latin typeface="黑体" panose="02010609060101010101" charset="-122"/>
                    <a:ea typeface="黑体" panose="02010609060101010101" charset="-122"/>
                  </a:rPr>
                  <a:t>+</a:t>
                </a:r>
                <a:r>
                  <a:rPr lang="zh-CN" altLang="en-US" sz="1600" b="1" dirty="0">
                    <a:solidFill>
                      <a:schemeClr val="accent5">
                        <a:lumMod val="20000"/>
                        <a:lumOff val="80000"/>
                      </a:schemeClr>
                    </a:solidFill>
                    <a:latin typeface="黑体" panose="02010609060101010101" charset="-122"/>
                    <a:ea typeface="黑体" panose="02010609060101010101" charset="-122"/>
                  </a:rPr>
                  <a:t>职业技能”评价方式招收的高级中等教育毕业生</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29" name="矩形 28"/>
            <p:cNvSpPr/>
            <p:nvPr/>
          </p:nvSpPr>
          <p:spPr>
            <a:xfrm>
              <a:off x="3746501" y="922701"/>
              <a:ext cx="680720" cy="444578"/>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33" name="组合 32"/>
          <p:cNvGrpSpPr/>
          <p:nvPr/>
        </p:nvGrpSpPr>
        <p:grpSpPr>
          <a:xfrm>
            <a:off x="712472" y="2089694"/>
            <a:ext cx="10858500" cy="831381"/>
            <a:chOff x="641351" y="964136"/>
            <a:chExt cx="10858500" cy="923778"/>
          </a:xfrm>
        </p:grpSpPr>
        <p:grpSp>
          <p:nvGrpSpPr>
            <p:cNvPr id="34" name="组合 33"/>
            <p:cNvGrpSpPr/>
            <p:nvPr/>
          </p:nvGrpSpPr>
          <p:grpSpPr>
            <a:xfrm>
              <a:off x="641351" y="1439062"/>
              <a:ext cx="10858500" cy="448852"/>
              <a:chOff x="641351" y="351965"/>
              <a:chExt cx="10858500" cy="767718"/>
            </a:xfrm>
          </p:grpSpPr>
          <p:sp>
            <p:nvSpPr>
              <p:cNvPr id="36" name="矩形 35"/>
              <p:cNvSpPr/>
              <p:nvPr/>
            </p:nvSpPr>
            <p:spPr>
              <a:xfrm>
                <a:off x="641351" y="406291"/>
                <a:ext cx="10858500" cy="713392"/>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37" name="矩形 36"/>
              <p:cNvSpPr/>
              <p:nvPr/>
            </p:nvSpPr>
            <p:spPr>
              <a:xfrm>
                <a:off x="654050" y="351965"/>
                <a:ext cx="10722611" cy="767717"/>
              </a:xfrm>
              <a:prstGeom prst="rect">
                <a:avLst/>
              </a:prstGeom>
            </p:spPr>
            <p:txBody>
              <a:bodyPr wrap="square">
                <a:spAutoFit/>
              </a:bodyPr>
              <a:lstStyle/>
              <a:p>
                <a:pPr>
                  <a:lnSpc>
                    <a:spcPct val="150000"/>
                  </a:lnSpc>
                </a:pPr>
                <a:r>
                  <a:rPr lang="zh-CN" altLang="zh-CN" sz="1600" b="1" dirty="0">
                    <a:solidFill>
                      <a:schemeClr val="accent5">
                        <a:lumMod val="20000"/>
                        <a:lumOff val="80000"/>
                      </a:schemeClr>
                    </a:solidFill>
                    <a:latin typeface="黑体" panose="02010609060101010101" charset="-122"/>
                    <a:ea typeface="黑体" panose="02010609060101010101" charset="-122"/>
                  </a:rPr>
                  <a:t>其他填报具有高级中等教育以上同等学力进入专科层次学习的学生</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35" name="矩形 34"/>
            <p:cNvSpPr/>
            <p:nvPr/>
          </p:nvSpPr>
          <p:spPr>
            <a:xfrm>
              <a:off x="10144761" y="964136"/>
              <a:ext cx="548640" cy="264043"/>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250"/>
                                        <p:tgtEl>
                                          <p:spTgt spid="17"/>
                                        </p:tgtEl>
                                      </p:cBhvr>
                                    </p:animEffect>
                                    <p:set>
                                      <p:cBhvr>
                                        <p:cTn id="12" dur="1" fill="hold">
                                          <p:stCondLst>
                                            <p:cond delay="249"/>
                                          </p:stCondLst>
                                        </p:cTn>
                                        <p:tgtEl>
                                          <p:spTgt spid="17"/>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500"/>
                                        <p:tgtEl>
                                          <p:spTgt spid="2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nodeType="clickEffect">
                                  <p:stCondLst>
                                    <p:cond delay="0"/>
                                  </p:stCondLst>
                                  <p:childTnLst>
                                    <p:animEffect transition="out" filter="fade">
                                      <p:cBhvr>
                                        <p:cTn id="21" dur="250"/>
                                        <p:tgtEl>
                                          <p:spTgt spid="22"/>
                                        </p:tgtEl>
                                      </p:cBhvr>
                                    </p:animEffect>
                                    <p:set>
                                      <p:cBhvr>
                                        <p:cTn id="22" dur="1" fill="hold">
                                          <p:stCondLst>
                                            <p:cond delay="249"/>
                                          </p:stCondLst>
                                        </p:cTn>
                                        <p:tgtEl>
                                          <p:spTgt spid="22"/>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nodeType="clickEffect">
                                  <p:stCondLst>
                                    <p:cond delay="0"/>
                                  </p:stCondLst>
                                  <p:childTnLst>
                                    <p:animEffect transition="out" filter="fade">
                                      <p:cBhvr>
                                        <p:cTn id="31" dur="250"/>
                                        <p:tgtEl>
                                          <p:spTgt spid="27"/>
                                        </p:tgtEl>
                                      </p:cBhvr>
                                    </p:animEffect>
                                    <p:set>
                                      <p:cBhvr>
                                        <p:cTn id="32" dur="1" fill="hold">
                                          <p:stCondLst>
                                            <p:cond delay="249"/>
                                          </p:stCondLst>
                                        </p:cTn>
                                        <p:tgtEl>
                                          <p:spTgt spid="27"/>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fade">
                                      <p:cBhvr>
                                        <p:cTn id="37" dur="500"/>
                                        <p:tgtEl>
                                          <p:spTgt spid="33"/>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xit" presetSubtype="0" fill="hold" nodeType="clickEffect">
                                  <p:stCondLst>
                                    <p:cond delay="0"/>
                                  </p:stCondLst>
                                  <p:childTnLst>
                                    <p:animEffect transition="out" filter="fade">
                                      <p:cBhvr>
                                        <p:cTn id="41" dur="250"/>
                                        <p:tgtEl>
                                          <p:spTgt spid="33"/>
                                        </p:tgtEl>
                                      </p:cBhvr>
                                    </p:animEffect>
                                    <p:set>
                                      <p:cBhvr>
                                        <p:cTn id="42" dur="1" fill="hold">
                                          <p:stCondLst>
                                            <p:cond delay="249"/>
                                          </p:stCondLst>
                                        </p:cTn>
                                        <p:tgtEl>
                                          <p:spTgt spid="3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3170360" y="287020"/>
            <a:ext cx="5851282" cy="400110"/>
          </a:xfrm>
          <a:prstGeom prst="rect">
            <a:avLst/>
          </a:prstGeom>
        </p:spPr>
        <p:txBody>
          <a:bodyPr wrap="none">
            <a:spAutoFit/>
          </a:bodyPr>
          <a:lstStyle/>
          <a:p>
            <a:pPr algn="ctr"/>
            <a:r>
              <a:rPr lang="zh-CN" altLang="en-US" sz="2000" b="1" dirty="0">
                <a:solidFill>
                  <a:srgbClr val="FF0000"/>
                </a:solidFill>
                <a:cs typeface="+mn-ea"/>
                <a:sym typeface="+mn-lt"/>
              </a:rPr>
              <a:t>★ </a:t>
            </a:r>
            <a:r>
              <a:rPr lang="zh-CN" altLang="en-US" sz="2000" b="1" dirty="0">
                <a:solidFill>
                  <a:srgbClr val="304371"/>
                </a:solidFill>
                <a:cs typeface="+mn-ea"/>
                <a:sym typeface="+mn-lt"/>
              </a:rPr>
              <a:t>（三十六）高等职业教育专科招生类型来源情况</a:t>
            </a:r>
            <a:endParaRPr lang="zh-CN" altLang="en-US" sz="2000" b="1" dirty="0">
              <a:solidFill>
                <a:srgbClr val="304371"/>
              </a:solidFill>
              <a:cs typeface="+mn-ea"/>
              <a:sym typeface="+mn-lt"/>
            </a:endParaRPr>
          </a:p>
        </p:txBody>
      </p:sp>
      <p:graphicFrame>
        <p:nvGraphicFramePr>
          <p:cNvPr id="3" name="表格 2"/>
          <p:cNvGraphicFramePr>
            <a:graphicFrameLocks noGrp="1"/>
          </p:cNvGraphicFramePr>
          <p:nvPr/>
        </p:nvGraphicFramePr>
        <p:xfrm>
          <a:off x="666749" y="1273233"/>
          <a:ext cx="11245758" cy="4748471"/>
        </p:xfrm>
        <a:graphic>
          <a:graphicData uri="http://schemas.openxmlformats.org/drawingml/2006/table">
            <a:tbl>
              <a:tblPr firstRow="1" firstCol="1" bandRow="1"/>
              <a:tblGrid>
                <a:gridCol w="591882"/>
                <a:gridCol w="591882"/>
                <a:gridCol w="892687"/>
                <a:gridCol w="779318"/>
                <a:gridCol w="872837"/>
                <a:gridCol w="414568"/>
                <a:gridCol w="591882"/>
                <a:gridCol w="1009386"/>
                <a:gridCol w="174378"/>
                <a:gridCol w="646504"/>
                <a:gridCol w="537260"/>
                <a:gridCol w="377140"/>
                <a:gridCol w="806624"/>
                <a:gridCol w="367548"/>
                <a:gridCol w="816216"/>
                <a:gridCol w="306003"/>
                <a:gridCol w="877761"/>
                <a:gridCol w="591882"/>
              </a:tblGrid>
              <a:tr h="326105">
                <a:tc rowSpan="5">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cs typeface="宋体" panose="02010600030101010101" pitchFamily="2" charset="-122"/>
                        </a:rPr>
                        <a:t>指标名称</a:t>
                      </a:r>
                      <a:endParaRPr lang="zh-CN" sz="1000" kern="100" dirty="0">
                        <a:effectLst/>
                        <a:latin typeface="Times New Roman" panose="02020603050405020304" charset="0"/>
                        <a:ea typeface="宋体" panose="02010600030101010101" pitchFamily="2" charset="-122"/>
                      </a:endParaRPr>
                    </a:p>
                  </a:txBody>
                  <a:tcPr marL="18728" marR="187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5">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cs typeface="宋体" panose="02010600030101010101" pitchFamily="2" charset="-122"/>
                        </a:rPr>
                        <a:t>代码</a:t>
                      </a:r>
                      <a:endParaRPr lang="zh-CN" sz="1000" kern="100" dirty="0">
                        <a:effectLst/>
                        <a:latin typeface="Times New Roman" panose="02020603050405020304" charset="0"/>
                        <a:ea typeface="宋体" panose="02010600030101010101" pitchFamily="2" charset="-122"/>
                      </a:endParaRPr>
                    </a:p>
                  </a:txBody>
                  <a:tcPr marL="18728" marR="1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5">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rPr>
                        <a:t>招生数</a:t>
                      </a:r>
                      <a:endParaRPr lang="zh-CN" sz="1000" kern="100" dirty="0">
                        <a:effectLst/>
                        <a:latin typeface="Times New Roman" panose="02020603050405020304" charset="0"/>
                        <a:ea typeface="宋体" panose="02010600030101010101" pitchFamily="2" charset="-122"/>
                      </a:endParaRPr>
                    </a:p>
                  </a:txBody>
                  <a:tcPr marL="18728" marR="1872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18728" marR="18728"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endParaRPr lang="zh-CN" sz="1000" kern="100" dirty="0">
                        <a:effectLst/>
                        <a:latin typeface="Times New Roman" panose="02020603050405020304" charset="0"/>
                        <a:ea typeface="宋体" panose="02010600030101010101" pitchFamily="2" charset="-122"/>
                      </a:endParaRPr>
                    </a:p>
                  </a:txBody>
                  <a:tcPr marL="18728" marR="18728"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endParaRPr lang="zh-CN" sz="1000" kern="100" dirty="0">
                        <a:ln>
                          <a:solidFill>
                            <a:schemeClr val="accent1"/>
                          </a:solidFill>
                        </a:ln>
                        <a:effectLst/>
                        <a:latin typeface="Times New Roman" panose="02020603050405020304" charset="0"/>
                        <a:ea typeface="宋体" panose="02010600030101010101" pitchFamily="2" charset="-122"/>
                      </a:endParaRPr>
                    </a:p>
                  </a:txBody>
                  <a:tcPr marL="18728" marR="18728"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endParaRPr lang="zh-CN" sz="1000" kern="100" dirty="0">
                        <a:ln>
                          <a:solidFill>
                            <a:schemeClr val="accent1"/>
                          </a:solidFill>
                        </a:ln>
                        <a:effectLst/>
                        <a:latin typeface="Times New Roman" panose="02020603050405020304" charset="0"/>
                        <a:ea typeface="宋体" panose="02010600030101010101" pitchFamily="2" charset="-122"/>
                      </a:endParaRPr>
                    </a:p>
                  </a:txBody>
                  <a:tcPr marL="18728" marR="18728" marT="0" marB="0" anchor="ctr">
                    <a:lnL>
                      <a:noFill/>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endParaRPr lang="zh-CN" altLang="en-US" dirty="0">
                        <a:ln>
                          <a:solidFill>
                            <a:schemeClr val="accent1"/>
                          </a:solidFill>
                        </a:ln>
                      </a:endParaRPr>
                    </a:p>
                  </a:txBody>
                  <a:tcPr marL="18728" marR="18728" marT="0" marB="0" anchor="ctr">
                    <a:lnL w="12700" cap="flat" cmpd="sng" algn="ctr">
                      <a:no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marL="18728" marR="18728" marT="0" marB="0" anchor="ctr">
                    <a:lnL w="12700" cap="flat" cmpd="sng" algn="ctr">
                      <a:no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ts val="1400"/>
                        </a:lnSpc>
                        <a:spcAft>
                          <a:spcPts val="0"/>
                        </a:spcAft>
                      </a:pPr>
                      <a:endParaRPr lang="zh-CN" sz="1000" kern="100" dirty="0">
                        <a:ln>
                          <a:solidFill>
                            <a:schemeClr val="accent1"/>
                          </a:solidFill>
                        </a:ln>
                        <a:effectLst/>
                        <a:latin typeface="Times New Roman" panose="02020603050405020304" charset="0"/>
                        <a:ea typeface="宋体" panose="02010600030101010101" pitchFamily="2" charset="-122"/>
                      </a:endParaRPr>
                    </a:p>
                  </a:txBody>
                  <a:tcPr marL="18728" marR="18728"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gridSpan="2">
                  <a:txBody>
                    <a:bodyPr/>
                    <a:lstStyle/>
                    <a:p>
                      <a:pPr algn="ctr">
                        <a:lnSpc>
                          <a:spcPts val="1400"/>
                        </a:lnSpc>
                        <a:spcAft>
                          <a:spcPts val="0"/>
                        </a:spcAft>
                      </a:pPr>
                      <a:endParaRPr lang="zh-CN" sz="1000" kern="100" dirty="0">
                        <a:ln>
                          <a:solidFill>
                            <a:schemeClr val="accent1"/>
                          </a:solidFill>
                        </a:ln>
                        <a:effectLst/>
                        <a:latin typeface="Times New Roman" panose="02020603050405020304" charset="0"/>
                        <a:ea typeface="宋体" panose="02010600030101010101" pitchFamily="2" charset="-122"/>
                      </a:endParaRPr>
                    </a:p>
                  </a:txBody>
                  <a:tcPr marL="18728" marR="18728"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gridSpan="2">
                  <a:txBody>
                    <a:bodyPr/>
                    <a:lstStyle/>
                    <a:p>
                      <a:pPr algn="ctr">
                        <a:lnSpc>
                          <a:spcPts val="1400"/>
                        </a:lnSpc>
                        <a:spcAft>
                          <a:spcPts val="0"/>
                        </a:spcAft>
                      </a:pPr>
                      <a:r>
                        <a:rPr lang="en-US" sz="900" kern="100" dirty="0">
                          <a:ln>
                            <a:solidFill>
                              <a:schemeClr val="accent1"/>
                            </a:solidFill>
                          </a:ln>
                          <a:effectLst/>
                          <a:latin typeface="宋体" panose="02010600030101010101" pitchFamily="2" charset="-122"/>
                          <a:ea typeface="宋体" panose="02010600030101010101" pitchFamily="2" charset="-122"/>
                          <a:cs typeface="宋体" panose="02010600030101010101" pitchFamily="2" charset="-122"/>
                        </a:rPr>
                        <a:t> </a:t>
                      </a:r>
                      <a:endParaRPr lang="zh-CN" sz="1000" kern="100" dirty="0">
                        <a:ln>
                          <a:solidFill>
                            <a:schemeClr val="accent1"/>
                          </a:solidFill>
                        </a:ln>
                        <a:effectLst/>
                        <a:latin typeface="Times New Roman" panose="02020603050405020304" charset="0"/>
                        <a:ea typeface="宋体" panose="02010600030101010101" pitchFamily="2" charset="-122"/>
                      </a:endParaRPr>
                    </a:p>
                  </a:txBody>
                  <a:tcPr marL="18728" marR="18728"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gridSpan="2">
                  <a:txBody>
                    <a:bodyPr/>
                    <a:lstStyle/>
                    <a:p>
                      <a:pPr algn="ctr">
                        <a:lnSpc>
                          <a:spcPts val="1400"/>
                        </a:lnSpc>
                        <a:spcAft>
                          <a:spcPts val="0"/>
                        </a:spcAft>
                      </a:pPr>
                      <a:endParaRPr lang="zh-CN" sz="1000" kern="100" dirty="0">
                        <a:effectLst/>
                        <a:latin typeface="Times New Roman" panose="02020603050405020304" charset="0"/>
                        <a:ea typeface="宋体" panose="02010600030101010101" pitchFamily="2" charset="-122"/>
                      </a:endParaRPr>
                    </a:p>
                  </a:txBody>
                  <a:tcPr marL="18728" marR="187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rowSpan="5">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cs typeface="宋体" panose="02010600030101010101" pitchFamily="2" charset="-122"/>
                        </a:rPr>
                        <a:t>预科生</a:t>
                      </a:r>
                      <a:endParaRPr lang="zh-CN" sz="1000" kern="100" dirty="0">
                        <a:effectLst/>
                        <a:latin typeface="Times New Roman" panose="02020603050405020304" charset="0"/>
                        <a:ea typeface="宋体" panose="02010600030101010101" pitchFamily="2" charset="-122"/>
                      </a:endParaRPr>
                    </a:p>
                  </a:txBody>
                  <a:tcPr marL="18728" marR="1872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6105">
                <a:tc vMerge="1">
                  <a:tcPr/>
                </a:tc>
                <a:tc vMerge="1">
                  <a:tcPr/>
                </a:tc>
                <a:tc vMerge="1">
                  <a:tcPr/>
                </a:tc>
                <a:tc rowSpan="4">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a:t>
                      </a:r>
                      <a:r>
                        <a:rPr lang="zh-CN" sz="900" kern="100" dirty="0">
                          <a:effectLst/>
                          <a:latin typeface="Times New Roman" panose="02020603050405020304" charset="0"/>
                          <a:ea typeface="宋体" panose="02010600030101010101" pitchFamily="2" charset="-122"/>
                        </a:rPr>
                        <a:t>分类考试</a:t>
                      </a:r>
                      <a:endParaRPr lang="zh-CN" sz="1000" kern="100" dirty="0">
                        <a:effectLst/>
                        <a:latin typeface="Times New Roman" panose="02020603050405020304" charset="0"/>
                        <a:ea typeface="宋体" panose="02010600030101010101" pitchFamily="2" charset="-122"/>
                      </a:endParaRPr>
                    </a:p>
                  </a:txBody>
                  <a:tcPr marL="18728" marR="1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a:t>
                      </a:r>
                      <a:r>
                        <a:rPr lang="zh-CN" sz="900" kern="100" dirty="0">
                          <a:effectLst/>
                          <a:latin typeface="Times New Roman" panose="02020603050405020304" charset="0"/>
                          <a:ea typeface="宋体" panose="02010600030101010101" pitchFamily="2" charset="-122"/>
                        </a:rPr>
                        <a:t>恢复入学资格</a:t>
                      </a:r>
                      <a:endParaRPr lang="zh-CN" sz="1000" kern="100" dirty="0">
                        <a:effectLst/>
                        <a:latin typeface="Times New Roman" panose="02020603050405020304" charset="0"/>
                        <a:ea typeface="宋体" panose="02010600030101010101" pitchFamily="2" charset="-122"/>
                      </a:endParaRPr>
                    </a:p>
                  </a:txBody>
                  <a:tcPr marL="18728" marR="1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12">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rPr>
                        <a:t>生源类别</a:t>
                      </a:r>
                      <a:endParaRPr lang="zh-CN" sz="1000" kern="100" dirty="0">
                        <a:effectLst/>
                        <a:latin typeface="Times New Roman" panose="02020603050405020304" charset="0"/>
                        <a:ea typeface="宋体" panose="02010600030101010101" pitchFamily="2" charset="-122"/>
                      </a:endParaRPr>
                    </a:p>
                  </a:txBody>
                  <a:tcPr marL="18728" marR="1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cPr/>
                </a:tc>
                <a:tc hMerge="1">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cPr/>
                </a:tc>
                <a:tc hMerge="1">
                  <a:tcPr/>
                </a:tc>
                <a:tc hMerge="1">
                  <a:tcPr/>
                </a:tc>
                <a:tc hMerge="1">
                  <a:tcPr/>
                </a:tc>
                <a:tc hMerge="1">
                  <a:tcPr/>
                </a:tc>
                <a:tc hMerge="1">
                  <a:tcPr/>
                </a:tc>
                <a:tc hMerge="1">
                  <a:tcPr/>
                </a:tc>
                <a:tc vMerge="1">
                  <a:tcPr/>
                </a:tc>
              </a:tr>
              <a:tr h="326105">
                <a:tc vMerge="1">
                  <a:tcPr/>
                </a:tc>
                <a:tc vMerge="1">
                  <a:tcPr/>
                </a:tc>
                <a:tc vMerge="1">
                  <a:tcPr/>
                </a:tc>
                <a:tc vMerge="1">
                  <a:tcPr/>
                </a:tc>
                <a:tc vMerge="1">
                  <a:tcPr/>
                </a:tc>
                <a:tc gridSpan="3">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rPr>
                        <a:t>普通高中</a:t>
                      </a:r>
                      <a:endParaRPr lang="zh-CN" sz="1000" kern="100" dirty="0">
                        <a:effectLst/>
                        <a:latin typeface="Times New Roman" panose="02020603050405020304" charset="0"/>
                        <a:ea typeface="宋体" panose="02010600030101010101" pitchFamily="2" charset="-122"/>
                      </a:endParaRPr>
                    </a:p>
                  </a:txBody>
                  <a:tcPr marL="18728" marR="1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lnL w="12700" cap="flat" cmpd="sng" algn="ctr">
                      <a:solidFill>
                        <a:srgbClr val="000000"/>
                      </a:solidFill>
                      <a:prstDash val="solid"/>
                      <a:round/>
                      <a:headEnd type="none" w="med" len="med"/>
                      <a:tailEnd type="none" w="med" len="med"/>
                    </a:lnL>
                  </a:tcPr>
                </a:tc>
                <a:tc hMerge="1">
                  <a:tcPr marL="18728" marR="1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gridSpan="6">
                  <a:txBody>
                    <a:bodyPr/>
                    <a:lstStyle/>
                    <a:p>
                      <a:pPr algn="ctr"/>
                      <a:r>
                        <a:rPr lang="zh-CN" sz="900" kern="100" dirty="0">
                          <a:effectLst/>
                          <a:latin typeface="Times New Roman" panose="02020603050405020304" charset="0"/>
                          <a:ea typeface="宋体" panose="02010600030101010101" pitchFamily="2" charset="-122"/>
                        </a:rPr>
                        <a:t>中等职业教育</a:t>
                      </a:r>
                      <a:endParaRPr lang="zh-CN" altLang="en-US" dirty="0"/>
                    </a:p>
                  </a:txBody>
                  <a:tcPr marL="18728" marR="1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hMerge="1">
                  <a:tcPr>
                    <a:lnL w="12700" cap="flat" cmpd="sng" algn="ctr">
                      <a:solidFill>
                        <a:srgbClr val="000000"/>
                      </a:solidFill>
                      <a:prstDash val="solid"/>
                      <a:round/>
                      <a:headEnd type="none" w="med" len="med"/>
                      <a:tailEnd type="none" w="med" len="med"/>
                    </a:lnL>
                  </a:tcPr>
                </a:tc>
                <a:tc hMerge="1">
                  <a:tcPr/>
                </a:tc>
                <a:tc hMerge="1">
                  <a:tcPr/>
                </a:tc>
                <a:tc hMerge="1">
                  <a:tcPr/>
                </a:tc>
                <a:tc hMerge="1">
                  <a:tcPr/>
                </a:tc>
                <a:tc rowSpan="3" gridSpan="2">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rPr>
                        <a:t>预科生转入</a:t>
                      </a:r>
                      <a:endParaRPr lang="zh-CN" sz="1000" kern="100" dirty="0">
                        <a:effectLst/>
                        <a:latin typeface="Times New Roman" panose="02020603050405020304" charset="0"/>
                        <a:ea typeface="宋体" panose="02010600030101010101" pitchFamily="2" charset="-122"/>
                      </a:endParaRPr>
                    </a:p>
                  </a:txBody>
                  <a:tcPr marL="18728" marR="1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hMerge="1">
                  <a:tcPr/>
                </a:tc>
                <a:tc rowSpan="3">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rPr>
                        <a:t>其他</a:t>
                      </a:r>
                      <a:endParaRPr lang="zh-CN" sz="1000" kern="100" dirty="0">
                        <a:effectLst/>
                        <a:latin typeface="Times New Roman" panose="02020603050405020304" charset="0"/>
                        <a:ea typeface="宋体" panose="02010600030101010101" pitchFamily="2" charset="-122"/>
                      </a:endParaRPr>
                    </a:p>
                  </a:txBody>
                  <a:tcPr marL="18728" marR="1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cPr/>
                </a:tc>
              </a:tr>
              <a:tr h="326105">
                <a:tc vMerge="1">
                  <a:tcPr/>
                </a:tc>
                <a:tc vMerge="1">
                  <a:tcPr/>
                </a:tc>
                <a:tc vMerge="1">
                  <a:tcPr/>
                </a:tc>
                <a:tc vMerge="1">
                  <a:tcPr/>
                </a:tc>
                <a:tc vMerge="1">
                  <a:tcPr/>
                </a:tc>
                <a:tc rowSpan="2" gridSpan="2">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rPr>
                        <a:t>应届</a:t>
                      </a:r>
                      <a:endParaRPr lang="zh-CN" sz="1000" kern="100" dirty="0">
                        <a:effectLst/>
                        <a:latin typeface="Times New Roman" panose="02020603050405020304" charset="0"/>
                        <a:ea typeface="宋体" panose="02010600030101010101" pitchFamily="2" charset="-122"/>
                      </a:endParaRPr>
                    </a:p>
                  </a:txBody>
                  <a:tcPr marL="18728" marR="1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cPr marL="18728" marR="1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rowSpan="2">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rPr>
                        <a:t>往届</a:t>
                      </a:r>
                      <a:endParaRPr lang="zh-CN" sz="1000" kern="100" dirty="0">
                        <a:effectLst/>
                        <a:latin typeface="Times New Roman" panose="02020603050405020304" charset="0"/>
                        <a:ea typeface="宋体" panose="02010600030101010101" pitchFamily="2" charset="-122"/>
                      </a:endParaRPr>
                    </a:p>
                  </a:txBody>
                  <a:tcPr marL="18728" marR="1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gridSpan="2">
                  <a:txBody>
                    <a:bodyPr/>
                    <a:lstStyle/>
                    <a:p>
                      <a:pPr algn="ctr"/>
                      <a:r>
                        <a:rPr lang="zh-CN" sz="900" kern="100" dirty="0">
                          <a:effectLst/>
                          <a:latin typeface="Times New Roman" panose="02020603050405020304" charset="0"/>
                          <a:ea typeface="宋体" panose="02010600030101010101" pitchFamily="2" charset="-122"/>
                        </a:rPr>
                        <a:t>应届</a:t>
                      </a:r>
                      <a:endParaRPr lang="zh-CN" altLang="en-US" dirty="0"/>
                    </a:p>
                  </a:txBody>
                  <a:tcPr marL="18728" marR="1872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cPr>
                    <a:lnL w="12700" cmpd="sng">
                      <a:noFill/>
                      <a:prstDash val="solid"/>
                    </a:lnL>
                  </a:tcPr>
                </a:tc>
                <a:tc gridSpan="2">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18728" marR="187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rowSpan="2" gridSpan="2">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rPr>
                        <a:t>往届</a:t>
                      </a:r>
                      <a:endParaRPr lang="zh-CN" sz="1000" kern="100" dirty="0">
                        <a:effectLst/>
                        <a:latin typeface="Times New Roman" panose="02020603050405020304" charset="0"/>
                        <a:ea typeface="宋体" panose="02010600030101010101" pitchFamily="2" charset="-122"/>
                      </a:endParaRPr>
                    </a:p>
                  </a:txBody>
                  <a:tcPr marL="18728" marR="1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cPr/>
                </a:tc>
                <a:tc vMerge="1" gridSpan="2">
                  <a:tcPr/>
                </a:tc>
                <a:tc vMerge="1" hMerge="1">
                  <a:tcPr/>
                </a:tc>
                <a:tc vMerge="1">
                  <a:tcPr/>
                </a:tc>
                <a:tc vMerge="1">
                  <a:tcPr/>
                </a:tc>
              </a:tr>
              <a:tr h="326105">
                <a:tc vMerge="1">
                  <a:tcPr/>
                </a:tc>
                <a:tc vMerge="1">
                  <a:tcPr/>
                </a:tc>
                <a:tc vMerge="1">
                  <a:tcPr/>
                </a:tc>
                <a:tc vMerge="1">
                  <a:tcPr/>
                </a:tc>
                <a:tc vMerge="1">
                  <a:tcPr/>
                </a:tc>
                <a:tc vMerge="1" gridSpan="2">
                  <a:tcPr/>
                </a:tc>
                <a:tc vMerge="1" hMerge="1">
                  <a:tcPr/>
                </a:tc>
                <a:tc vMerge="1">
                  <a:tcPr/>
                </a:tc>
                <a:tc vMerge="1" gridSpan="2">
                  <a:tcPr/>
                </a:tc>
                <a:tc vMerge="1" hMerge="1">
                  <a:tcPr/>
                </a:tc>
                <a:tc gridSpan="2">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a:t>
                      </a:r>
                      <a:r>
                        <a:rPr lang="zh-CN" sz="900" kern="100" dirty="0">
                          <a:effectLst/>
                          <a:latin typeface="Times New Roman" panose="02020603050405020304" charset="0"/>
                          <a:ea typeface="宋体" panose="02010600030101010101" pitchFamily="2" charset="-122"/>
                          <a:cs typeface="宋体" panose="02010600030101010101" pitchFamily="2" charset="-122"/>
                        </a:rPr>
                        <a:t>五年制高职转入</a:t>
                      </a:r>
                      <a:endParaRPr lang="zh-CN" sz="1000" kern="100" dirty="0">
                        <a:effectLst/>
                        <a:latin typeface="Times New Roman" panose="02020603050405020304" charset="0"/>
                        <a:ea typeface="宋体" panose="02010600030101010101" pitchFamily="2" charset="-122"/>
                      </a:endParaRPr>
                    </a:p>
                  </a:txBody>
                  <a:tcPr marL="18728" marR="1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vMerge="1" gridSpan="2">
                  <a:tcPr/>
                </a:tc>
                <a:tc vMerge="1" hMerge="1">
                  <a:tcPr/>
                </a:tc>
                <a:tc vMerge="1" gridSpan="2">
                  <a:tcPr/>
                </a:tc>
                <a:tc vMerge="1" hMerge="1">
                  <a:tcPr/>
                </a:tc>
                <a:tc vMerge="1">
                  <a:tcPr/>
                </a:tc>
                <a:tc vMerge="1">
                  <a:tcPr/>
                </a:tc>
              </a:tr>
              <a:tr h="326105">
                <a:tc>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cs typeface="宋体" panose="02010600030101010101" pitchFamily="2" charset="-122"/>
                        </a:rPr>
                        <a:t>甲</a:t>
                      </a:r>
                      <a:endParaRPr lang="zh-CN" sz="1000" kern="100" dirty="0">
                        <a:effectLst/>
                        <a:latin typeface="Times New Roman" panose="02020603050405020304" charset="0"/>
                        <a:ea typeface="宋体" panose="02010600030101010101" pitchFamily="2" charset="-122"/>
                      </a:endParaRPr>
                    </a:p>
                  </a:txBody>
                  <a:tcPr marL="18728" marR="187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cs typeface="宋体" panose="02010600030101010101" pitchFamily="2" charset="-122"/>
                        </a:rPr>
                        <a:t>乙</a:t>
                      </a:r>
                      <a:endParaRPr lang="zh-CN" sz="1000" kern="100" dirty="0">
                        <a:effectLst/>
                        <a:latin typeface="Times New Roman" panose="02020603050405020304" charset="0"/>
                        <a:ea typeface="宋体" panose="02010600030101010101" pitchFamily="2" charset="-122"/>
                      </a:endParaRPr>
                    </a:p>
                  </a:txBody>
                  <a:tcPr marL="18728" marR="1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1</a:t>
                      </a:r>
                      <a:endParaRPr lang="zh-CN" sz="1000" kern="100" dirty="0">
                        <a:effectLst/>
                        <a:latin typeface="Times New Roman" panose="02020603050405020304" charset="0"/>
                        <a:ea typeface="宋体" panose="02010600030101010101" pitchFamily="2" charset="-122"/>
                      </a:endParaRPr>
                    </a:p>
                  </a:txBody>
                  <a:tcPr marL="18728" marR="1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2</a:t>
                      </a:r>
                      <a:endParaRPr lang="zh-CN" sz="1000" kern="100" dirty="0">
                        <a:effectLst/>
                        <a:latin typeface="Times New Roman" panose="02020603050405020304" charset="0"/>
                        <a:ea typeface="宋体" panose="02010600030101010101" pitchFamily="2" charset="-122"/>
                      </a:endParaRPr>
                    </a:p>
                  </a:txBody>
                  <a:tcPr marL="18728" marR="1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3</a:t>
                      </a:r>
                      <a:endParaRPr lang="zh-CN" sz="1000" kern="100" dirty="0">
                        <a:effectLst/>
                        <a:latin typeface="Times New Roman" panose="02020603050405020304" charset="0"/>
                        <a:ea typeface="宋体" panose="02010600030101010101" pitchFamily="2" charset="-122"/>
                      </a:endParaRPr>
                    </a:p>
                  </a:txBody>
                  <a:tcPr marL="18728" marR="1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4</a:t>
                      </a:r>
                      <a:endParaRPr lang="zh-CN" sz="1000" kern="100" dirty="0">
                        <a:effectLst/>
                        <a:latin typeface="Times New Roman" panose="02020603050405020304" charset="0"/>
                        <a:ea typeface="宋体" panose="02010600030101010101" pitchFamily="2" charset="-122"/>
                      </a:endParaRPr>
                    </a:p>
                  </a:txBody>
                  <a:tcPr marL="18728" marR="1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marL="18728" marR="1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5</a:t>
                      </a:r>
                      <a:endParaRPr lang="zh-CN" sz="1000" kern="100" dirty="0">
                        <a:effectLst/>
                        <a:latin typeface="Times New Roman" panose="02020603050405020304" charset="0"/>
                        <a:ea typeface="宋体" panose="02010600030101010101" pitchFamily="2" charset="-122"/>
                      </a:endParaRPr>
                    </a:p>
                  </a:txBody>
                  <a:tcPr marL="18728" marR="1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r>
                        <a:rPr lang="en-US" sz="900" kern="100" dirty="0">
                          <a:effectLst/>
                          <a:latin typeface="宋体" panose="02010600030101010101" pitchFamily="2" charset="-122"/>
                          <a:ea typeface="宋体" panose="02010600030101010101" pitchFamily="2" charset="-122"/>
                          <a:cs typeface="宋体" panose="02010600030101010101" pitchFamily="2" charset="-122"/>
                        </a:rPr>
                        <a:t>6</a:t>
                      </a:r>
                      <a:endParaRPr lang="zh-CN" altLang="en-US" dirty="0"/>
                    </a:p>
                  </a:txBody>
                  <a:tcPr marL="18728" marR="1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lnL w="12700" cap="flat" cmpd="sng" algn="ctr">
                      <a:solidFill>
                        <a:srgbClr val="000000"/>
                      </a:solidFill>
                      <a:prstDash val="solid"/>
                      <a:round/>
                      <a:headEnd type="none" w="med" len="med"/>
                      <a:tailEnd type="none" w="med" len="med"/>
                    </a:lnL>
                  </a:tcPr>
                </a:tc>
                <a:tc gridSpan="2">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7</a:t>
                      </a:r>
                      <a:endParaRPr lang="zh-CN" sz="1000" kern="100" dirty="0">
                        <a:effectLst/>
                        <a:latin typeface="Times New Roman" panose="02020603050405020304" charset="0"/>
                        <a:ea typeface="宋体" panose="02010600030101010101" pitchFamily="2" charset="-122"/>
                      </a:endParaRPr>
                    </a:p>
                  </a:txBody>
                  <a:tcPr marL="18728" marR="1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gridSpan="2">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8</a:t>
                      </a:r>
                      <a:endParaRPr lang="zh-CN" sz="1000" kern="100" dirty="0">
                        <a:effectLst/>
                        <a:latin typeface="Times New Roman" panose="02020603050405020304" charset="0"/>
                        <a:ea typeface="宋体" panose="02010600030101010101" pitchFamily="2" charset="-122"/>
                      </a:endParaRPr>
                    </a:p>
                  </a:txBody>
                  <a:tcPr marL="18728" marR="1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gridSpan="2">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9</a:t>
                      </a:r>
                      <a:endParaRPr lang="zh-CN" sz="1000" kern="100" dirty="0">
                        <a:effectLst/>
                        <a:latin typeface="Times New Roman" panose="02020603050405020304" charset="0"/>
                        <a:ea typeface="宋体" panose="02010600030101010101" pitchFamily="2" charset="-122"/>
                      </a:endParaRPr>
                    </a:p>
                  </a:txBody>
                  <a:tcPr marL="18728" marR="1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10</a:t>
                      </a:r>
                      <a:endParaRPr lang="zh-CN" sz="1000" kern="100" dirty="0">
                        <a:effectLst/>
                        <a:latin typeface="Times New Roman" panose="02020603050405020304" charset="0"/>
                        <a:ea typeface="宋体" panose="02010600030101010101" pitchFamily="2" charset="-122"/>
                      </a:endParaRPr>
                    </a:p>
                  </a:txBody>
                  <a:tcPr marL="18728" marR="1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11</a:t>
                      </a:r>
                      <a:endParaRPr lang="zh-CN" sz="1000" kern="100" dirty="0">
                        <a:effectLst/>
                        <a:latin typeface="Times New Roman" panose="02020603050405020304" charset="0"/>
                        <a:ea typeface="宋体" panose="02010600030101010101" pitchFamily="2" charset="-122"/>
                      </a:endParaRPr>
                    </a:p>
                  </a:txBody>
                  <a:tcPr marL="18728" marR="1872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4757">
                <a:tc>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总计</a:t>
                      </a:r>
                      <a:endParaRPr lang="zh-CN" sz="1000" kern="100">
                        <a:effectLst/>
                        <a:latin typeface="Times New Roman" panose="02020603050405020304" charset="0"/>
                        <a:ea typeface="宋体" panose="02010600030101010101" pitchFamily="2" charset="-122"/>
                      </a:endParaRPr>
                    </a:p>
                  </a:txBody>
                  <a:tcPr marL="18728" marR="187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01</a:t>
                      </a:r>
                      <a:endParaRPr lang="zh-CN" sz="1000" kern="100">
                        <a:effectLst/>
                        <a:latin typeface="Times New Roman" panose="02020603050405020304" charset="0"/>
                        <a:ea typeface="宋体" panose="02010600030101010101" pitchFamily="2" charset="-122"/>
                      </a:endParaRPr>
                    </a:p>
                  </a:txBody>
                  <a:tcPr marL="18728" marR="1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18728" marR="18728"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w="12700" cap="flat" cmpd="sng" algn="ctr">
                      <a:solidFill>
                        <a:srgbClr val="000000"/>
                      </a:solidFill>
                      <a:prstDash val="solid"/>
                      <a:round/>
                      <a:headEnd type="none" w="med" len="med"/>
                      <a:tailEnd type="none" w="med" len="med"/>
                    </a:lnT>
                    <a:lnB>
                      <a:noFill/>
                    </a:lnB>
                  </a:tcPr>
                </a:tc>
                <a:tc gridSpan="2">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w="12700" cap="flat" cmpd="sng" algn="ctr">
                      <a:solidFill>
                        <a:srgbClr val="000000"/>
                      </a:solidFill>
                      <a:prstDash val="solid"/>
                      <a:round/>
                      <a:headEnd type="none" w="med" len="med"/>
                      <a:tailEnd type="none" w="med" len="med"/>
                    </a:lnT>
                    <a:lnB>
                      <a:noFill/>
                    </a:lnB>
                  </a:tcPr>
                </a:tc>
                <a:tc hMerge="1">
                  <a:tcPr marL="18728" marR="18728"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w="12700" cap="flat" cmpd="sng" algn="ctr">
                      <a:solidFill>
                        <a:srgbClr val="000000"/>
                      </a:solidFill>
                      <a:prstDash val="solid"/>
                      <a:round/>
                      <a:headEnd type="none" w="med" len="med"/>
                      <a:tailEnd type="none" w="med" len="med"/>
                    </a:lnT>
                    <a:lnB>
                      <a:noFill/>
                    </a:lnB>
                  </a:tcPr>
                </a:tc>
                <a:tc gridSpan="2">
                  <a:txBody>
                    <a:bodyPr/>
                    <a:lstStyle/>
                    <a:p>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altLang="en-US"/>
                    </a:p>
                  </a:txBody>
                  <a:tcPr marL="18728" marR="18728" marT="0" marB="0">
                    <a:lnL>
                      <a:noFill/>
                    </a:lnL>
                    <a:lnR>
                      <a:noFill/>
                    </a:lnR>
                    <a:lnT w="12700" cap="flat" cmpd="sng" algn="ctr">
                      <a:solidFill>
                        <a:srgbClr val="000000"/>
                      </a:solidFill>
                      <a:prstDash val="solid"/>
                      <a:round/>
                      <a:headEnd type="none" w="med" len="med"/>
                      <a:tailEnd type="none" w="med" len="med"/>
                    </a:lnT>
                    <a:lnB>
                      <a:noFill/>
                    </a:lnB>
                  </a:tcPr>
                </a:tc>
                <a:tc hMerge="1">
                  <a:tcPr>
                    <a:lnL w="12700" cmpd="sng">
                      <a:noFill/>
                      <a:prstDash val="solid"/>
                    </a:lnL>
                  </a:tcPr>
                </a:tc>
                <a:tc gridSpan="2">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w="12700" cap="flat" cmpd="sng" algn="ctr">
                      <a:solidFill>
                        <a:srgbClr val="000000"/>
                      </a:solidFill>
                      <a:prstDash val="solid"/>
                      <a:round/>
                      <a:headEnd type="none" w="med" len="med"/>
                      <a:tailEnd type="none" w="med" len="med"/>
                    </a:lnT>
                    <a:lnB>
                      <a:noFill/>
                    </a:lnB>
                  </a:tcPr>
                </a:tc>
                <a:tc hMerge="1">
                  <a:tcPr/>
                </a:tc>
                <a:tc gridSpan="2">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w="12700" cap="flat" cmpd="sng" algn="ctr">
                      <a:solidFill>
                        <a:srgbClr val="000000"/>
                      </a:solidFill>
                      <a:prstDash val="solid"/>
                      <a:round/>
                      <a:headEnd type="none" w="med" len="med"/>
                      <a:tailEnd type="none" w="med" len="med"/>
                    </a:lnT>
                    <a:lnB>
                      <a:noFill/>
                    </a:lnB>
                  </a:tcPr>
                </a:tc>
                <a:tc hMerge="1">
                  <a:tcPr/>
                </a:tc>
                <a:tc gridSpan="2">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w="12700" cap="flat" cmpd="sng" algn="ctr">
                      <a:solidFill>
                        <a:srgbClr val="000000"/>
                      </a:solidFill>
                      <a:prstDash val="solid"/>
                      <a:round/>
                      <a:headEnd type="none" w="med" len="med"/>
                      <a:tailEnd type="none" w="med" len="med"/>
                    </a:lnT>
                    <a:lnB>
                      <a:noFill/>
                    </a:lnB>
                  </a:tcPr>
                </a:tc>
                <a:tc hMerge="1">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w="12700" cap="flat" cmpd="sng" algn="ctr">
                      <a:solidFill>
                        <a:srgbClr val="000000"/>
                      </a:solidFill>
                      <a:prstDash val="solid"/>
                      <a:round/>
                      <a:headEnd type="none" w="med" len="med"/>
                      <a:tailEnd type="none" w="med" len="med"/>
                    </a:lnT>
                    <a:lnB>
                      <a:noFill/>
                    </a:lnB>
                  </a:tcPr>
                </a:tc>
              </a:tr>
              <a:tr h="214757">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北京</a:t>
                      </a:r>
                      <a:endParaRPr lang="zh-CN" sz="1000" kern="100">
                        <a:effectLst/>
                        <a:latin typeface="Times New Roman" panose="02020603050405020304" charset="0"/>
                        <a:ea typeface="宋体" panose="02010600030101010101" pitchFamily="2" charset="-122"/>
                      </a:endParaRPr>
                    </a:p>
                  </a:txBody>
                  <a:tcPr marL="18728" marR="187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a:t>
                      </a:r>
                      <a:r>
                        <a:rPr lang="en-US" sz="900" kern="100">
                          <a:effectLst/>
                          <a:latin typeface="宋体" panose="02010600030101010101" pitchFamily="2" charset="-122"/>
                          <a:ea typeface="宋体" panose="02010600030101010101" pitchFamily="2" charset="-122"/>
                          <a:cs typeface="宋体" panose="02010600030101010101" pitchFamily="2" charset="-122"/>
                        </a:rPr>
                        <a:t>2</a:t>
                      </a:r>
                      <a:endParaRPr lang="zh-CN" sz="1000" kern="100">
                        <a:effectLst/>
                        <a:latin typeface="Times New Roman" panose="02020603050405020304" charset="0"/>
                        <a:ea typeface="宋体" panose="02010600030101010101" pitchFamily="2" charset="-122"/>
                      </a:endParaRPr>
                    </a:p>
                  </a:txBody>
                  <a:tcPr marL="18728" marR="1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gridSpan="2">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hMerge="1">
                  <a:tcPr marL="18728" marR="18728" marT="0" marB="0">
                    <a:lnL>
                      <a:noFill/>
                    </a:lnL>
                    <a:lnR>
                      <a:noFill/>
                    </a:lnR>
                    <a:lnT>
                      <a:noFill/>
                    </a:lnT>
                    <a:lnB>
                      <a:noFill/>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gridSpan="2">
                  <a:txBody>
                    <a:bodyPr/>
                    <a:lstStyle/>
                    <a:p>
                      <a:r>
                        <a:rPr lang="en-US" sz="900" kern="100">
                          <a:effectLst/>
                          <a:latin typeface="宋体" panose="02010600030101010101" pitchFamily="2" charset="-122"/>
                          <a:ea typeface="宋体" panose="02010600030101010101" pitchFamily="2" charset="-122"/>
                        </a:rPr>
                        <a:t> </a:t>
                      </a:r>
                      <a:endParaRPr lang="zh-CN" altLang="en-US"/>
                    </a:p>
                  </a:txBody>
                  <a:tcPr marL="18728" marR="18728" marT="0" marB="0">
                    <a:lnL>
                      <a:noFill/>
                    </a:lnL>
                    <a:lnR>
                      <a:noFill/>
                    </a:lnR>
                    <a:lnT>
                      <a:noFill/>
                    </a:lnT>
                    <a:lnB>
                      <a:noFill/>
                    </a:lnB>
                  </a:tcPr>
                </a:tc>
                <a:tc hMerge="1">
                  <a:tcPr>
                    <a:lnL w="12700" cmpd="sng">
                      <a:noFill/>
                      <a:prstDash val="solid"/>
                    </a:lnL>
                  </a:tcPr>
                </a:tc>
                <a:tc gridSpan="2">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hMerge="1">
                  <a:tcPr/>
                </a:tc>
                <a:tc gridSpan="2">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hMerge="1">
                  <a:tcPr/>
                </a:tc>
                <a:tc gridSpan="2">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hMerge="1">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r>
              <a:tr h="214757">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天津</a:t>
                      </a:r>
                      <a:endParaRPr lang="zh-CN" sz="1000" kern="100">
                        <a:effectLst/>
                        <a:latin typeface="Times New Roman" panose="02020603050405020304" charset="0"/>
                        <a:ea typeface="宋体" panose="02010600030101010101" pitchFamily="2" charset="-122"/>
                      </a:endParaRPr>
                    </a:p>
                  </a:txBody>
                  <a:tcPr marL="18728" marR="187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03</a:t>
                      </a:r>
                      <a:endParaRPr lang="zh-CN" sz="1000" kern="100">
                        <a:effectLst/>
                        <a:latin typeface="Times New Roman" panose="02020603050405020304" charset="0"/>
                        <a:ea typeface="宋体" panose="02010600030101010101" pitchFamily="2" charset="-122"/>
                      </a:endParaRPr>
                    </a:p>
                  </a:txBody>
                  <a:tcPr marL="18728" marR="1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gridSpan="2">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hMerge="1">
                  <a:tcPr marL="18728" marR="18728"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gridSpan="2">
                  <a:txBody>
                    <a:bodyPr/>
                    <a:lstStyle/>
                    <a:p>
                      <a:r>
                        <a:rPr lang="en-US" sz="900" kern="100">
                          <a:effectLst/>
                          <a:latin typeface="宋体" panose="02010600030101010101" pitchFamily="2" charset="-122"/>
                          <a:ea typeface="宋体" panose="02010600030101010101" pitchFamily="2" charset="-122"/>
                        </a:rPr>
                        <a:t> </a:t>
                      </a:r>
                      <a:endParaRPr lang="zh-CN" altLang="en-US"/>
                    </a:p>
                  </a:txBody>
                  <a:tcPr marL="18728" marR="18728" marT="0" marB="0">
                    <a:lnL>
                      <a:noFill/>
                    </a:lnL>
                    <a:lnR>
                      <a:noFill/>
                    </a:lnR>
                    <a:lnT>
                      <a:noFill/>
                    </a:lnT>
                    <a:lnB>
                      <a:noFill/>
                    </a:lnB>
                  </a:tcPr>
                </a:tc>
                <a:tc hMerge="1">
                  <a:tcPr>
                    <a:lnL w="12700" cmpd="sng">
                      <a:noFill/>
                      <a:prstDash val="solid"/>
                    </a:lnL>
                  </a:tcPr>
                </a:tc>
                <a:tc gridSpan="2">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hMerge="1">
                  <a:tcPr/>
                </a:tc>
                <a:tc gridSpan="2">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hMerge="1">
                  <a:tcPr/>
                </a:tc>
                <a:tc gridSpan="2">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hMerge="1">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r>
              <a:tr h="214757">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河北</a:t>
                      </a:r>
                      <a:endParaRPr lang="zh-CN" sz="1000" kern="100">
                        <a:effectLst/>
                        <a:latin typeface="Times New Roman" panose="02020603050405020304" charset="0"/>
                        <a:ea typeface="宋体" panose="02010600030101010101" pitchFamily="2" charset="-122"/>
                      </a:endParaRPr>
                    </a:p>
                  </a:txBody>
                  <a:tcPr marL="18728" marR="187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04</a:t>
                      </a:r>
                      <a:endParaRPr lang="zh-CN" sz="1000" kern="100">
                        <a:effectLst/>
                        <a:latin typeface="Times New Roman" panose="02020603050405020304" charset="0"/>
                        <a:ea typeface="宋体" panose="02010600030101010101" pitchFamily="2" charset="-122"/>
                      </a:endParaRPr>
                    </a:p>
                  </a:txBody>
                  <a:tcPr marL="18728" marR="1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gridSpan="2">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hMerge="1">
                  <a:tcPr marL="18728" marR="18728"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gridSpan="2">
                  <a:txBody>
                    <a:bodyPr/>
                    <a:lstStyle/>
                    <a:p>
                      <a:r>
                        <a:rPr lang="en-US" sz="900" kern="100" dirty="0">
                          <a:effectLst/>
                          <a:latin typeface="宋体" panose="02010600030101010101" pitchFamily="2" charset="-122"/>
                          <a:ea typeface="宋体" panose="02010600030101010101" pitchFamily="2" charset="-122"/>
                        </a:rPr>
                        <a:t> </a:t>
                      </a:r>
                      <a:endParaRPr lang="zh-CN" altLang="en-US" dirty="0"/>
                    </a:p>
                  </a:txBody>
                  <a:tcPr marL="18728" marR="18728" marT="0" marB="0">
                    <a:lnL>
                      <a:noFill/>
                    </a:lnL>
                    <a:lnR>
                      <a:noFill/>
                    </a:lnR>
                    <a:lnT>
                      <a:noFill/>
                    </a:lnT>
                    <a:lnB>
                      <a:noFill/>
                    </a:lnB>
                  </a:tcPr>
                </a:tc>
                <a:tc hMerge="1">
                  <a:tcPr>
                    <a:lnL w="12700" cmpd="sng">
                      <a:noFill/>
                      <a:prstDash val="solid"/>
                    </a:lnL>
                  </a:tcPr>
                </a:tc>
                <a:tc gridSpan="2">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hMerge="1">
                  <a:tcPr/>
                </a:tc>
                <a:tc gridSpan="2">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hMerge="1">
                  <a:tcPr/>
                </a:tc>
                <a:tc gridSpan="2">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hMerge="1">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r>
              <a:tr h="214757">
                <a:tc>
                  <a:txBody>
                    <a:bodyPr/>
                    <a:lstStyle/>
                    <a:p>
                      <a:pPr indent="114300" algn="just">
                        <a:lnSpc>
                          <a:spcPts val="1400"/>
                        </a:lnSpc>
                        <a:spcAft>
                          <a:spcPts val="0"/>
                        </a:spcAft>
                      </a:pPr>
                      <a:r>
                        <a:rPr lang="en-US" sz="900" kern="100">
                          <a:effectLst/>
                          <a:latin typeface="宋体" panose="02010600030101010101" pitchFamily="2" charset="-122"/>
                          <a:ea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8728" marR="187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8728" marR="1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gridSpan="2">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hMerge="1">
                  <a:tcPr marL="18728" marR="18728"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gridSpan="2">
                  <a:txBody>
                    <a:bodyPr/>
                    <a:lstStyle/>
                    <a:p>
                      <a:r>
                        <a:rPr lang="en-US" sz="900" kern="100">
                          <a:effectLst/>
                          <a:latin typeface="宋体" panose="02010600030101010101" pitchFamily="2" charset="-122"/>
                          <a:ea typeface="宋体" panose="02010600030101010101" pitchFamily="2" charset="-122"/>
                        </a:rPr>
                        <a:t> </a:t>
                      </a:r>
                      <a:endParaRPr lang="zh-CN" altLang="en-US"/>
                    </a:p>
                  </a:txBody>
                  <a:tcPr marL="18728" marR="18728" marT="0" marB="0">
                    <a:lnL>
                      <a:noFill/>
                    </a:lnL>
                    <a:lnR>
                      <a:noFill/>
                    </a:lnR>
                    <a:lnT>
                      <a:noFill/>
                    </a:lnT>
                    <a:lnB>
                      <a:noFill/>
                    </a:lnB>
                  </a:tcPr>
                </a:tc>
                <a:tc hMerge="1">
                  <a:tcPr>
                    <a:lnL w="12700" cmpd="sng">
                      <a:noFill/>
                      <a:prstDash val="solid"/>
                    </a:lnL>
                  </a:tcPr>
                </a:tc>
                <a:tc gridSpan="2">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hMerge="1">
                  <a:tcPr/>
                </a:tc>
                <a:tc gridSpan="2">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hMerge="1">
                  <a:tcPr/>
                </a:tc>
                <a:tc gridSpan="2">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hMerge="1">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r>
              <a:tr h="214757">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宁夏</a:t>
                      </a:r>
                      <a:endParaRPr lang="zh-CN" sz="1000" kern="100">
                        <a:effectLst/>
                        <a:latin typeface="Times New Roman" panose="02020603050405020304" charset="0"/>
                        <a:ea typeface="宋体" panose="02010600030101010101" pitchFamily="2" charset="-122"/>
                      </a:endParaRPr>
                    </a:p>
                  </a:txBody>
                  <a:tcPr marL="18728" marR="187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31</a:t>
                      </a:r>
                      <a:endParaRPr lang="zh-CN" sz="1000" kern="100">
                        <a:effectLst/>
                        <a:latin typeface="Times New Roman" panose="02020603050405020304" charset="0"/>
                        <a:ea typeface="宋体" panose="02010600030101010101" pitchFamily="2" charset="-122"/>
                      </a:endParaRPr>
                    </a:p>
                  </a:txBody>
                  <a:tcPr marL="18728" marR="1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gridSpan="2">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hMerge="1">
                  <a:tcPr marL="18728" marR="18728" marT="0" marB="0">
                    <a:lnL>
                      <a:noFill/>
                    </a:lnL>
                    <a:lnR>
                      <a:noFill/>
                    </a:lnR>
                    <a:lnT>
                      <a:noFill/>
                    </a:lnT>
                    <a:lnB>
                      <a:noFill/>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gridSpan="2">
                  <a:txBody>
                    <a:bodyPr/>
                    <a:lstStyle/>
                    <a:p>
                      <a:r>
                        <a:rPr lang="en-US" sz="900" kern="100">
                          <a:effectLst/>
                          <a:latin typeface="宋体" panose="02010600030101010101" pitchFamily="2" charset="-122"/>
                          <a:ea typeface="宋体" panose="02010600030101010101" pitchFamily="2" charset="-122"/>
                        </a:rPr>
                        <a:t> </a:t>
                      </a:r>
                      <a:endParaRPr lang="zh-CN" altLang="en-US"/>
                    </a:p>
                  </a:txBody>
                  <a:tcPr marL="18728" marR="18728" marT="0" marB="0">
                    <a:lnL>
                      <a:noFill/>
                    </a:lnL>
                    <a:lnR>
                      <a:noFill/>
                    </a:lnR>
                    <a:lnT>
                      <a:noFill/>
                    </a:lnT>
                    <a:lnB>
                      <a:noFill/>
                    </a:lnB>
                  </a:tcPr>
                </a:tc>
                <a:tc hMerge="1">
                  <a:tcPr>
                    <a:lnL w="12700" cmpd="sng">
                      <a:noFill/>
                      <a:prstDash val="solid"/>
                    </a:lnL>
                  </a:tcPr>
                </a:tc>
                <a:tc gridSpan="2">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hMerge="1">
                  <a:tcPr/>
                </a:tc>
                <a:tc gridSpan="2">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hMerge="1">
                  <a:tcPr/>
                </a:tc>
                <a:tc gridSpan="2">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hMerge="1">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r>
              <a:tr h="214757">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新疆</a:t>
                      </a:r>
                      <a:endParaRPr lang="zh-CN" sz="1000" kern="100">
                        <a:effectLst/>
                        <a:latin typeface="Times New Roman" panose="02020603050405020304" charset="0"/>
                        <a:ea typeface="宋体" panose="02010600030101010101" pitchFamily="2" charset="-122"/>
                      </a:endParaRPr>
                    </a:p>
                  </a:txBody>
                  <a:tcPr marL="18728" marR="187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32</a:t>
                      </a:r>
                      <a:endParaRPr lang="zh-CN" sz="1000" kern="100">
                        <a:effectLst/>
                        <a:latin typeface="Times New Roman" panose="02020603050405020304" charset="0"/>
                        <a:ea typeface="宋体" panose="02010600030101010101" pitchFamily="2" charset="-122"/>
                      </a:endParaRPr>
                    </a:p>
                  </a:txBody>
                  <a:tcPr marL="18728" marR="1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gridSpan="2">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hMerge="1">
                  <a:tcPr marL="18728" marR="18728"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gridSpan="2">
                  <a:txBody>
                    <a:bodyPr/>
                    <a:lstStyle/>
                    <a:p>
                      <a:r>
                        <a:rPr lang="en-US" sz="900" kern="100">
                          <a:effectLst/>
                          <a:latin typeface="宋体" panose="02010600030101010101" pitchFamily="2" charset="-122"/>
                          <a:ea typeface="宋体" panose="02010600030101010101" pitchFamily="2" charset="-122"/>
                        </a:rPr>
                        <a:t> </a:t>
                      </a:r>
                      <a:endParaRPr lang="zh-CN" altLang="en-US"/>
                    </a:p>
                  </a:txBody>
                  <a:tcPr marL="18728" marR="18728" marT="0" marB="0">
                    <a:lnL>
                      <a:noFill/>
                    </a:lnL>
                    <a:lnR>
                      <a:noFill/>
                    </a:lnR>
                    <a:lnT>
                      <a:noFill/>
                    </a:lnT>
                    <a:lnB>
                      <a:noFill/>
                    </a:lnB>
                  </a:tcPr>
                </a:tc>
                <a:tc hMerge="1">
                  <a:tcPr>
                    <a:lnL w="12700" cmpd="sng">
                      <a:noFill/>
                      <a:prstDash val="solid"/>
                    </a:lnL>
                  </a:tcPr>
                </a:tc>
                <a:tc gridSpan="2">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hMerge="1">
                  <a:tcPr/>
                </a:tc>
                <a:tc gridSpan="2">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hMerge="1">
                  <a:tcPr/>
                </a:tc>
                <a:tc gridSpan="2">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hMerge="1">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r>
              <a:tr h="214757">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新疆班</a:t>
                      </a:r>
                      <a:endParaRPr lang="zh-CN" sz="1000" kern="100">
                        <a:effectLst/>
                        <a:latin typeface="Times New Roman" panose="02020603050405020304" charset="0"/>
                        <a:ea typeface="宋体" panose="02010600030101010101" pitchFamily="2" charset="-122"/>
                      </a:endParaRPr>
                    </a:p>
                  </a:txBody>
                  <a:tcPr marL="18728" marR="187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33</a:t>
                      </a:r>
                      <a:endParaRPr lang="zh-CN" sz="1000" kern="100">
                        <a:effectLst/>
                        <a:latin typeface="Times New Roman" panose="02020603050405020304" charset="0"/>
                        <a:ea typeface="宋体" panose="02010600030101010101" pitchFamily="2" charset="-122"/>
                      </a:endParaRPr>
                    </a:p>
                  </a:txBody>
                  <a:tcPr marL="18728" marR="1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gridSpan="2">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hMerge="1">
                  <a:tcPr marL="18728" marR="18728"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gridSpan="2">
                  <a:txBody>
                    <a:bodyPr/>
                    <a:lstStyle/>
                    <a:p>
                      <a:r>
                        <a:rPr lang="en-US" sz="900" kern="100">
                          <a:effectLst/>
                          <a:latin typeface="宋体" panose="02010600030101010101" pitchFamily="2" charset="-122"/>
                          <a:ea typeface="宋体" panose="02010600030101010101" pitchFamily="2" charset="-122"/>
                        </a:rPr>
                        <a:t> </a:t>
                      </a:r>
                      <a:endParaRPr lang="zh-CN" altLang="en-US"/>
                    </a:p>
                  </a:txBody>
                  <a:tcPr marL="18728" marR="18728" marT="0" marB="0">
                    <a:lnL>
                      <a:noFill/>
                    </a:lnL>
                    <a:lnR>
                      <a:noFill/>
                    </a:lnR>
                    <a:lnT>
                      <a:noFill/>
                    </a:lnT>
                    <a:lnB>
                      <a:noFill/>
                    </a:lnB>
                  </a:tcPr>
                </a:tc>
                <a:tc hMerge="1">
                  <a:tcPr>
                    <a:lnL w="12700" cmpd="sng">
                      <a:noFill/>
                      <a:prstDash val="solid"/>
                    </a:lnL>
                  </a:tcPr>
                </a:tc>
                <a:tc gridSpan="2">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hMerge="1">
                  <a:tcPr/>
                </a:tc>
                <a:tc gridSpan="2">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hMerge="1">
                  <a:tcPr/>
                </a:tc>
                <a:tc gridSpan="2">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hMerge="1">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r>
              <a:tr h="214757">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西藏班</a:t>
                      </a:r>
                      <a:endParaRPr lang="zh-CN" sz="1000" kern="100">
                        <a:effectLst/>
                        <a:latin typeface="Times New Roman" panose="02020603050405020304" charset="0"/>
                        <a:ea typeface="宋体" panose="02010600030101010101" pitchFamily="2" charset="-122"/>
                      </a:endParaRPr>
                    </a:p>
                  </a:txBody>
                  <a:tcPr marL="18728" marR="187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34</a:t>
                      </a:r>
                      <a:endParaRPr lang="zh-CN" sz="1000" kern="100">
                        <a:effectLst/>
                        <a:latin typeface="Times New Roman" panose="02020603050405020304" charset="0"/>
                        <a:ea typeface="宋体" panose="02010600030101010101" pitchFamily="2" charset="-122"/>
                      </a:endParaRPr>
                    </a:p>
                  </a:txBody>
                  <a:tcPr marL="18728" marR="1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gridSpan="2">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hMerge="1">
                  <a:tcPr marL="18728" marR="18728"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gridSpan="2">
                  <a:txBody>
                    <a:bodyPr/>
                    <a:lstStyle/>
                    <a:p>
                      <a:r>
                        <a:rPr lang="en-US" sz="900" kern="100">
                          <a:effectLst/>
                          <a:latin typeface="宋体" panose="02010600030101010101" pitchFamily="2" charset="-122"/>
                          <a:ea typeface="宋体" panose="02010600030101010101" pitchFamily="2" charset="-122"/>
                        </a:rPr>
                        <a:t> </a:t>
                      </a:r>
                      <a:endParaRPr lang="zh-CN" altLang="en-US"/>
                    </a:p>
                  </a:txBody>
                  <a:tcPr marL="18728" marR="18728" marT="0" marB="0">
                    <a:lnL>
                      <a:noFill/>
                    </a:lnL>
                    <a:lnR>
                      <a:noFill/>
                    </a:lnR>
                    <a:lnT>
                      <a:noFill/>
                    </a:lnT>
                    <a:lnB>
                      <a:noFill/>
                    </a:lnB>
                  </a:tcPr>
                </a:tc>
                <a:tc hMerge="1">
                  <a:tcPr>
                    <a:lnL w="12700" cmpd="sng">
                      <a:noFill/>
                      <a:prstDash val="solid"/>
                    </a:lnL>
                  </a:tcPr>
                </a:tc>
                <a:tc gridSpan="2">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hMerge="1">
                  <a:tcPr/>
                </a:tc>
                <a:tc gridSpan="2">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hMerge="1">
                  <a:tcPr/>
                </a:tc>
                <a:tc gridSpan="2">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hMerge="1">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r>
              <a:tr h="214757">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香港</a:t>
                      </a:r>
                      <a:endParaRPr lang="zh-CN" sz="1000" kern="100">
                        <a:effectLst/>
                        <a:latin typeface="Times New Roman" panose="02020603050405020304" charset="0"/>
                        <a:ea typeface="宋体" panose="02010600030101010101" pitchFamily="2" charset="-122"/>
                      </a:endParaRPr>
                    </a:p>
                  </a:txBody>
                  <a:tcPr marL="18728" marR="187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35</a:t>
                      </a:r>
                      <a:endParaRPr lang="zh-CN" sz="1000" kern="100">
                        <a:effectLst/>
                        <a:latin typeface="Times New Roman" panose="02020603050405020304" charset="0"/>
                        <a:ea typeface="宋体" panose="02010600030101010101" pitchFamily="2" charset="-122"/>
                      </a:endParaRPr>
                    </a:p>
                  </a:txBody>
                  <a:tcPr marL="18728" marR="1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gridSpan="2">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hMerge="1">
                  <a:tcPr marL="18728" marR="18728"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gridSpan="2">
                  <a:txBody>
                    <a:bodyPr/>
                    <a:lstStyle/>
                    <a:p>
                      <a:r>
                        <a:rPr lang="en-US" sz="900" kern="100">
                          <a:effectLst/>
                          <a:latin typeface="宋体" panose="02010600030101010101" pitchFamily="2" charset="-122"/>
                          <a:ea typeface="宋体" panose="02010600030101010101" pitchFamily="2" charset="-122"/>
                        </a:rPr>
                        <a:t> </a:t>
                      </a:r>
                      <a:endParaRPr lang="zh-CN" altLang="en-US"/>
                    </a:p>
                  </a:txBody>
                  <a:tcPr marL="18728" marR="18728" marT="0" marB="0">
                    <a:lnL>
                      <a:noFill/>
                    </a:lnL>
                    <a:lnR>
                      <a:noFill/>
                    </a:lnR>
                    <a:lnT>
                      <a:noFill/>
                    </a:lnT>
                    <a:lnB>
                      <a:noFill/>
                    </a:lnB>
                  </a:tcPr>
                </a:tc>
                <a:tc hMerge="1">
                  <a:tcPr>
                    <a:lnL w="12700" cmpd="sng">
                      <a:noFill/>
                      <a:prstDash val="solid"/>
                    </a:lnL>
                  </a:tcPr>
                </a:tc>
                <a:tc gridSpan="2">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hMerge="1">
                  <a:tcPr/>
                </a:tc>
                <a:tc gridSpan="2">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hMerge="1">
                  <a:tcPr/>
                </a:tc>
                <a:tc gridSpan="2">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hMerge="1">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r>
              <a:tr h="214757">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澳门</a:t>
                      </a:r>
                      <a:endParaRPr lang="zh-CN" sz="1000" kern="100">
                        <a:effectLst/>
                        <a:latin typeface="Times New Roman" panose="02020603050405020304" charset="0"/>
                        <a:ea typeface="宋体" panose="02010600030101010101" pitchFamily="2" charset="-122"/>
                      </a:endParaRPr>
                    </a:p>
                  </a:txBody>
                  <a:tcPr marL="18728" marR="187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36</a:t>
                      </a:r>
                      <a:endParaRPr lang="zh-CN" sz="1000" kern="100">
                        <a:effectLst/>
                        <a:latin typeface="Times New Roman" panose="02020603050405020304" charset="0"/>
                        <a:ea typeface="宋体" panose="02010600030101010101" pitchFamily="2" charset="-122"/>
                      </a:endParaRPr>
                    </a:p>
                  </a:txBody>
                  <a:tcPr marL="18728" marR="1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gridSpan="2">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hMerge="1">
                  <a:tcPr marL="18728" marR="18728"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gridSpan="2">
                  <a:txBody>
                    <a:bodyPr/>
                    <a:lstStyle/>
                    <a:p>
                      <a:r>
                        <a:rPr lang="en-US" sz="900" kern="100">
                          <a:effectLst/>
                          <a:latin typeface="宋体" panose="02010600030101010101" pitchFamily="2" charset="-122"/>
                          <a:ea typeface="宋体" panose="02010600030101010101" pitchFamily="2" charset="-122"/>
                        </a:rPr>
                        <a:t> </a:t>
                      </a:r>
                      <a:endParaRPr lang="zh-CN" altLang="en-US"/>
                    </a:p>
                  </a:txBody>
                  <a:tcPr marL="18728" marR="18728" marT="0" marB="0">
                    <a:lnL>
                      <a:noFill/>
                    </a:lnL>
                    <a:lnR>
                      <a:noFill/>
                    </a:lnR>
                    <a:lnT>
                      <a:noFill/>
                    </a:lnT>
                    <a:lnB>
                      <a:noFill/>
                    </a:lnB>
                  </a:tcPr>
                </a:tc>
                <a:tc hMerge="1">
                  <a:tcPr>
                    <a:lnL w="12700" cmpd="sng">
                      <a:noFill/>
                      <a:prstDash val="solid"/>
                    </a:lnL>
                  </a:tcPr>
                </a:tc>
                <a:tc gridSpan="2">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hMerge="1">
                  <a:tcPr/>
                </a:tc>
                <a:tc gridSpan="2">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hMerge="1">
                  <a:tcPr/>
                </a:tc>
                <a:tc gridSpan="2">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hMerge="1">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r>
              <a:tr h="214757">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台湾</a:t>
                      </a:r>
                      <a:endParaRPr lang="zh-CN" sz="1000" kern="100">
                        <a:effectLst/>
                        <a:latin typeface="Times New Roman" panose="02020603050405020304" charset="0"/>
                        <a:ea typeface="宋体" panose="02010600030101010101" pitchFamily="2" charset="-122"/>
                      </a:endParaRPr>
                    </a:p>
                  </a:txBody>
                  <a:tcPr marL="18728" marR="187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37</a:t>
                      </a:r>
                      <a:endParaRPr lang="zh-CN" sz="1000" kern="100">
                        <a:effectLst/>
                        <a:latin typeface="Times New Roman" panose="02020603050405020304" charset="0"/>
                        <a:ea typeface="宋体" panose="02010600030101010101" pitchFamily="2" charset="-122"/>
                      </a:endParaRPr>
                    </a:p>
                  </a:txBody>
                  <a:tcPr marL="18728" marR="1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gridSpan="2">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hMerge="1">
                  <a:tcPr marL="18728" marR="18728" marT="0" marB="0">
                    <a:lnL>
                      <a:noFill/>
                    </a:lnL>
                    <a:lnR>
                      <a:noFill/>
                    </a:lnR>
                    <a:lnT>
                      <a:noFill/>
                    </a:lnT>
                    <a:lnB>
                      <a:noFill/>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gridSpan="2">
                  <a:txBody>
                    <a:bodyPr/>
                    <a:lstStyle/>
                    <a:p>
                      <a:r>
                        <a:rPr lang="en-US" sz="900" kern="100">
                          <a:effectLst/>
                          <a:latin typeface="宋体" panose="02010600030101010101" pitchFamily="2" charset="-122"/>
                          <a:ea typeface="宋体" panose="02010600030101010101" pitchFamily="2" charset="-122"/>
                        </a:rPr>
                        <a:t> </a:t>
                      </a:r>
                      <a:endParaRPr lang="zh-CN" altLang="en-US"/>
                    </a:p>
                  </a:txBody>
                  <a:tcPr marL="18728" marR="18728" marT="0" marB="0">
                    <a:lnL>
                      <a:noFill/>
                    </a:lnL>
                    <a:lnR>
                      <a:noFill/>
                    </a:lnR>
                    <a:lnT>
                      <a:noFill/>
                    </a:lnT>
                    <a:lnB>
                      <a:noFill/>
                    </a:lnB>
                  </a:tcPr>
                </a:tc>
                <a:tc hMerge="1">
                  <a:tcPr>
                    <a:lnL w="12700" cmpd="sng">
                      <a:noFill/>
                      <a:prstDash val="solid"/>
                    </a:lnL>
                  </a:tcPr>
                </a:tc>
                <a:tc gridSpan="2">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hMerge="1">
                  <a:tcPr/>
                </a:tc>
                <a:tc gridSpan="2">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hMerge="1">
                  <a:tcPr/>
                </a:tc>
                <a:tc gridSpan="2">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hMerge="1">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18728" marR="18728" marT="0" marB="0">
                    <a:lnL>
                      <a:noFill/>
                    </a:lnL>
                    <a:lnR>
                      <a:noFill/>
                    </a:lnR>
                    <a:lnT>
                      <a:noFill/>
                    </a:lnT>
                    <a:lnB>
                      <a:noFill/>
                    </a:lnB>
                  </a:tcPr>
                </a:tc>
              </a:tr>
              <a:tr h="214757">
                <a:tc>
                  <a:txBody>
                    <a:bodyPr/>
                    <a:lstStyle/>
                    <a:p>
                      <a:pPr indent="114300" algn="just">
                        <a:lnSpc>
                          <a:spcPts val="1400"/>
                        </a:lnSpc>
                        <a:spcAft>
                          <a:spcPts val="0"/>
                        </a:spcAft>
                      </a:pPr>
                      <a:r>
                        <a:rPr lang="zh-CN" sz="900" kern="100" dirty="0">
                          <a:effectLst/>
                          <a:latin typeface="Times New Roman" panose="02020603050405020304" charset="0"/>
                          <a:ea typeface="宋体" panose="02010600030101010101" pitchFamily="2" charset="-122"/>
                        </a:rPr>
                        <a:t>华侨</a:t>
                      </a:r>
                      <a:endParaRPr lang="zh-CN" sz="1000" kern="100" dirty="0">
                        <a:effectLst/>
                        <a:latin typeface="Times New Roman" panose="02020603050405020304" charset="0"/>
                        <a:ea typeface="宋体" panose="02010600030101010101" pitchFamily="2" charset="-122"/>
                      </a:endParaRPr>
                    </a:p>
                  </a:txBody>
                  <a:tcPr marL="18728" marR="187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38</a:t>
                      </a:r>
                      <a:endParaRPr lang="zh-CN" sz="1000" kern="100">
                        <a:effectLst/>
                        <a:latin typeface="Times New Roman" panose="02020603050405020304" charset="0"/>
                        <a:ea typeface="宋体" panose="02010600030101010101" pitchFamily="2" charset="-122"/>
                      </a:endParaRPr>
                    </a:p>
                  </a:txBody>
                  <a:tcPr marL="18728" marR="1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w="12700" cap="flat" cmpd="sng" algn="ctr">
                      <a:solidFill>
                        <a:srgbClr val="000000"/>
                      </a:solidFill>
                      <a:prstDash val="solid"/>
                      <a:round/>
                      <a:headEnd type="none" w="med" len="med"/>
                      <a:tailEnd type="none" w="med" len="med"/>
                    </a:lnB>
                  </a:tcPr>
                </a:tc>
                <a:tc gridSpan="2">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18728" marR="18728" marT="0" marB="0">
                    <a:lnL>
                      <a:noFill/>
                    </a:lnL>
                    <a:lnR>
                      <a:noFill/>
                    </a:lnR>
                    <a:lnT>
                      <a:noFill/>
                    </a:lnT>
                    <a:lnB w="12700" cap="flat" cmpd="sng" algn="ctr">
                      <a:solidFill>
                        <a:srgbClr val="000000"/>
                      </a:solidFill>
                      <a:prstDash val="solid"/>
                      <a:round/>
                      <a:headEnd type="none" w="med" len="med"/>
                      <a:tailEnd type="none" w="med" len="med"/>
                    </a:lnB>
                  </a:tcPr>
                </a:tc>
                <a:tc hMerge="1">
                  <a:tcPr marL="18728" marR="18728"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18728" marR="18728" marT="0" marB="0">
                    <a:lnL>
                      <a:noFill/>
                    </a:lnL>
                    <a:lnR>
                      <a:noFill/>
                    </a:lnR>
                    <a:lnT>
                      <a:noFill/>
                    </a:lnT>
                    <a:lnB w="12700" cap="flat" cmpd="sng" algn="ctr">
                      <a:solidFill>
                        <a:srgbClr val="000000"/>
                      </a:solidFill>
                      <a:prstDash val="solid"/>
                      <a:round/>
                      <a:headEnd type="none" w="med" len="med"/>
                      <a:tailEnd type="none" w="med" len="med"/>
                    </a:lnB>
                  </a:tcPr>
                </a:tc>
                <a:tc gridSpan="2">
                  <a:txBody>
                    <a:bodyPr/>
                    <a:lstStyle/>
                    <a:p>
                      <a:r>
                        <a:rPr lang="en-US" sz="900" kern="100" dirty="0">
                          <a:effectLst/>
                          <a:latin typeface="宋体" panose="02010600030101010101" pitchFamily="2" charset="-122"/>
                          <a:ea typeface="宋体" panose="02010600030101010101" pitchFamily="2" charset="-122"/>
                        </a:rPr>
                        <a:t> </a:t>
                      </a:r>
                      <a:endParaRPr lang="zh-CN" altLang="en-US" dirty="0"/>
                    </a:p>
                  </a:txBody>
                  <a:tcPr marL="18728" marR="18728" marT="0" marB="0">
                    <a:lnL>
                      <a:noFill/>
                    </a:lnL>
                    <a:lnR>
                      <a:noFill/>
                    </a:lnR>
                    <a:lnT>
                      <a:noFill/>
                    </a:lnT>
                    <a:lnB w="12700" cap="flat" cmpd="sng" algn="ctr">
                      <a:solidFill>
                        <a:srgbClr val="000000"/>
                      </a:solidFill>
                      <a:prstDash val="solid"/>
                      <a:round/>
                      <a:headEnd type="none" w="med" len="med"/>
                      <a:tailEnd type="none" w="med" len="med"/>
                    </a:lnB>
                  </a:tcPr>
                </a:tc>
                <a:tc hMerge="1">
                  <a:tcPr>
                    <a:lnL w="12700" cmpd="sng">
                      <a:noFill/>
                      <a:prstDash val="solid"/>
                    </a:lnL>
                  </a:tcPr>
                </a:tc>
                <a:tc gridSpan="2">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w="12700" cap="flat" cmpd="sng" algn="ctr">
                      <a:solidFill>
                        <a:srgbClr val="000000"/>
                      </a:solidFill>
                      <a:prstDash val="solid"/>
                      <a:round/>
                      <a:headEnd type="none" w="med" len="med"/>
                      <a:tailEnd type="none" w="med" len="med"/>
                    </a:lnB>
                  </a:tcPr>
                </a:tc>
                <a:tc hMerge="1">
                  <a:tcPr/>
                </a:tc>
                <a:tc gridSpan="2">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w="12700" cap="flat" cmpd="sng" algn="ctr">
                      <a:solidFill>
                        <a:srgbClr val="000000"/>
                      </a:solidFill>
                      <a:prstDash val="solid"/>
                      <a:round/>
                      <a:headEnd type="none" w="med" len="med"/>
                      <a:tailEnd type="none" w="med" len="med"/>
                    </a:lnB>
                  </a:tcPr>
                </a:tc>
                <a:tc hMerge="1">
                  <a:tcPr/>
                </a:tc>
                <a:tc gridSpan="2">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w="12700" cap="flat" cmpd="sng" algn="ctr">
                      <a:solidFill>
                        <a:srgbClr val="000000"/>
                      </a:solidFill>
                      <a:prstDash val="solid"/>
                      <a:round/>
                      <a:headEnd type="none" w="med" len="med"/>
                      <a:tailEnd type="none" w="med" len="med"/>
                    </a:lnB>
                  </a:tcPr>
                </a:tc>
                <a:tc hMerge="1">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728" marR="18728"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18728" marR="18728" marT="0" marB="0">
                    <a:lnL>
                      <a:noFill/>
                    </a:lnL>
                    <a:lnR>
                      <a:noFill/>
                    </a:lnR>
                    <a:lnT>
                      <a:noFill/>
                    </a:lnT>
                    <a:lnB w="12700" cap="flat" cmpd="sng" algn="ctr">
                      <a:solidFill>
                        <a:srgbClr val="000000"/>
                      </a:solidFill>
                      <a:prstDash val="solid"/>
                      <a:round/>
                      <a:headEnd type="none" w="med" len="med"/>
                      <a:tailEnd type="none" w="med" len="med"/>
                    </a:lnB>
                  </a:tcPr>
                </a:tc>
              </a:tr>
            </a:tbl>
          </a:graphicData>
        </a:graphic>
      </p:graphicFrame>
      <p:grpSp>
        <p:nvGrpSpPr>
          <p:cNvPr id="11" name="组合 10"/>
          <p:cNvGrpSpPr/>
          <p:nvPr/>
        </p:nvGrpSpPr>
        <p:grpSpPr>
          <a:xfrm>
            <a:off x="666749" y="2563414"/>
            <a:ext cx="11245758" cy="773037"/>
            <a:chOff x="660401" y="1039539"/>
            <a:chExt cx="10858500" cy="858950"/>
          </a:xfrm>
        </p:grpSpPr>
        <p:grpSp>
          <p:nvGrpSpPr>
            <p:cNvPr id="12" name="组合 11"/>
            <p:cNvGrpSpPr/>
            <p:nvPr/>
          </p:nvGrpSpPr>
          <p:grpSpPr>
            <a:xfrm>
              <a:off x="660401" y="1413361"/>
              <a:ext cx="10858500" cy="485128"/>
              <a:chOff x="660401" y="308005"/>
              <a:chExt cx="10858500" cy="829765"/>
            </a:xfrm>
          </p:grpSpPr>
          <p:sp>
            <p:nvSpPr>
              <p:cNvPr id="14" name="矩形 13"/>
              <p:cNvSpPr/>
              <p:nvPr/>
            </p:nvSpPr>
            <p:spPr>
              <a:xfrm>
                <a:off x="660401" y="308005"/>
                <a:ext cx="10858500" cy="826139"/>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zh-CN" altLang="en-US" sz="1600" b="1" dirty="0">
                    <a:solidFill>
                      <a:schemeClr val="accent5">
                        <a:lumMod val="20000"/>
                        <a:lumOff val="80000"/>
                      </a:schemeClr>
                    </a:solidFill>
                    <a:latin typeface="黑体" panose="02010609060101010101" charset="-122"/>
                    <a:ea typeface="黑体" panose="02010609060101010101" charset="-122"/>
                    <a:sym typeface="+mn-ea"/>
                  </a:rPr>
                  <a:t>将“五年制高职转入”指标调整为“中等职业教育应届毕业生”的其中数。</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sp>
            <p:nvSpPr>
              <p:cNvPr id="15" name="矩形 14"/>
              <p:cNvSpPr/>
              <p:nvPr/>
            </p:nvSpPr>
            <p:spPr>
              <a:xfrm>
                <a:off x="666750" y="370052"/>
                <a:ext cx="10722611" cy="767718"/>
              </a:xfrm>
              <a:prstGeom prst="rect">
                <a:avLst/>
              </a:prstGeom>
            </p:spPr>
            <p:txBody>
              <a:bodyPr wrap="square">
                <a:spAutoFit/>
              </a:bodyPr>
              <a:lstStyle/>
              <a:p>
                <a:pPr>
                  <a:lnSpc>
                    <a:spcPct val="150000"/>
                  </a:lnSpc>
                </a:pP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13" name="矩形 12"/>
            <p:cNvSpPr/>
            <p:nvPr/>
          </p:nvSpPr>
          <p:spPr>
            <a:xfrm>
              <a:off x="6982797" y="1039539"/>
              <a:ext cx="806300" cy="444578"/>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16" name="组合 15"/>
          <p:cNvGrpSpPr/>
          <p:nvPr/>
        </p:nvGrpSpPr>
        <p:grpSpPr>
          <a:xfrm>
            <a:off x="660174" y="2243523"/>
            <a:ext cx="10994911" cy="902542"/>
            <a:chOff x="660401" y="895641"/>
            <a:chExt cx="10858500" cy="1002848"/>
          </a:xfrm>
        </p:grpSpPr>
        <p:grpSp>
          <p:nvGrpSpPr>
            <p:cNvPr id="17" name="组合 16"/>
            <p:cNvGrpSpPr/>
            <p:nvPr/>
          </p:nvGrpSpPr>
          <p:grpSpPr>
            <a:xfrm>
              <a:off x="660401" y="1413361"/>
              <a:ext cx="10858500" cy="485128"/>
              <a:chOff x="660401" y="308005"/>
              <a:chExt cx="10858500" cy="829765"/>
            </a:xfrm>
          </p:grpSpPr>
          <p:sp>
            <p:nvSpPr>
              <p:cNvPr id="19" name="矩形 18"/>
              <p:cNvSpPr/>
              <p:nvPr/>
            </p:nvSpPr>
            <p:spPr>
              <a:xfrm>
                <a:off x="660401" y="308005"/>
                <a:ext cx="10858500" cy="826139"/>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zh-CN" altLang="en-US" sz="1600" b="1" dirty="0">
                    <a:solidFill>
                      <a:schemeClr val="accent5">
                        <a:lumMod val="20000"/>
                        <a:lumOff val="80000"/>
                      </a:schemeClr>
                    </a:solidFill>
                    <a:latin typeface="黑体" panose="02010609060101010101" charset="-122"/>
                    <a:ea typeface="黑体" panose="02010609060101010101" charset="-122"/>
                    <a:sym typeface="+mn-ea"/>
                  </a:rPr>
                  <a:t>将“预科生转入”指标调整为“生源类别”的分项数。</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sp>
            <p:nvSpPr>
              <p:cNvPr id="20" name="矩形 19"/>
              <p:cNvSpPr/>
              <p:nvPr/>
            </p:nvSpPr>
            <p:spPr>
              <a:xfrm>
                <a:off x="666750" y="370052"/>
                <a:ext cx="10722611" cy="767718"/>
              </a:xfrm>
              <a:prstGeom prst="rect">
                <a:avLst/>
              </a:prstGeom>
            </p:spPr>
            <p:txBody>
              <a:bodyPr wrap="square">
                <a:spAutoFit/>
              </a:bodyPr>
              <a:lstStyle/>
              <a:p>
                <a:pPr>
                  <a:lnSpc>
                    <a:spcPct val="150000"/>
                  </a:lnSpc>
                </a:pP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18" name="矩形 17"/>
            <p:cNvSpPr/>
            <p:nvPr/>
          </p:nvSpPr>
          <p:spPr>
            <a:xfrm>
              <a:off x="9307328" y="895641"/>
              <a:ext cx="806300" cy="444578"/>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21" name="组合 20"/>
          <p:cNvGrpSpPr/>
          <p:nvPr/>
        </p:nvGrpSpPr>
        <p:grpSpPr>
          <a:xfrm>
            <a:off x="673324" y="2283047"/>
            <a:ext cx="11245758" cy="809269"/>
            <a:chOff x="641351" y="964136"/>
            <a:chExt cx="10858500" cy="899209"/>
          </a:xfrm>
        </p:grpSpPr>
        <p:grpSp>
          <p:nvGrpSpPr>
            <p:cNvPr id="22" name="组合 21"/>
            <p:cNvGrpSpPr/>
            <p:nvPr/>
          </p:nvGrpSpPr>
          <p:grpSpPr>
            <a:xfrm>
              <a:off x="641351" y="1378217"/>
              <a:ext cx="10858500" cy="485128"/>
              <a:chOff x="641351" y="247895"/>
              <a:chExt cx="10858500" cy="829765"/>
            </a:xfrm>
          </p:grpSpPr>
          <p:sp>
            <p:nvSpPr>
              <p:cNvPr id="24" name="矩形 23"/>
              <p:cNvSpPr/>
              <p:nvPr/>
            </p:nvSpPr>
            <p:spPr>
              <a:xfrm>
                <a:off x="641351" y="406292"/>
                <a:ext cx="10858500" cy="671368"/>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25" name="矩形 24"/>
              <p:cNvSpPr/>
              <p:nvPr/>
            </p:nvSpPr>
            <p:spPr>
              <a:xfrm>
                <a:off x="641351" y="247895"/>
                <a:ext cx="10722611" cy="767718"/>
              </a:xfrm>
              <a:prstGeom prst="rect">
                <a:avLst/>
              </a:prstGeom>
            </p:spPr>
            <p:txBody>
              <a:bodyPr wrap="square">
                <a:spAutoFit/>
              </a:bodyPr>
              <a:lstStyle/>
              <a:p>
                <a:pPr>
                  <a:lnSpc>
                    <a:spcPct val="150000"/>
                  </a:lnSpc>
                </a:pPr>
                <a:r>
                  <a:rPr lang="zh-CN" altLang="zh-CN" sz="1600" b="1" dirty="0">
                    <a:solidFill>
                      <a:schemeClr val="accent5">
                        <a:lumMod val="20000"/>
                        <a:lumOff val="80000"/>
                      </a:schemeClr>
                    </a:solidFill>
                    <a:latin typeface="黑体" panose="02010609060101010101" charset="-122"/>
                    <a:ea typeface="黑体" panose="02010609060101010101" charset="-122"/>
                  </a:rPr>
                  <a:t>其他填报具有高级中等教育以上同等学力进入专科层次学习的学生</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23" name="矩形 22"/>
            <p:cNvSpPr/>
            <p:nvPr/>
          </p:nvSpPr>
          <p:spPr>
            <a:xfrm>
              <a:off x="10144761" y="964136"/>
              <a:ext cx="548640" cy="264043"/>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250"/>
                                        <p:tgtEl>
                                          <p:spTgt spid="11"/>
                                        </p:tgtEl>
                                      </p:cBhvr>
                                    </p:animEffect>
                                    <p:set>
                                      <p:cBhvr>
                                        <p:cTn id="12" dur="1" fill="hold">
                                          <p:stCondLst>
                                            <p:cond delay="249"/>
                                          </p:stCondLst>
                                        </p:cTn>
                                        <p:tgtEl>
                                          <p:spTgt spid="11"/>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nodeType="clickEffect">
                                  <p:stCondLst>
                                    <p:cond delay="0"/>
                                  </p:stCondLst>
                                  <p:childTnLst>
                                    <p:animEffect transition="out" filter="fade">
                                      <p:cBhvr>
                                        <p:cTn id="21" dur="250"/>
                                        <p:tgtEl>
                                          <p:spTgt spid="16"/>
                                        </p:tgtEl>
                                      </p:cBhvr>
                                    </p:animEffect>
                                    <p:set>
                                      <p:cBhvr>
                                        <p:cTn id="22" dur="1" fill="hold">
                                          <p:stCondLst>
                                            <p:cond delay="249"/>
                                          </p:stCondLst>
                                        </p:cTn>
                                        <p:tgtEl>
                                          <p:spTgt spid="16"/>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500"/>
                                        <p:tgtEl>
                                          <p:spTgt spid="2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nodeType="clickEffect">
                                  <p:stCondLst>
                                    <p:cond delay="0"/>
                                  </p:stCondLst>
                                  <p:childTnLst>
                                    <p:animEffect transition="out" filter="fade">
                                      <p:cBhvr>
                                        <p:cTn id="31" dur="250"/>
                                        <p:tgtEl>
                                          <p:spTgt spid="21"/>
                                        </p:tgtEl>
                                      </p:cBhvr>
                                    </p:animEffect>
                                    <p:set>
                                      <p:cBhvr>
                                        <p:cTn id="32" dur="1" fill="hold">
                                          <p:stCondLst>
                                            <p:cond delay="249"/>
                                          </p:stCondLst>
                                        </p:cTn>
                                        <p:tgtEl>
                                          <p:spTgt spid="2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3056546" y="287020"/>
            <a:ext cx="6078908" cy="400110"/>
          </a:xfrm>
          <a:prstGeom prst="rect">
            <a:avLst/>
          </a:prstGeom>
        </p:spPr>
        <p:txBody>
          <a:bodyPr wrap="none">
            <a:spAutoFit/>
          </a:bodyPr>
          <a:lstStyle/>
          <a:p>
            <a:pPr algn="ctr"/>
            <a:r>
              <a:rPr lang="zh-CN" altLang="en-US" sz="2000" b="1" dirty="0">
                <a:solidFill>
                  <a:srgbClr val="FF0000"/>
                </a:solidFill>
                <a:cs typeface="+mn-ea"/>
                <a:sym typeface="+mn-lt"/>
              </a:rPr>
              <a:t>★ </a:t>
            </a:r>
            <a:r>
              <a:rPr lang="zh-CN" altLang="en-US" sz="2000" b="1" dirty="0">
                <a:solidFill>
                  <a:srgbClr val="304371"/>
                </a:solidFill>
                <a:cs typeface="+mn-ea"/>
                <a:sym typeface="+mn-lt"/>
              </a:rPr>
              <a:t>（三十七）普通本科、高职本科录取类型来源情况</a:t>
            </a:r>
            <a:endParaRPr lang="zh-CN" altLang="en-US" sz="2000" b="1" dirty="0">
              <a:solidFill>
                <a:srgbClr val="304371"/>
              </a:solidFill>
              <a:cs typeface="+mn-ea"/>
              <a:sym typeface="+mn-lt"/>
            </a:endParaRPr>
          </a:p>
        </p:txBody>
      </p:sp>
      <p:graphicFrame>
        <p:nvGraphicFramePr>
          <p:cNvPr id="2" name="表格 1"/>
          <p:cNvGraphicFramePr>
            <a:graphicFrameLocks noGrp="1"/>
          </p:cNvGraphicFramePr>
          <p:nvPr/>
        </p:nvGraphicFramePr>
        <p:xfrm>
          <a:off x="661486" y="1163781"/>
          <a:ext cx="10856328" cy="5126263"/>
        </p:xfrm>
        <a:graphic>
          <a:graphicData uri="http://schemas.openxmlformats.org/drawingml/2006/table">
            <a:tbl>
              <a:tblPr firstRow="1" firstCol="1" bandRow="1"/>
              <a:tblGrid>
                <a:gridCol w="1541599"/>
                <a:gridCol w="536303"/>
                <a:gridCol w="662236"/>
                <a:gridCol w="675264"/>
                <a:gridCol w="675264"/>
                <a:gridCol w="686120"/>
                <a:gridCol w="686120"/>
                <a:gridCol w="675264"/>
                <a:gridCol w="673092"/>
                <a:gridCol w="829423"/>
                <a:gridCol w="829423"/>
                <a:gridCol w="518932"/>
                <a:gridCol w="518932"/>
                <a:gridCol w="521104"/>
                <a:gridCol w="521104"/>
                <a:gridCol w="306148"/>
              </a:tblGrid>
              <a:tr h="336342">
                <a:tc rowSpan="4">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cs typeface="宋体" panose="02010600030101010101" pitchFamily="2" charset="-122"/>
                        </a:rPr>
                        <a:t>指标名称</a:t>
                      </a:r>
                      <a:endParaRPr lang="zh-CN" sz="1050" kern="100" dirty="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代码</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rPr>
                        <a:t>录取数</a:t>
                      </a:r>
                      <a:endParaRPr lang="zh-CN" sz="1050" kern="100" dirty="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预科生</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6342">
                <a:tc vMerge="1">
                  <a:tcPr/>
                </a:tc>
                <a:tc vMerge="1">
                  <a:tcPr/>
                </a:tc>
                <a:tc vMerge="1">
                  <a:tcPr/>
                </a:tc>
                <a:tc rowSpan="3">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a:t>
                      </a:r>
                      <a:r>
                        <a:rPr lang="zh-CN" sz="900" kern="100" dirty="0">
                          <a:effectLst/>
                          <a:latin typeface="Times New Roman" panose="02020603050405020304" charset="0"/>
                          <a:ea typeface="宋体" panose="02010600030101010101" pitchFamily="2" charset="-122"/>
                        </a:rPr>
                        <a:t>保留入学资格</a:t>
                      </a:r>
                      <a:endParaRPr lang="zh-CN" sz="1050" kern="100" dirty="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gridSpan="3">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a:t>
                      </a:r>
                      <a:r>
                        <a:rPr lang="zh-CN" sz="900" kern="100" dirty="0">
                          <a:effectLst/>
                          <a:latin typeface="Times New Roman" panose="02020603050405020304" charset="0"/>
                          <a:ea typeface="宋体" panose="02010600030101010101" pitchFamily="2" charset="-122"/>
                        </a:rPr>
                        <a:t>专项计划</a:t>
                      </a:r>
                      <a:endParaRPr lang="zh-CN" sz="1050" kern="100" dirty="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cPr/>
                </a:tc>
                <a:tc rowSpan="2" hMerge="1">
                  <a:tcPr/>
                </a:tc>
                <a:tc gridSpan="8">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生源类别</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c hMerge="1">
                  <a:tcPr/>
                </a:tc>
                <a:tc hMerge="1">
                  <a:tcPr/>
                </a:tc>
                <a:tc hMerge="1">
                  <a:tcPr/>
                </a:tc>
                <a:tc hMerge="1">
                  <a:tcPr/>
                </a:tc>
                <a:tc hMerge="1">
                  <a:tcPr/>
                </a:tc>
                <a:tc vMerge="1">
                  <a:tcPr/>
                </a:tc>
              </a:tr>
              <a:tr h="355746">
                <a:tc vMerge="1">
                  <a:tcPr/>
                </a:tc>
                <a:tc vMerge="1">
                  <a:tcPr/>
                </a:tc>
                <a:tc vMerge="1">
                  <a:tcPr/>
                </a:tc>
                <a:tc vMerge="1">
                  <a:tcPr/>
                </a:tc>
                <a:tc vMerge="1" gridSpan="3">
                  <a:tcPr/>
                </a:tc>
                <a:tc vMerge="1" hMerge="1">
                  <a:tcPr/>
                </a:tc>
                <a:tc vMerge="1" hMerge="1">
                  <a:tcPr/>
                </a:tc>
                <a:tc gridSpan="2">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普通高中</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gridSpan="2">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rPr>
                        <a:t>中等职业教育</a:t>
                      </a:r>
                      <a:endParaRPr lang="zh-CN" sz="1050" kern="100" dirty="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rowSpan="2">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rPr>
                        <a:t>专科起点本科</a:t>
                      </a:r>
                      <a:endParaRPr lang="zh-CN" sz="1050" kern="100" dirty="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rPr>
                        <a:t>第二学士 学位</a:t>
                      </a:r>
                      <a:endParaRPr lang="zh-CN" sz="1050" kern="100" dirty="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rPr>
                        <a:t>预科生转入</a:t>
                      </a:r>
                      <a:endParaRPr lang="zh-CN" sz="1050" kern="100" dirty="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rPr>
                        <a:t>其他</a:t>
                      </a:r>
                      <a:endParaRPr lang="zh-CN" sz="1050" kern="100" dirty="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cPr/>
                </a:tc>
              </a:tr>
              <a:tr h="390242">
                <a:tc vMerge="1">
                  <a:tcPr/>
                </a:tc>
                <a:tc vMerge="1">
                  <a:tcPr/>
                </a:tc>
                <a:tc vMerge="1">
                  <a:tcPr/>
                </a:tc>
                <a:tc vMerge="1">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国家专项</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地方专项</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高校专项</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应届</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rPr>
                        <a:t>往届</a:t>
                      </a:r>
                      <a:endParaRPr lang="zh-CN" sz="1050" kern="100" dirty="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rPr>
                        <a:t>应届</a:t>
                      </a:r>
                      <a:endParaRPr lang="zh-CN" sz="1050" kern="100" dirty="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rPr>
                        <a:t>往届</a:t>
                      </a:r>
                      <a:endParaRPr lang="zh-CN" sz="1050" kern="100" dirty="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cPr/>
                </a:tc>
                <a:tc vMerge="1">
                  <a:tcPr/>
                </a:tc>
                <a:tc vMerge="1">
                  <a:tcPr/>
                </a:tc>
                <a:tc vMerge="1">
                  <a:tcPr/>
                </a:tc>
                <a:tc vMerge="1">
                  <a:tcPr/>
                </a:tc>
              </a:tr>
              <a:tr h="314781">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甲</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乙</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2</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3</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4</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5</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6</a:t>
                      </a:r>
                      <a:endParaRPr lang="zh-CN" sz="1050" kern="100" dirty="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7</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8</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9</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10</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11</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12</a:t>
                      </a:r>
                      <a:endParaRPr lang="zh-CN" sz="1050" kern="100" dirty="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13</a:t>
                      </a:r>
                      <a:endParaRPr lang="zh-CN" sz="1050" kern="100" dirty="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14</a:t>
                      </a:r>
                      <a:endParaRPr lang="zh-CN" sz="1050" kern="100" dirty="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505">
                <a:tc>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总计</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01</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a:noFill/>
                    </a:lnB>
                  </a:tcPr>
                </a:tc>
              </a:tr>
              <a:tr h="269505">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北京</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a:t>
                      </a:r>
                      <a:r>
                        <a:rPr lang="en-US" sz="900" kern="100">
                          <a:effectLst/>
                          <a:latin typeface="宋体" panose="02010600030101010101" pitchFamily="2" charset="-122"/>
                          <a:ea typeface="宋体" panose="02010600030101010101" pitchFamily="2" charset="-122"/>
                          <a:cs typeface="宋体" panose="02010600030101010101" pitchFamily="2" charset="-122"/>
                        </a:rPr>
                        <a:t>2</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r>
              <a:tr h="269505">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天津</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03</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r>
              <a:tr h="0">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河北</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04</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r>
              <a:tr h="269505">
                <a:tc>
                  <a:txBody>
                    <a:bodyPr/>
                    <a:lstStyle/>
                    <a:p>
                      <a:pPr indent="114300" algn="just">
                        <a:lnSpc>
                          <a:spcPts val="1400"/>
                        </a:lnSpc>
                        <a:spcAft>
                          <a:spcPts val="0"/>
                        </a:spcAft>
                      </a:pPr>
                      <a:r>
                        <a:rPr lang="en-US" sz="900" kern="100">
                          <a:effectLst/>
                          <a:latin typeface="宋体" panose="02010600030101010101" pitchFamily="2" charset="-122"/>
                          <a:ea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r>
              <a:tr h="269505">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宁夏</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31</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r>
              <a:tr h="269505">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新疆</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32</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r>
              <a:tr h="269505">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新疆班</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33</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r>
              <a:tr h="269505">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西藏班</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34</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r>
              <a:tr h="269505">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香港</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35</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r>
              <a:tr h="269505">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澳门</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36</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r>
              <a:tr h="269505">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台湾</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37</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r>
              <a:tr h="269505">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华侨</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38</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19050" marR="1905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19050" marR="19050" marT="0" marB="0">
                    <a:lnL>
                      <a:noFill/>
                    </a:lnL>
                    <a:lnR>
                      <a:noFill/>
                    </a:lnR>
                    <a:lnT>
                      <a:noFill/>
                    </a:lnT>
                    <a:lnB w="12700" cap="flat" cmpd="sng" algn="ctr">
                      <a:solidFill>
                        <a:srgbClr val="000000"/>
                      </a:solidFill>
                      <a:prstDash val="solid"/>
                      <a:round/>
                      <a:headEnd type="none" w="med" len="med"/>
                      <a:tailEnd type="none" w="med" len="med"/>
                    </a:lnB>
                  </a:tcPr>
                </a:tc>
              </a:tr>
            </a:tbl>
          </a:graphicData>
        </a:graphic>
      </p:graphicFrame>
      <p:grpSp>
        <p:nvGrpSpPr>
          <p:cNvPr id="16" name="组合 15"/>
          <p:cNvGrpSpPr/>
          <p:nvPr/>
        </p:nvGrpSpPr>
        <p:grpSpPr>
          <a:xfrm>
            <a:off x="826586" y="2004913"/>
            <a:ext cx="10856328" cy="1016051"/>
            <a:chOff x="641351" y="638725"/>
            <a:chExt cx="10858500" cy="1128972"/>
          </a:xfrm>
        </p:grpSpPr>
        <p:grpSp>
          <p:nvGrpSpPr>
            <p:cNvPr id="17" name="组合 16"/>
            <p:cNvGrpSpPr/>
            <p:nvPr/>
          </p:nvGrpSpPr>
          <p:grpSpPr>
            <a:xfrm>
              <a:off x="641351" y="1306022"/>
              <a:ext cx="10858500" cy="461675"/>
              <a:chOff x="641351" y="124412"/>
              <a:chExt cx="10858500" cy="789651"/>
            </a:xfrm>
          </p:grpSpPr>
          <p:sp>
            <p:nvSpPr>
              <p:cNvPr id="19" name="矩形 18"/>
              <p:cNvSpPr/>
              <p:nvPr/>
            </p:nvSpPr>
            <p:spPr>
              <a:xfrm>
                <a:off x="641351" y="124412"/>
                <a:ext cx="10858500" cy="789651"/>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20" name="矩形 19"/>
              <p:cNvSpPr/>
              <p:nvPr/>
            </p:nvSpPr>
            <p:spPr>
              <a:xfrm>
                <a:off x="709295" y="124412"/>
                <a:ext cx="10722611" cy="789651"/>
              </a:xfrm>
              <a:prstGeom prst="rect">
                <a:avLst/>
              </a:prstGeom>
            </p:spPr>
            <p:txBody>
              <a:bodyPr wrap="square">
                <a:spAutoFit/>
              </a:bodyPr>
              <a:lstStyle/>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sym typeface="+mn-ea"/>
                  </a:rPr>
                  <a:t>将“专科起点本科”“第二学士学位”“预科生转入”调整为“生源类别”的其中数</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18" name="矩形 17"/>
            <p:cNvSpPr/>
            <p:nvPr/>
          </p:nvSpPr>
          <p:spPr>
            <a:xfrm>
              <a:off x="8926451" y="638725"/>
              <a:ext cx="1578955" cy="497959"/>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21" name="组合 20"/>
          <p:cNvGrpSpPr/>
          <p:nvPr/>
        </p:nvGrpSpPr>
        <p:grpSpPr>
          <a:xfrm>
            <a:off x="674186" y="2095924"/>
            <a:ext cx="10856328" cy="772640"/>
            <a:chOff x="641351" y="909188"/>
            <a:chExt cx="10858500" cy="858509"/>
          </a:xfrm>
        </p:grpSpPr>
        <p:grpSp>
          <p:nvGrpSpPr>
            <p:cNvPr id="22" name="组合 21"/>
            <p:cNvGrpSpPr/>
            <p:nvPr/>
          </p:nvGrpSpPr>
          <p:grpSpPr>
            <a:xfrm>
              <a:off x="641351" y="1306022"/>
              <a:ext cx="10858500" cy="461675"/>
              <a:chOff x="641351" y="124412"/>
              <a:chExt cx="10858500" cy="789651"/>
            </a:xfrm>
          </p:grpSpPr>
          <p:sp>
            <p:nvSpPr>
              <p:cNvPr id="24" name="矩形 23"/>
              <p:cNvSpPr/>
              <p:nvPr/>
            </p:nvSpPr>
            <p:spPr>
              <a:xfrm>
                <a:off x="641351" y="124412"/>
                <a:ext cx="10858500" cy="789651"/>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25" name="矩形 24"/>
              <p:cNvSpPr/>
              <p:nvPr/>
            </p:nvSpPr>
            <p:spPr>
              <a:xfrm>
                <a:off x="709295" y="124412"/>
                <a:ext cx="10722611" cy="767717"/>
              </a:xfrm>
              <a:prstGeom prst="rect">
                <a:avLst/>
              </a:prstGeom>
            </p:spPr>
            <p:txBody>
              <a:bodyPr wrap="square">
                <a:spAutoFit/>
              </a:bodyPr>
              <a:lstStyle/>
              <a:p>
                <a:pPr>
                  <a:lnSpc>
                    <a:spcPct val="150000"/>
                  </a:lnSpc>
                </a:pPr>
                <a:r>
                  <a:rPr lang="zh-CN" altLang="zh-CN" sz="1600" b="1" dirty="0">
                    <a:solidFill>
                      <a:schemeClr val="accent5">
                        <a:lumMod val="20000"/>
                        <a:lumOff val="80000"/>
                      </a:schemeClr>
                    </a:solidFill>
                    <a:latin typeface="黑体" panose="02010609060101010101" charset="-122"/>
                    <a:ea typeface="黑体" panose="02010609060101010101" charset="-122"/>
                  </a:rPr>
                  <a:t>其他填报具有高级中等教育以上同等学力进入本科层次学习的学生</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23" name="矩形 22"/>
            <p:cNvSpPr/>
            <p:nvPr/>
          </p:nvSpPr>
          <p:spPr>
            <a:xfrm>
              <a:off x="10670540" y="909188"/>
              <a:ext cx="548640" cy="264043"/>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250"/>
                                        <p:tgtEl>
                                          <p:spTgt spid="16"/>
                                        </p:tgtEl>
                                      </p:cBhvr>
                                    </p:animEffect>
                                    <p:set>
                                      <p:cBhvr>
                                        <p:cTn id="12" dur="1" fill="hold">
                                          <p:stCondLst>
                                            <p:cond delay="249"/>
                                          </p:stCondLst>
                                        </p:cTn>
                                        <p:tgtEl>
                                          <p:spTgt spid="16"/>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nodeType="clickEffect">
                                  <p:stCondLst>
                                    <p:cond delay="0"/>
                                  </p:stCondLst>
                                  <p:childTnLst>
                                    <p:animEffect transition="out" filter="fade">
                                      <p:cBhvr>
                                        <p:cTn id="21" dur="250"/>
                                        <p:tgtEl>
                                          <p:spTgt spid="21"/>
                                        </p:tgtEl>
                                      </p:cBhvr>
                                    </p:animEffect>
                                    <p:set>
                                      <p:cBhvr>
                                        <p:cTn id="22" dur="1" fill="hold">
                                          <p:stCondLst>
                                            <p:cond delay="249"/>
                                          </p:stCondLst>
                                        </p:cTn>
                                        <p:tgtEl>
                                          <p:spTgt spid="2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ipptx.com-TextBox 1"/>
          <p:cNvSpPr txBox="1"/>
          <p:nvPr/>
        </p:nvSpPr>
        <p:spPr>
          <a:xfrm>
            <a:off x="4367017" y="3004941"/>
            <a:ext cx="3457964" cy="848117"/>
          </a:xfrm>
          <a:prstGeom prst="rect">
            <a:avLst/>
          </a:prstGeom>
          <a:noFill/>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en-US" altLang="zh-CN" sz="4400" b="0" i="0" u="none" strike="noStrike" kern="1200" cap="none" spc="0" normalizeH="0" baseline="0" noProof="0" dirty="0">
                <a:ln>
                  <a:noFill/>
                </a:ln>
                <a:gradFill>
                  <a:gsLst>
                    <a:gs pos="0">
                      <a:srgbClr val="1B6BAF">
                        <a:lumMod val="50000"/>
                      </a:srgbClr>
                    </a:gs>
                    <a:gs pos="100000">
                      <a:srgbClr val="1B6BAF">
                        <a:lumMod val="75000"/>
                        <a:alpha val="0"/>
                      </a:srgbClr>
                    </a:gs>
                  </a:gsLst>
                  <a:lin ang="5400000" scaled="1"/>
                </a:gradFill>
                <a:effectLst/>
                <a:uLnTx/>
                <a:uFillTx/>
                <a:latin typeface="思源黑体 CN Heavy" panose="020B0A00000000000000" pitchFamily="34" charset="-122"/>
                <a:ea typeface="思源黑体 CN Heavy" panose="020B0A00000000000000" pitchFamily="34" charset="-122"/>
                <a:cs typeface="+mn-cs"/>
              </a:rPr>
              <a:t>PART  </a:t>
            </a:r>
            <a:r>
              <a:rPr lang="en-US" altLang="zh-CN" sz="4400" dirty="0">
                <a:gradFill>
                  <a:gsLst>
                    <a:gs pos="0">
                      <a:srgbClr val="1B6BAF">
                        <a:lumMod val="50000"/>
                      </a:srgbClr>
                    </a:gs>
                    <a:gs pos="100000">
                      <a:srgbClr val="1B6BAF">
                        <a:lumMod val="75000"/>
                        <a:alpha val="0"/>
                      </a:srgbClr>
                    </a:gs>
                  </a:gsLst>
                  <a:lin ang="5400000" scaled="1"/>
                </a:gradFill>
                <a:latin typeface="思源黑体 CN Heavy" panose="020B0A00000000000000" pitchFamily="34" charset="-122"/>
                <a:ea typeface="思源黑体 CN Heavy" panose="020B0A00000000000000" pitchFamily="34" charset="-122"/>
              </a:rPr>
              <a:t>TWO</a:t>
            </a:r>
            <a:endParaRPr kumimoji="0" lang="zh-CN" altLang="en-US" sz="4400" b="0" i="0" u="none" strike="noStrike" kern="1200" cap="none" spc="0" normalizeH="0" baseline="0" noProof="0" dirty="0">
              <a:ln>
                <a:noFill/>
              </a:ln>
              <a:gradFill>
                <a:gsLst>
                  <a:gs pos="0">
                    <a:srgbClr val="1B6BAF">
                      <a:lumMod val="50000"/>
                    </a:srgbClr>
                  </a:gs>
                  <a:gs pos="100000">
                    <a:srgbClr val="1B6BAF">
                      <a:lumMod val="75000"/>
                      <a:alpha val="0"/>
                    </a:srgbClr>
                  </a:gs>
                </a:gsLst>
                <a:lin ang="5400000" scaled="1"/>
              </a:gradFill>
              <a:effectLst/>
              <a:uLnTx/>
              <a:uFillTx/>
              <a:latin typeface="思源黑体 CN Heavy" panose="020B0A00000000000000" pitchFamily="34" charset="-122"/>
              <a:ea typeface="思源黑体 CN Heavy" panose="020B0A00000000000000" pitchFamily="34" charset="-122"/>
              <a:cs typeface="+mn-cs"/>
            </a:endParaRPr>
          </a:p>
        </p:txBody>
      </p:sp>
      <p:sp>
        <p:nvSpPr>
          <p:cNvPr id="13" name="hipptx.com-TextBox 12"/>
          <p:cNvSpPr txBox="1"/>
          <p:nvPr/>
        </p:nvSpPr>
        <p:spPr>
          <a:xfrm>
            <a:off x="4481512" y="526957"/>
            <a:ext cx="3228975" cy="31547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9900" b="0" i="0" u="none" strike="noStrike" kern="1200" cap="none" spc="0" normalizeH="0" baseline="0" noProof="0" dirty="0">
                <a:ln>
                  <a:noFill/>
                </a:ln>
                <a:solidFill>
                  <a:srgbClr val="1B6BAF">
                    <a:lumMod val="50000"/>
                  </a:srgbClr>
                </a:solidFill>
                <a:effectLst/>
                <a:uLnTx/>
                <a:uFillTx/>
                <a:latin typeface="优设标题黑" panose="00000500000000000000" pitchFamily="2" charset="-122"/>
                <a:ea typeface="优设标题黑" panose="00000500000000000000" pitchFamily="2" charset="-122"/>
                <a:cs typeface="+mn-cs"/>
              </a:rPr>
              <a:t>02</a:t>
            </a:r>
            <a:endParaRPr kumimoji="0" lang="zh-CN" altLang="en-US" sz="19900" b="0" i="0" u="none" strike="noStrike" kern="1200" cap="none" spc="0" normalizeH="0" baseline="0" noProof="0" dirty="0">
              <a:ln>
                <a:noFill/>
              </a:ln>
              <a:solidFill>
                <a:srgbClr val="1B6BAF">
                  <a:lumMod val="50000"/>
                </a:srgbClr>
              </a:solidFill>
              <a:effectLst/>
              <a:uLnTx/>
              <a:uFillTx/>
              <a:latin typeface="优设标题黑" panose="00000500000000000000" pitchFamily="2" charset="-122"/>
              <a:ea typeface="优设标题黑" panose="00000500000000000000" pitchFamily="2" charset="-122"/>
              <a:cs typeface="+mn-cs"/>
            </a:endParaRPr>
          </a:p>
        </p:txBody>
      </p:sp>
      <p:sp>
        <p:nvSpPr>
          <p:cNvPr id="5" name="hipptx.com-TextBox 4"/>
          <p:cNvSpPr txBox="1"/>
          <p:nvPr/>
        </p:nvSpPr>
        <p:spPr>
          <a:xfrm>
            <a:off x="2279574" y="3782558"/>
            <a:ext cx="7632850" cy="608436"/>
          </a:xfrm>
          <a:prstGeom prst="rect">
            <a:avLst/>
          </a:prstGeom>
          <a:noFill/>
        </p:spPr>
        <p:txBody>
          <a:bodyPr wrap="square" lIns="0" tIns="0" rIns="0" bIns="0">
            <a:spAutoFit/>
          </a:bodyPr>
          <a:lstStyle>
            <a:defPPr>
              <a:defRPr lang="zh-CN"/>
            </a:defPPr>
            <a:lvl1pPr algn="ctr">
              <a:lnSpc>
                <a:spcPct val="120000"/>
              </a:lnSpc>
              <a:defRPr sz="4400">
                <a:solidFill>
                  <a:schemeClr val="tx1">
                    <a:lumMod val="75000"/>
                    <a:lumOff val="25000"/>
                  </a:schemeClr>
                </a:solidFill>
                <a:latin typeface="思源宋体 CN Heavy" panose="02020900000000000000" pitchFamily="18" charset="-122"/>
                <a:ea typeface="思源宋体 CN Heavy" panose="02020900000000000000" pitchFamily="18" charset="-122"/>
              </a:defRPr>
            </a:lvl1pPr>
          </a:lstStyle>
          <a:p>
            <a:pPr lvl="0"/>
            <a:r>
              <a:rPr lang="zh-CN" altLang="en-US" sz="3600" b="1" dirty="0">
                <a:solidFill>
                  <a:schemeClr val="accent4"/>
                </a:solidFill>
              </a:rPr>
              <a:t>事业统计“为什么”</a:t>
            </a:r>
            <a:endParaRPr lang="zh-CN" altLang="en-US" sz="3600" b="1" dirty="0">
              <a:solidFill>
                <a:schemeClr val="accent4"/>
              </a:solidFill>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表格 20"/>
          <p:cNvGraphicFramePr>
            <a:graphicFrameLocks noGrp="1"/>
          </p:cNvGraphicFramePr>
          <p:nvPr/>
        </p:nvGraphicFramePr>
        <p:xfrm>
          <a:off x="661486" y="1163781"/>
          <a:ext cx="10856328" cy="5126263"/>
        </p:xfrm>
        <a:graphic>
          <a:graphicData uri="http://schemas.openxmlformats.org/drawingml/2006/table">
            <a:tbl>
              <a:tblPr firstRow="1" firstCol="1" bandRow="1"/>
              <a:tblGrid>
                <a:gridCol w="1541599"/>
                <a:gridCol w="536303"/>
                <a:gridCol w="662236"/>
                <a:gridCol w="675264"/>
                <a:gridCol w="675264"/>
                <a:gridCol w="686120"/>
                <a:gridCol w="686120"/>
                <a:gridCol w="675264"/>
                <a:gridCol w="673092"/>
                <a:gridCol w="829423"/>
                <a:gridCol w="829423"/>
                <a:gridCol w="518932"/>
                <a:gridCol w="518932"/>
                <a:gridCol w="521104"/>
                <a:gridCol w="521104"/>
                <a:gridCol w="306148"/>
              </a:tblGrid>
              <a:tr h="336342">
                <a:tc rowSpan="4">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cs typeface="宋体" panose="02010600030101010101" pitchFamily="2" charset="-122"/>
                        </a:rPr>
                        <a:t>指标名称</a:t>
                      </a:r>
                      <a:endParaRPr lang="zh-CN" sz="1050" kern="100" dirty="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代码</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ctr">
                        <a:lnSpc>
                          <a:spcPts val="1400"/>
                        </a:lnSpc>
                        <a:spcAft>
                          <a:spcPts val="0"/>
                        </a:spcAft>
                      </a:pPr>
                      <a:r>
                        <a:rPr lang="zh-CN" altLang="en-US" sz="900" kern="100" dirty="0">
                          <a:effectLst/>
                          <a:latin typeface="Times New Roman" panose="02020603050405020304" charset="0"/>
                          <a:ea typeface="宋体" panose="02010600030101010101" pitchFamily="2" charset="-122"/>
                        </a:rPr>
                        <a:t>招生</a:t>
                      </a:r>
                      <a:r>
                        <a:rPr lang="zh-CN" sz="900" kern="100" dirty="0">
                          <a:effectLst/>
                          <a:latin typeface="Times New Roman" panose="02020603050405020304" charset="0"/>
                          <a:ea typeface="宋体" panose="02010600030101010101" pitchFamily="2" charset="-122"/>
                        </a:rPr>
                        <a:t>数</a:t>
                      </a:r>
                      <a:endParaRPr lang="zh-CN" sz="1050" kern="100" dirty="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预科生</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6342">
                <a:tc vMerge="1">
                  <a:tcPr/>
                </a:tc>
                <a:tc vMerge="1">
                  <a:tcPr/>
                </a:tc>
                <a:tc vMerge="1">
                  <a:tcPr/>
                </a:tc>
                <a:tc rowSpan="3">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a:t>
                      </a:r>
                      <a:r>
                        <a:rPr lang="zh-CN" altLang="en-US" sz="900" kern="100" dirty="0">
                          <a:effectLst/>
                          <a:latin typeface="Times New Roman" panose="02020603050405020304" charset="0"/>
                          <a:ea typeface="宋体" panose="02010600030101010101" pitchFamily="2" charset="-122"/>
                        </a:rPr>
                        <a:t>恢复</a:t>
                      </a:r>
                      <a:r>
                        <a:rPr lang="zh-CN" sz="900" kern="100" dirty="0">
                          <a:effectLst/>
                          <a:latin typeface="Times New Roman" panose="02020603050405020304" charset="0"/>
                          <a:ea typeface="宋体" panose="02010600030101010101" pitchFamily="2" charset="-122"/>
                        </a:rPr>
                        <a:t>入学资格</a:t>
                      </a:r>
                      <a:endParaRPr lang="zh-CN" sz="1050" kern="100" dirty="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gridSpan="3">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a:t>
                      </a:r>
                      <a:r>
                        <a:rPr lang="zh-CN" sz="900" kern="100" dirty="0">
                          <a:effectLst/>
                          <a:latin typeface="Times New Roman" panose="02020603050405020304" charset="0"/>
                          <a:ea typeface="宋体" panose="02010600030101010101" pitchFamily="2" charset="-122"/>
                        </a:rPr>
                        <a:t>专项计划</a:t>
                      </a:r>
                      <a:endParaRPr lang="zh-CN" sz="1050" kern="100" dirty="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cPr/>
                </a:tc>
                <a:tc rowSpan="2" hMerge="1">
                  <a:tcPr/>
                </a:tc>
                <a:tc gridSpan="8">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生源类别</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c hMerge="1">
                  <a:tcPr/>
                </a:tc>
                <a:tc hMerge="1">
                  <a:tcPr/>
                </a:tc>
                <a:tc hMerge="1">
                  <a:tcPr/>
                </a:tc>
                <a:tc hMerge="1">
                  <a:tcPr/>
                </a:tc>
                <a:tc hMerge="1">
                  <a:tcPr/>
                </a:tc>
                <a:tc vMerge="1">
                  <a:tcPr/>
                </a:tc>
              </a:tr>
              <a:tr h="355746">
                <a:tc vMerge="1">
                  <a:tcPr/>
                </a:tc>
                <a:tc vMerge="1">
                  <a:tcPr/>
                </a:tc>
                <a:tc vMerge="1">
                  <a:tcPr/>
                </a:tc>
                <a:tc vMerge="1">
                  <a:tcPr/>
                </a:tc>
                <a:tc vMerge="1" gridSpan="3">
                  <a:tcPr/>
                </a:tc>
                <a:tc vMerge="1" hMerge="1">
                  <a:tcPr/>
                </a:tc>
                <a:tc vMerge="1" hMerge="1">
                  <a:tcPr/>
                </a:tc>
                <a:tc gridSpan="2">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普通高中</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gridSpan="2">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中等职业教育</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rowSpan="2">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rPr>
                        <a:t>专科起点本科</a:t>
                      </a:r>
                      <a:endParaRPr lang="zh-CN" sz="1050" kern="100" dirty="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rPr>
                        <a:t>第二学士 学位</a:t>
                      </a:r>
                      <a:endParaRPr lang="zh-CN" sz="1050" kern="100" dirty="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rPr>
                        <a:t>预科生转入</a:t>
                      </a:r>
                      <a:endParaRPr lang="zh-CN" sz="1050" kern="100" dirty="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rPr>
                        <a:t>其他</a:t>
                      </a:r>
                      <a:endParaRPr lang="zh-CN" sz="1050" kern="100" dirty="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cPr/>
                </a:tc>
              </a:tr>
              <a:tr h="390242">
                <a:tc vMerge="1">
                  <a:tcPr/>
                </a:tc>
                <a:tc vMerge="1">
                  <a:tcPr/>
                </a:tc>
                <a:tc vMerge="1">
                  <a:tcPr/>
                </a:tc>
                <a:tc vMerge="1">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国家专项</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地方专项</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高校专项</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应届</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rPr>
                        <a:t>往届</a:t>
                      </a:r>
                      <a:endParaRPr lang="zh-CN" sz="1050" kern="100" dirty="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rPr>
                        <a:t>应届</a:t>
                      </a:r>
                      <a:endParaRPr lang="zh-CN" sz="1050" kern="100" dirty="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rPr>
                        <a:t>往届</a:t>
                      </a:r>
                      <a:endParaRPr lang="zh-CN" sz="1050" kern="100" dirty="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cPr/>
                </a:tc>
                <a:tc vMerge="1">
                  <a:tcPr/>
                </a:tc>
                <a:tc vMerge="1">
                  <a:tcPr/>
                </a:tc>
                <a:tc vMerge="1">
                  <a:tcPr/>
                </a:tc>
                <a:tc vMerge="1">
                  <a:tcPr/>
                </a:tc>
              </a:tr>
              <a:tr h="314781">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甲</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乙</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2</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3</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4</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5</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6</a:t>
                      </a:r>
                      <a:endParaRPr lang="zh-CN" sz="1050" kern="100" dirty="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7</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8</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9</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10</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11</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12</a:t>
                      </a:r>
                      <a:endParaRPr lang="zh-CN" sz="1050" kern="100" dirty="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13</a:t>
                      </a:r>
                      <a:endParaRPr lang="zh-CN" sz="1050" kern="100" dirty="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14</a:t>
                      </a:r>
                      <a:endParaRPr lang="zh-CN" sz="1050" kern="100" dirty="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505">
                <a:tc>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总计</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01</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a:noFill/>
                    </a:lnB>
                  </a:tcPr>
                </a:tc>
              </a:tr>
              <a:tr h="269505">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北京</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a:t>
                      </a:r>
                      <a:r>
                        <a:rPr lang="en-US" sz="900" kern="100">
                          <a:effectLst/>
                          <a:latin typeface="宋体" panose="02010600030101010101" pitchFamily="2" charset="-122"/>
                          <a:ea typeface="宋体" panose="02010600030101010101" pitchFamily="2" charset="-122"/>
                          <a:cs typeface="宋体" panose="02010600030101010101" pitchFamily="2" charset="-122"/>
                        </a:rPr>
                        <a:t>2</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r>
              <a:tr h="269505">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天津</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03</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r>
              <a:tr h="0">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河北</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04</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r>
              <a:tr h="269505">
                <a:tc>
                  <a:txBody>
                    <a:bodyPr/>
                    <a:lstStyle/>
                    <a:p>
                      <a:pPr indent="114300" algn="just">
                        <a:lnSpc>
                          <a:spcPts val="1400"/>
                        </a:lnSpc>
                        <a:spcAft>
                          <a:spcPts val="0"/>
                        </a:spcAft>
                      </a:pPr>
                      <a:r>
                        <a:rPr lang="en-US" sz="900" kern="100">
                          <a:effectLst/>
                          <a:latin typeface="宋体" panose="02010600030101010101" pitchFamily="2" charset="-122"/>
                          <a:ea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r>
              <a:tr h="269505">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宁夏</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31</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r>
              <a:tr h="269505">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新疆</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32</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r>
              <a:tr h="269505">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新疆班</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33</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r>
              <a:tr h="269505">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西藏班</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34</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r>
              <a:tr h="269505">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香港</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35</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r>
              <a:tr h="269505">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澳门</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36</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r>
              <a:tr h="269505">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台湾</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37</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r>
              <a:tr h="269505">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华侨</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38</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19050" marR="1905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19050" marR="19050" marT="0" marB="0">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
        <p:nvSpPr>
          <p:cNvPr id="9" name="矩形 8"/>
          <p:cNvSpPr/>
          <p:nvPr/>
        </p:nvSpPr>
        <p:spPr>
          <a:xfrm>
            <a:off x="3182383" y="287020"/>
            <a:ext cx="5827236" cy="400110"/>
          </a:xfrm>
          <a:prstGeom prst="rect">
            <a:avLst/>
          </a:prstGeom>
        </p:spPr>
        <p:txBody>
          <a:bodyPr wrap="none">
            <a:spAutoFit/>
          </a:bodyPr>
          <a:lstStyle/>
          <a:p>
            <a:pPr algn="ctr"/>
            <a:r>
              <a:rPr lang="zh-CN" altLang="en-US" sz="2000" b="1" dirty="0">
                <a:solidFill>
                  <a:srgbClr val="304371"/>
                </a:solidFill>
                <a:cs typeface="+mn-ea"/>
                <a:sym typeface="+mn-lt"/>
              </a:rPr>
              <a:t>（三十八）普通本科、高职本科招生类型来源情况</a:t>
            </a:r>
            <a:endParaRPr lang="zh-CN" altLang="en-US" sz="2000" b="1" dirty="0">
              <a:solidFill>
                <a:srgbClr val="304371"/>
              </a:solidFill>
              <a:cs typeface="+mn-ea"/>
              <a:sym typeface="+mn-lt"/>
            </a:endParaRPr>
          </a:p>
        </p:txBody>
      </p:sp>
      <p:grpSp>
        <p:nvGrpSpPr>
          <p:cNvPr id="22" name="组合 21"/>
          <p:cNvGrpSpPr/>
          <p:nvPr/>
        </p:nvGrpSpPr>
        <p:grpSpPr>
          <a:xfrm>
            <a:off x="826586" y="1941118"/>
            <a:ext cx="10856328" cy="1016051"/>
            <a:chOff x="641351" y="638725"/>
            <a:chExt cx="10858500" cy="1128972"/>
          </a:xfrm>
        </p:grpSpPr>
        <p:grpSp>
          <p:nvGrpSpPr>
            <p:cNvPr id="23" name="组合 22"/>
            <p:cNvGrpSpPr/>
            <p:nvPr/>
          </p:nvGrpSpPr>
          <p:grpSpPr>
            <a:xfrm>
              <a:off x="641351" y="1306022"/>
              <a:ext cx="10858500" cy="461675"/>
              <a:chOff x="641351" y="124412"/>
              <a:chExt cx="10858500" cy="789651"/>
            </a:xfrm>
          </p:grpSpPr>
          <p:sp>
            <p:nvSpPr>
              <p:cNvPr id="25" name="矩形 24"/>
              <p:cNvSpPr/>
              <p:nvPr/>
            </p:nvSpPr>
            <p:spPr>
              <a:xfrm>
                <a:off x="641351" y="124412"/>
                <a:ext cx="10858500" cy="789651"/>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26" name="矩形 25"/>
              <p:cNvSpPr/>
              <p:nvPr/>
            </p:nvSpPr>
            <p:spPr>
              <a:xfrm>
                <a:off x="709295" y="124412"/>
                <a:ext cx="10722611" cy="789651"/>
              </a:xfrm>
              <a:prstGeom prst="rect">
                <a:avLst/>
              </a:prstGeom>
            </p:spPr>
            <p:txBody>
              <a:bodyPr wrap="square">
                <a:spAutoFit/>
              </a:bodyPr>
              <a:lstStyle/>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sym typeface="+mn-ea"/>
                  </a:rPr>
                  <a:t>将“专科起点本科”“第二学士学位”“预科生转入”调整为“生源类别”的其中数</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24" name="矩形 23"/>
            <p:cNvSpPr/>
            <p:nvPr/>
          </p:nvSpPr>
          <p:spPr>
            <a:xfrm>
              <a:off x="8926451" y="638725"/>
              <a:ext cx="1578955" cy="497959"/>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27" name="组合 26"/>
          <p:cNvGrpSpPr/>
          <p:nvPr/>
        </p:nvGrpSpPr>
        <p:grpSpPr>
          <a:xfrm>
            <a:off x="658808" y="2131501"/>
            <a:ext cx="10781825" cy="564138"/>
            <a:chOff x="626503" y="948722"/>
            <a:chExt cx="10646669" cy="626835"/>
          </a:xfrm>
        </p:grpSpPr>
        <p:grpSp>
          <p:nvGrpSpPr>
            <p:cNvPr id="28" name="组合 27"/>
            <p:cNvGrpSpPr/>
            <p:nvPr/>
          </p:nvGrpSpPr>
          <p:grpSpPr>
            <a:xfrm>
              <a:off x="626503" y="1099972"/>
              <a:ext cx="10646669" cy="475585"/>
              <a:chOff x="626503" y="-228017"/>
              <a:chExt cx="10646669" cy="813444"/>
            </a:xfrm>
          </p:grpSpPr>
          <p:sp>
            <p:nvSpPr>
              <p:cNvPr id="30" name="矩形 29"/>
              <p:cNvSpPr/>
              <p:nvPr/>
            </p:nvSpPr>
            <p:spPr>
              <a:xfrm>
                <a:off x="626503" y="-35095"/>
                <a:ext cx="10646669" cy="620522"/>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31" name="矩形 30"/>
              <p:cNvSpPr/>
              <p:nvPr/>
            </p:nvSpPr>
            <p:spPr>
              <a:xfrm>
                <a:off x="626503" y="-228017"/>
                <a:ext cx="10646669" cy="767720"/>
              </a:xfrm>
              <a:prstGeom prst="rect">
                <a:avLst/>
              </a:prstGeom>
            </p:spPr>
            <p:txBody>
              <a:bodyPr wrap="square">
                <a:spAutoFit/>
              </a:bodyPr>
              <a:lstStyle/>
              <a:p>
                <a:pPr>
                  <a:lnSpc>
                    <a:spcPct val="150000"/>
                  </a:lnSpc>
                </a:pPr>
                <a:r>
                  <a:rPr lang="zh-CN" altLang="zh-CN" sz="1600" b="1" dirty="0">
                    <a:solidFill>
                      <a:schemeClr val="accent5">
                        <a:lumMod val="20000"/>
                        <a:lumOff val="80000"/>
                      </a:schemeClr>
                    </a:solidFill>
                    <a:latin typeface="黑体" panose="02010609060101010101" charset="-122"/>
                    <a:ea typeface="黑体" panose="02010609060101010101" charset="-122"/>
                  </a:rPr>
                  <a:t>其他填报具有高级中等教育以上同等学力进入本科层次学习的学生</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29" name="矩形 28"/>
            <p:cNvSpPr/>
            <p:nvPr/>
          </p:nvSpPr>
          <p:spPr>
            <a:xfrm>
              <a:off x="10495911" y="948722"/>
              <a:ext cx="548640" cy="264043"/>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250"/>
                                        <p:tgtEl>
                                          <p:spTgt spid="22"/>
                                        </p:tgtEl>
                                      </p:cBhvr>
                                    </p:animEffect>
                                    <p:set>
                                      <p:cBhvr>
                                        <p:cTn id="12" dur="1" fill="hold">
                                          <p:stCondLst>
                                            <p:cond delay="249"/>
                                          </p:stCondLst>
                                        </p:cTn>
                                        <p:tgtEl>
                                          <p:spTgt spid="22"/>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500"/>
                                        <p:tgtEl>
                                          <p:spTgt spid="2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nodeType="clickEffect">
                                  <p:stCondLst>
                                    <p:cond delay="0"/>
                                  </p:stCondLst>
                                  <p:childTnLst>
                                    <p:animEffect transition="out" filter="fade">
                                      <p:cBhvr>
                                        <p:cTn id="21" dur="250"/>
                                        <p:tgtEl>
                                          <p:spTgt spid="27"/>
                                        </p:tgtEl>
                                      </p:cBhvr>
                                    </p:animEffect>
                                    <p:set>
                                      <p:cBhvr>
                                        <p:cTn id="22" dur="1" fill="hold">
                                          <p:stCondLst>
                                            <p:cond delay="249"/>
                                          </p:stCondLst>
                                        </p:cTn>
                                        <p:tgtEl>
                                          <p:spTgt spid="2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nvGraphicFramePr>
        <p:xfrm>
          <a:off x="666749" y="1125537"/>
          <a:ext cx="10852152" cy="5532450"/>
        </p:xfrm>
        <a:graphic>
          <a:graphicData uri="http://schemas.openxmlformats.org/drawingml/2006/table">
            <a:tbl>
              <a:tblPr firstRow="1" firstCol="1" bandRow="1"/>
              <a:tblGrid>
                <a:gridCol w="2194305"/>
                <a:gridCol w="718412"/>
                <a:gridCol w="976693"/>
                <a:gridCol w="978864"/>
                <a:gridCol w="1195908"/>
                <a:gridCol w="1198078"/>
                <a:gridCol w="53638"/>
                <a:gridCol w="1594490"/>
                <a:gridCol w="1275347"/>
                <a:gridCol w="666417"/>
              </a:tblGrid>
              <a:tr h="176567">
                <a:tc rowSpan="2">
                  <a:txBody>
                    <a:bodyPr/>
                    <a:lstStyle/>
                    <a:p>
                      <a:pPr algn="ctr">
                        <a:spcAft>
                          <a:spcPts val="0"/>
                        </a:spcAft>
                      </a:pPr>
                      <a:r>
                        <a:rPr lang="zh-CN" sz="900" kern="100" dirty="0">
                          <a:effectLst/>
                          <a:latin typeface="Times New Roman" panose="02020603050405020304" charset="0"/>
                          <a:ea typeface="宋体" panose="02010600030101010101" pitchFamily="2" charset="-122"/>
                        </a:rPr>
                        <a:t>指标名称 </a:t>
                      </a:r>
                      <a:endParaRPr lang="zh-CN" sz="900" kern="100" dirty="0">
                        <a:effectLst/>
                        <a:latin typeface="Times New Roman" panose="02020603050405020304" charset="0"/>
                        <a:ea typeface="宋体" panose="02010600030101010101" pitchFamily="2" charset="-122"/>
                      </a:endParaRPr>
                    </a:p>
                  </a:txBody>
                  <a:tcPr marL="14119" marR="1411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just">
                        <a:spcAft>
                          <a:spcPts val="0"/>
                        </a:spcAft>
                      </a:pPr>
                      <a:r>
                        <a:rPr lang="zh-CN" sz="900" kern="100">
                          <a:effectLst/>
                          <a:latin typeface="Times New Roman" panose="02020603050405020304" charset="0"/>
                          <a:ea typeface="宋体" panose="02010600030101010101" pitchFamily="2" charset="-122"/>
                        </a:rPr>
                        <a:t>代码</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900" kern="100" dirty="0">
                          <a:effectLst/>
                          <a:latin typeface="Times New Roman" panose="02020603050405020304" charset="0"/>
                          <a:ea typeface="宋体" panose="02010600030101010101" pitchFamily="2" charset="-122"/>
                        </a:rPr>
                        <a:t>上学年初在校生数</a:t>
                      </a:r>
                      <a:endParaRPr lang="zh-CN" sz="900" kern="100" dirty="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900" kern="100">
                          <a:effectLst/>
                          <a:latin typeface="Times New Roman" panose="02020603050405020304" charset="0"/>
                          <a:ea typeface="宋体" panose="02010600030101010101" pitchFamily="2" charset="-122"/>
                        </a:rPr>
                        <a:t>增加学生数</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19050"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a:txBody>
                    <a:bodyPr/>
                    <a:lstStyle/>
                    <a:p>
                      <a:pPr marL="19050"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9050"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9050"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9050"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5440">
                <a:tc vMerge="1">
                  <a:tcPr/>
                </a:tc>
                <a:tc vMerge="1">
                  <a:tcPr/>
                </a:tc>
                <a:tc vMerge="1">
                  <a:tcPr/>
                </a:tc>
                <a:tc vMerge="1">
                  <a:tcPr/>
                </a:tc>
                <a:tc>
                  <a:txBody>
                    <a:bodyPr/>
                    <a:lstStyle/>
                    <a:p>
                      <a:pPr algn="ctr">
                        <a:spcAft>
                          <a:spcPts val="0"/>
                        </a:spcAft>
                      </a:pPr>
                      <a:r>
                        <a:rPr lang="zh-CN" sz="900" kern="100">
                          <a:effectLst/>
                          <a:latin typeface="Times New Roman" panose="02020603050405020304" charset="0"/>
                          <a:ea typeface="宋体" panose="02010600030101010101" pitchFamily="2" charset="-122"/>
                        </a:rPr>
                        <a:t>招生</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zh-CN" sz="900" kern="100">
                          <a:effectLst/>
                          <a:latin typeface="Times New Roman" panose="02020603050405020304" charset="0"/>
                          <a:ea typeface="宋体" panose="02010600030101010101" pitchFamily="2" charset="-122"/>
                        </a:rPr>
                        <a:t>复学</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a:txBody>
                    <a:bodyPr/>
                    <a:lstStyle/>
                    <a:p>
                      <a:pPr algn="ctr">
                        <a:spcAft>
                          <a:spcPts val="0"/>
                        </a:spcAft>
                      </a:pPr>
                      <a:r>
                        <a:rPr lang="zh-CN" sz="900" kern="100">
                          <a:effectLst/>
                          <a:latin typeface="Times New Roman" panose="02020603050405020304" charset="0"/>
                          <a:ea typeface="宋体" panose="02010600030101010101" pitchFamily="2" charset="-122"/>
                        </a:rPr>
                        <a:t>转入</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100">
                          <a:effectLst/>
                          <a:latin typeface="Times New Roman" panose="02020603050405020304" charset="0"/>
                          <a:ea typeface="宋体" panose="02010600030101010101" pitchFamily="2" charset="-122"/>
                        </a:rPr>
                        <a:t>退役复学</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100">
                          <a:effectLst/>
                          <a:latin typeface="Times New Roman" panose="02020603050405020304" charset="0"/>
                          <a:ea typeface="宋体" panose="02010600030101010101" pitchFamily="2" charset="-122"/>
                        </a:rPr>
                        <a:t>其他</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6567">
                <a:tc>
                  <a:txBody>
                    <a:bodyPr/>
                    <a:lstStyle/>
                    <a:p>
                      <a:pPr algn="ctr">
                        <a:spcAft>
                          <a:spcPts val="0"/>
                        </a:spcAft>
                      </a:pPr>
                      <a:r>
                        <a:rPr lang="zh-CN" sz="900" kern="100">
                          <a:effectLst/>
                          <a:latin typeface="Times New Roman" panose="02020603050405020304" charset="0"/>
                          <a:ea typeface="宋体" panose="02010600030101010101" pitchFamily="2" charset="-122"/>
                        </a:rPr>
                        <a:t>甲</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100">
                          <a:effectLst/>
                          <a:latin typeface="Times New Roman" panose="02020603050405020304" charset="0"/>
                          <a:ea typeface="宋体" panose="02010600030101010101" pitchFamily="2" charset="-122"/>
                        </a:rPr>
                        <a:t>乙</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2</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3</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US" sz="900" kern="100">
                          <a:effectLst/>
                          <a:latin typeface="宋体" panose="02010600030101010101" pitchFamily="2" charset="-122"/>
                          <a:ea typeface="宋体" panose="02010600030101010101" pitchFamily="2" charset="-122"/>
                        </a:rPr>
                        <a:t>4</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5</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6</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7</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6567">
                <a:tc>
                  <a:txBody>
                    <a:bodyPr/>
                    <a:lstStyle/>
                    <a:p>
                      <a:pPr algn="just">
                        <a:spcAft>
                          <a:spcPts val="0"/>
                        </a:spcAft>
                      </a:pPr>
                      <a:r>
                        <a:rPr lang="zh-CN" sz="900" kern="100" dirty="0">
                          <a:effectLst/>
                          <a:latin typeface="Times New Roman" panose="02020603050405020304" charset="0"/>
                          <a:ea typeface="宋体" panose="02010600030101010101" pitchFamily="2" charset="-122"/>
                        </a:rPr>
                        <a:t>学前教育</a:t>
                      </a:r>
                      <a:endParaRPr lang="zh-CN" sz="900" kern="100" dirty="0">
                        <a:effectLst/>
                        <a:latin typeface="Times New Roman" panose="02020603050405020304" charset="0"/>
                        <a:ea typeface="宋体" panose="02010600030101010101" pitchFamily="2" charset="-122"/>
                      </a:endParaRPr>
                    </a:p>
                  </a:txBody>
                  <a:tcPr marL="14119" marR="1411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01</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w="12700" cap="flat" cmpd="sng" algn="ctr">
                      <a:solidFill>
                        <a:srgbClr val="000000"/>
                      </a:solidFill>
                      <a:prstDash val="solid"/>
                      <a:round/>
                      <a:headEnd type="none" w="med" len="med"/>
                      <a:tailEnd type="none" w="med" len="med"/>
                    </a:lnT>
                    <a:lnB>
                      <a:noFill/>
                    </a:lnB>
                  </a:tcPr>
                </a:tc>
                <a:tc gridSpan="2">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w="12700" cap="flat" cmpd="sng" algn="ctr">
                      <a:solidFill>
                        <a:srgbClr val="000000"/>
                      </a:solidFill>
                      <a:prstDash val="solid"/>
                      <a:round/>
                      <a:headEnd type="none" w="med" len="med"/>
                      <a:tailEnd type="none" w="med" len="med"/>
                    </a:lnT>
                    <a:lnB>
                      <a:noFill/>
                    </a:lnB>
                  </a:tcPr>
                </a:tc>
                <a:tc hMerge="1">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w="12700" cap="flat" cmpd="sng" algn="ctr">
                      <a:solidFill>
                        <a:srgbClr val="000000"/>
                      </a:solidFill>
                      <a:prstDash val="solid"/>
                      <a:round/>
                      <a:headEnd type="none" w="med" len="med"/>
                      <a:tailEnd type="none" w="med" len="med"/>
                    </a:lnT>
                    <a:lnB>
                      <a:noFill/>
                    </a:lnB>
                  </a:tcPr>
                </a:tc>
              </a:tr>
              <a:tr h="176567">
                <a:tc>
                  <a:txBody>
                    <a:bodyPr/>
                    <a:lstStyle/>
                    <a:p>
                      <a:pPr indent="114300" algn="just">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女</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02</a:t>
                      </a:r>
                      <a:endParaRPr lang="zh-CN" sz="900" kern="100" dirty="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gridSpan="2">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hMerge="1">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r>
              <a:tr h="176567">
                <a:tc>
                  <a:txBody>
                    <a:bodyPr/>
                    <a:lstStyle/>
                    <a:p>
                      <a:pPr indent="114300" algn="just">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少数民族</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03</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gridSpan="2">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hMerge="1">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r>
              <a:tr h="176567">
                <a:tc>
                  <a:txBody>
                    <a:bodyPr/>
                    <a:lstStyle/>
                    <a:p>
                      <a:pPr algn="just">
                        <a:spcAft>
                          <a:spcPts val="0"/>
                        </a:spcAft>
                      </a:pPr>
                      <a:r>
                        <a:rPr lang="zh-CN" sz="900" kern="100">
                          <a:effectLst/>
                          <a:latin typeface="Times New Roman" panose="02020603050405020304" charset="0"/>
                          <a:ea typeface="宋体" panose="02010600030101010101" pitchFamily="2" charset="-122"/>
                        </a:rPr>
                        <a:t>小学</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04</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gridSpan="2">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hMerge="1">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r>
              <a:tr h="176567">
                <a:tc>
                  <a:txBody>
                    <a:bodyPr/>
                    <a:lstStyle/>
                    <a:p>
                      <a:pPr indent="114300" algn="just">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女</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05</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gridSpan="2">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hMerge="1">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r>
              <a:tr h="176567">
                <a:tc>
                  <a:txBody>
                    <a:bodyPr/>
                    <a:lstStyle/>
                    <a:p>
                      <a:pPr indent="114300" algn="just">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少数民族</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06</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gridSpan="2">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hMerge="1">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r>
              <a:tr h="176567">
                <a:tc>
                  <a:txBody>
                    <a:bodyPr/>
                    <a:lstStyle/>
                    <a:p>
                      <a:pPr algn="just">
                        <a:spcAft>
                          <a:spcPts val="0"/>
                        </a:spcAft>
                      </a:pPr>
                      <a:r>
                        <a:rPr lang="zh-CN" sz="900" kern="100">
                          <a:effectLst/>
                          <a:latin typeface="Times New Roman" panose="02020603050405020304" charset="0"/>
                          <a:ea typeface="宋体" panose="02010600030101010101" pitchFamily="2" charset="-122"/>
                        </a:rPr>
                        <a:t>初中</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07</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gridSpan="2">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hMerge="1">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r>
              <a:tr h="176567">
                <a:tc>
                  <a:txBody>
                    <a:bodyPr/>
                    <a:lstStyle/>
                    <a:p>
                      <a:pPr indent="114300" algn="just">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女</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08</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gridSpan="2">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hMerge="1">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r>
              <a:tr h="176567">
                <a:tc>
                  <a:txBody>
                    <a:bodyPr/>
                    <a:lstStyle/>
                    <a:p>
                      <a:pPr indent="114300" algn="just">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少数民族</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09</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gridSpan="2">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hMerge="1">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r>
              <a:tr h="176567">
                <a:tc>
                  <a:txBody>
                    <a:bodyPr/>
                    <a:lstStyle/>
                    <a:p>
                      <a:pPr algn="just">
                        <a:spcAft>
                          <a:spcPts val="0"/>
                        </a:spcAft>
                      </a:pPr>
                      <a:r>
                        <a:rPr lang="zh-CN" altLang="en-US" sz="900" kern="100" dirty="0">
                          <a:effectLst/>
                          <a:latin typeface="Times New Roman" panose="02020603050405020304" charset="0"/>
                          <a:ea typeface="宋体" panose="02010600030101010101" pitchFamily="2" charset="-122"/>
                        </a:rPr>
                        <a:t>普通</a:t>
                      </a:r>
                      <a:r>
                        <a:rPr lang="zh-CN" sz="900" kern="100" dirty="0">
                          <a:effectLst/>
                          <a:latin typeface="Times New Roman" panose="02020603050405020304" charset="0"/>
                          <a:ea typeface="宋体" panose="02010600030101010101" pitchFamily="2" charset="-122"/>
                        </a:rPr>
                        <a:t>高中</a:t>
                      </a:r>
                      <a:endParaRPr lang="zh-CN" sz="900" kern="100" dirty="0">
                        <a:effectLst/>
                        <a:latin typeface="Times New Roman" panose="02020603050405020304" charset="0"/>
                        <a:ea typeface="宋体" panose="02010600030101010101" pitchFamily="2" charset="-122"/>
                      </a:endParaRPr>
                    </a:p>
                  </a:txBody>
                  <a:tcPr marL="14119" marR="1411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10</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gridSpan="2">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hMerge="1">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r>
              <a:tr h="176567">
                <a:tc>
                  <a:txBody>
                    <a:bodyPr/>
                    <a:lstStyle/>
                    <a:p>
                      <a:pPr indent="114300" algn="just">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女</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11</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gridSpan="2">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hMerge="1">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r>
              <a:tr h="176567">
                <a:tc>
                  <a:txBody>
                    <a:bodyPr/>
                    <a:lstStyle/>
                    <a:p>
                      <a:pPr indent="114300" algn="just">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少数民族</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12</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gridSpan="2">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hMerge="1">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r>
              <a:tr h="176567">
                <a:tc>
                  <a:txBody>
                    <a:bodyPr/>
                    <a:lstStyle/>
                    <a:p>
                      <a:pPr algn="just">
                        <a:spcAft>
                          <a:spcPts val="0"/>
                        </a:spcAft>
                      </a:pPr>
                      <a:r>
                        <a:rPr lang="zh-CN" sz="900" kern="100">
                          <a:effectLst/>
                          <a:latin typeface="Times New Roman" panose="02020603050405020304" charset="0"/>
                          <a:ea typeface="宋体" panose="02010600030101010101" pitchFamily="2" charset="-122"/>
                        </a:rPr>
                        <a:t>特殊教育</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13</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gridSpan="2">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hMerge="1">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r>
              <a:tr h="176567">
                <a:tc>
                  <a:txBody>
                    <a:bodyPr/>
                    <a:lstStyle/>
                    <a:p>
                      <a:pPr indent="114300" algn="just">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女</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14</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gridSpan="2">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hMerge="1">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r>
              <a:tr h="176567">
                <a:tc>
                  <a:txBody>
                    <a:bodyPr/>
                    <a:lstStyle/>
                    <a:p>
                      <a:pPr indent="114300" algn="just">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少数民族</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15</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gridSpan="2">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hMerge="1">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r>
              <a:tr h="176567">
                <a:tc>
                  <a:txBody>
                    <a:bodyPr/>
                    <a:lstStyle/>
                    <a:p>
                      <a:pPr algn="just">
                        <a:spcAft>
                          <a:spcPts val="0"/>
                        </a:spcAft>
                      </a:pPr>
                      <a:r>
                        <a:rPr lang="zh-CN" sz="900" kern="100">
                          <a:effectLst/>
                          <a:latin typeface="Times New Roman" panose="02020603050405020304" charset="0"/>
                          <a:ea typeface="宋体" panose="02010600030101010101" pitchFamily="2" charset="-122"/>
                        </a:rPr>
                        <a:t>中职全日制学生</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16</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gridSpan="2">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hMerge="1">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r>
              <a:tr h="176567">
                <a:tc>
                  <a:txBody>
                    <a:bodyPr/>
                    <a:lstStyle/>
                    <a:p>
                      <a:pPr indent="114300" algn="just">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女</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17</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gridSpan="2">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hMerge="1">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r>
              <a:tr h="176567">
                <a:tc>
                  <a:txBody>
                    <a:bodyPr/>
                    <a:lstStyle/>
                    <a:p>
                      <a:pPr algn="just">
                        <a:spcAft>
                          <a:spcPts val="0"/>
                        </a:spcAft>
                      </a:pPr>
                      <a:r>
                        <a:rPr lang="zh-CN" sz="900" kern="100">
                          <a:effectLst/>
                          <a:latin typeface="Times New Roman" panose="02020603050405020304" charset="0"/>
                          <a:ea typeface="宋体" panose="02010600030101010101" pitchFamily="2" charset="-122"/>
                        </a:rPr>
                        <a:t>中职非全日制学生</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18</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gridSpan="2">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hMerge="1">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r>
              <a:tr h="176567">
                <a:tc>
                  <a:txBody>
                    <a:bodyPr/>
                    <a:lstStyle/>
                    <a:p>
                      <a:pPr indent="114300" algn="just">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女</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19</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gridSpan="2">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hMerge="1">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r>
              <a:tr h="176567">
                <a:tc>
                  <a:txBody>
                    <a:bodyPr/>
                    <a:lstStyle/>
                    <a:p>
                      <a:pPr algn="just">
                        <a:spcAft>
                          <a:spcPts val="0"/>
                        </a:spcAft>
                      </a:pPr>
                      <a:r>
                        <a:rPr lang="zh-CN" sz="900" kern="100">
                          <a:effectLst/>
                          <a:latin typeface="Times New Roman" panose="02020603050405020304" charset="0"/>
                          <a:ea typeface="宋体" panose="02010600030101010101" pitchFamily="2" charset="-122"/>
                        </a:rPr>
                        <a:t>高职专科生</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20</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gridSpan="2">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hMerge="1">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r>
              <a:tr h="176567">
                <a:tc>
                  <a:txBody>
                    <a:bodyPr/>
                    <a:lstStyle/>
                    <a:p>
                      <a:pPr algn="just">
                        <a:spcAft>
                          <a:spcPts val="0"/>
                        </a:spcAft>
                      </a:pPr>
                      <a:r>
                        <a:rPr lang="zh-CN" sz="900" kern="100">
                          <a:effectLst/>
                          <a:latin typeface="Times New Roman" panose="02020603050405020304" charset="0"/>
                          <a:ea typeface="宋体" panose="02010600030101010101" pitchFamily="2" charset="-122"/>
                        </a:rPr>
                        <a:t>高职本科生</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21</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gridSpan="2">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hMerge="1">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r>
              <a:tr h="176567">
                <a:tc>
                  <a:txBody>
                    <a:bodyPr/>
                    <a:lstStyle/>
                    <a:p>
                      <a:pPr algn="just">
                        <a:spcAft>
                          <a:spcPts val="0"/>
                        </a:spcAft>
                      </a:pPr>
                      <a:r>
                        <a:rPr lang="zh-CN" sz="900" kern="100">
                          <a:effectLst/>
                          <a:latin typeface="Times New Roman" panose="02020603050405020304" charset="0"/>
                          <a:ea typeface="宋体" panose="02010600030101010101" pitchFamily="2" charset="-122"/>
                        </a:rPr>
                        <a:t>普通本科生</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22</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gridSpan="2">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hMerge="1">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r>
              <a:tr h="176567">
                <a:tc>
                  <a:txBody>
                    <a:bodyPr/>
                    <a:lstStyle/>
                    <a:p>
                      <a:pPr algn="just">
                        <a:spcAft>
                          <a:spcPts val="0"/>
                        </a:spcAft>
                      </a:pPr>
                      <a:r>
                        <a:rPr lang="zh-CN" sz="900" kern="100">
                          <a:effectLst/>
                          <a:latin typeface="Times New Roman" panose="02020603050405020304" charset="0"/>
                          <a:ea typeface="宋体" panose="02010600030101010101" pitchFamily="2" charset="-122"/>
                        </a:rPr>
                        <a:t>成人专科生</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23</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gridSpan="2">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hMerge="1">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r>
              <a:tr h="176567">
                <a:tc>
                  <a:txBody>
                    <a:bodyPr/>
                    <a:lstStyle/>
                    <a:p>
                      <a:pPr algn="just">
                        <a:spcAft>
                          <a:spcPts val="0"/>
                        </a:spcAft>
                      </a:pPr>
                      <a:r>
                        <a:rPr lang="zh-CN" sz="900" kern="100">
                          <a:effectLst/>
                          <a:latin typeface="Times New Roman" panose="02020603050405020304" charset="0"/>
                          <a:ea typeface="宋体" panose="02010600030101010101" pitchFamily="2" charset="-122"/>
                        </a:rPr>
                        <a:t>成人本科生</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24</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gridSpan="2">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hMerge="1">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r>
              <a:tr h="176567">
                <a:tc>
                  <a:txBody>
                    <a:bodyPr/>
                    <a:lstStyle/>
                    <a:p>
                      <a:pPr algn="just">
                        <a:spcAft>
                          <a:spcPts val="0"/>
                        </a:spcAft>
                      </a:pPr>
                      <a:r>
                        <a:rPr lang="zh-CN" sz="900" kern="100" dirty="0">
                          <a:effectLst/>
                          <a:latin typeface="Times New Roman" panose="02020603050405020304" charset="0"/>
                          <a:ea typeface="宋体" panose="02010600030101010101" pitchFamily="2" charset="-122"/>
                        </a:rPr>
                        <a:t>网络</a:t>
                      </a:r>
                      <a:r>
                        <a:rPr lang="zh-CN" altLang="en-US" sz="900" kern="100" dirty="0">
                          <a:effectLst/>
                          <a:latin typeface="Times New Roman" panose="02020603050405020304" charset="0"/>
                          <a:ea typeface="宋体" panose="02010600030101010101" pitchFamily="2" charset="-122"/>
                        </a:rPr>
                        <a:t>（开放）</a:t>
                      </a:r>
                      <a:r>
                        <a:rPr lang="zh-CN" sz="900" kern="100" dirty="0">
                          <a:effectLst/>
                          <a:latin typeface="Times New Roman" panose="02020603050405020304" charset="0"/>
                          <a:ea typeface="宋体" panose="02010600030101010101" pitchFamily="2" charset="-122"/>
                        </a:rPr>
                        <a:t>专科生</a:t>
                      </a:r>
                      <a:endParaRPr lang="zh-CN" sz="900" kern="100" dirty="0">
                        <a:effectLst/>
                        <a:latin typeface="Times New Roman" panose="02020603050405020304" charset="0"/>
                        <a:ea typeface="宋体" panose="02010600030101010101" pitchFamily="2" charset="-122"/>
                      </a:endParaRPr>
                    </a:p>
                  </a:txBody>
                  <a:tcPr marL="14119" marR="1411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25</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gridSpan="2">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hMerge="1">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r>
              <a:tr h="176567">
                <a:tc>
                  <a:txBody>
                    <a:bodyPr/>
                    <a:lstStyle/>
                    <a:p>
                      <a:pPr algn="just">
                        <a:spcAft>
                          <a:spcPts val="0"/>
                        </a:spcAft>
                      </a:pPr>
                      <a:r>
                        <a:rPr lang="zh-CN" sz="900" kern="100" dirty="0">
                          <a:effectLst/>
                          <a:latin typeface="Times New Roman" panose="02020603050405020304" charset="0"/>
                          <a:ea typeface="宋体" panose="02010600030101010101" pitchFamily="2" charset="-122"/>
                        </a:rPr>
                        <a:t>网络</a:t>
                      </a:r>
                      <a:r>
                        <a:rPr lang="zh-CN" altLang="en-US" sz="900" kern="100" dirty="0">
                          <a:effectLst/>
                          <a:latin typeface="Times New Roman" panose="02020603050405020304" charset="0"/>
                          <a:ea typeface="宋体" panose="02010600030101010101" pitchFamily="2" charset="-122"/>
                        </a:rPr>
                        <a:t>（开放）</a:t>
                      </a:r>
                      <a:r>
                        <a:rPr lang="zh-CN" sz="900" kern="100" dirty="0">
                          <a:effectLst/>
                          <a:latin typeface="Times New Roman" panose="02020603050405020304" charset="0"/>
                          <a:ea typeface="宋体" panose="02010600030101010101" pitchFamily="2" charset="-122"/>
                        </a:rPr>
                        <a:t>本科生</a:t>
                      </a:r>
                      <a:endParaRPr lang="zh-CN" sz="900" kern="100" dirty="0">
                        <a:effectLst/>
                        <a:latin typeface="Times New Roman" panose="02020603050405020304" charset="0"/>
                        <a:ea typeface="宋体" panose="02010600030101010101" pitchFamily="2" charset="-122"/>
                      </a:endParaRPr>
                    </a:p>
                  </a:txBody>
                  <a:tcPr marL="14119" marR="1411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26</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gridSpan="2">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hMerge="1">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r>
              <a:tr h="176567">
                <a:tc>
                  <a:txBody>
                    <a:bodyPr/>
                    <a:lstStyle/>
                    <a:p>
                      <a:pPr algn="just">
                        <a:spcAft>
                          <a:spcPts val="0"/>
                        </a:spcAft>
                      </a:pPr>
                      <a:r>
                        <a:rPr lang="zh-CN" sz="900" kern="100">
                          <a:effectLst/>
                          <a:latin typeface="Times New Roman" panose="02020603050405020304" charset="0"/>
                          <a:ea typeface="宋体" panose="02010600030101010101" pitchFamily="2" charset="-122"/>
                        </a:rPr>
                        <a:t>硕士研究生</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27</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gridSpan="2">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hMerge="1">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a:noFill/>
                    </a:lnB>
                  </a:tcPr>
                </a:tc>
              </a:tr>
              <a:tr h="176567">
                <a:tc>
                  <a:txBody>
                    <a:bodyPr/>
                    <a:lstStyle/>
                    <a:p>
                      <a:pPr algn="just">
                        <a:spcAft>
                          <a:spcPts val="0"/>
                        </a:spcAft>
                      </a:pPr>
                      <a:r>
                        <a:rPr lang="zh-CN" sz="900" kern="100">
                          <a:effectLst/>
                          <a:latin typeface="Times New Roman" panose="02020603050405020304" charset="0"/>
                          <a:ea typeface="宋体" panose="02010600030101010101" pitchFamily="2" charset="-122"/>
                        </a:rPr>
                        <a:t>博士研究生</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28</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w="12700" cap="flat" cmpd="sng" algn="ctr">
                      <a:solidFill>
                        <a:srgbClr val="000000"/>
                      </a:solidFill>
                      <a:prstDash val="solid"/>
                      <a:round/>
                      <a:headEnd type="none" w="med" len="med"/>
                      <a:tailEnd type="none" w="med" len="med"/>
                    </a:lnB>
                  </a:tcPr>
                </a:tc>
                <a:tc hMerge="1">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14119" marR="14119" marT="0" marB="0" anchor="ctr">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
        <p:nvSpPr>
          <p:cNvPr id="9" name="矩形 8"/>
          <p:cNvSpPr/>
          <p:nvPr/>
        </p:nvSpPr>
        <p:spPr>
          <a:xfrm>
            <a:off x="4593026" y="287020"/>
            <a:ext cx="3005951" cy="400110"/>
          </a:xfrm>
          <a:prstGeom prst="rect">
            <a:avLst/>
          </a:prstGeom>
        </p:spPr>
        <p:txBody>
          <a:bodyPr wrap="none">
            <a:spAutoFit/>
          </a:bodyPr>
          <a:lstStyle/>
          <a:p>
            <a:pPr algn="ctr"/>
            <a:r>
              <a:rPr lang="zh-CN" altLang="en-US" sz="2000" b="1" dirty="0">
                <a:solidFill>
                  <a:srgbClr val="304371"/>
                </a:solidFill>
                <a:cs typeface="+mn-ea"/>
                <a:sym typeface="+mn-lt"/>
              </a:rPr>
              <a:t>（三十九）学生变动情况</a:t>
            </a:r>
            <a:endParaRPr lang="zh-CN" altLang="en-US" sz="2000" b="1" dirty="0">
              <a:solidFill>
                <a:srgbClr val="304371"/>
              </a:solidFill>
              <a:cs typeface="+mn-ea"/>
              <a:sym typeface="+mn-lt"/>
            </a:endParaRPr>
          </a:p>
        </p:txBody>
      </p:sp>
      <p:cxnSp>
        <p:nvCxnSpPr>
          <p:cNvPr id="4" name="Line 12"/>
          <p:cNvCxnSpPr>
            <a:cxnSpLocks noChangeShapeType="1"/>
          </p:cNvCxnSpPr>
          <p:nvPr/>
        </p:nvCxnSpPr>
        <p:spPr bwMode="auto">
          <a:xfrm>
            <a:off x="8805863" y="4733925"/>
            <a:ext cx="0" cy="0"/>
          </a:xfrm>
          <a:prstGeom prst="line">
            <a:avLst/>
          </a:prstGeom>
          <a:noFill/>
          <a:ln w="9525">
            <a:solidFill>
              <a:srgbClr val="000000"/>
            </a:solidFill>
            <a:round/>
          </a:ln>
          <a:extLst>
            <a:ext uri="{909E8E84-426E-40DD-AFC4-6F175D3DCCD1}">
              <a14:hiddenFill xmlns:a14="http://schemas.microsoft.com/office/drawing/2010/main">
                <a:noFill/>
              </a14:hiddenFill>
            </a:ext>
          </a:extLst>
        </p:spPr>
      </p:cxnSp>
      <p:cxnSp>
        <p:nvCxnSpPr>
          <p:cNvPr id="6" name="Line 12"/>
          <p:cNvCxnSpPr>
            <a:cxnSpLocks noChangeShapeType="1"/>
          </p:cNvCxnSpPr>
          <p:nvPr/>
        </p:nvCxnSpPr>
        <p:spPr bwMode="auto">
          <a:xfrm>
            <a:off x="8805863" y="4733925"/>
            <a:ext cx="0" cy="0"/>
          </a:xfrm>
          <a:prstGeom prst="line">
            <a:avLst/>
          </a:prstGeom>
          <a:noFill/>
          <a:ln w="9525">
            <a:solidFill>
              <a:srgbClr val="000000"/>
            </a:solidFill>
            <a:round/>
          </a:ln>
          <a:extLst>
            <a:ext uri="{909E8E84-426E-40DD-AFC4-6F175D3DCCD1}">
              <a14:hiddenFill xmlns:a14="http://schemas.microsoft.com/office/drawing/2010/main">
                <a:noFill/>
              </a14:hiddenFill>
            </a:ext>
          </a:extLst>
        </p:spPr>
      </p:cxnSp>
      <p:cxnSp>
        <p:nvCxnSpPr>
          <p:cNvPr id="7" name="Line 12"/>
          <p:cNvCxnSpPr>
            <a:cxnSpLocks noChangeShapeType="1"/>
          </p:cNvCxnSpPr>
          <p:nvPr/>
        </p:nvCxnSpPr>
        <p:spPr bwMode="auto">
          <a:xfrm>
            <a:off x="8164513" y="3884613"/>
            <a:ext cx="0" cy="0"/>
          </a:xfrm>
          <a:prstGeom prst="line">
            <a:avLst/>
          </a:prstGeom>
          <a:noFill/>
          <a:ln w="9525">
            <a:solidFill>
              <a:srgbClr val="000000"/>
            </a:solidFill>
            <a:round/>
          </a:ln>
          <a:extLst>
            <a:ext uri="{909E8E84-426E-40DD-AFC4-6F175D3DCCD1}">
              <a14:hiddenFill xmlns:a14="http://schemas.microsoft.com/office/drawing/2010/main">
                <a:noFill/>
              </a14:hiddenFill>
            </a:ext>
          </a:extLst>
        </p:spPr>
      </p:cxnSp>
      <p:grpSp>
        <p:nvGrpSpPr>
          <p:cNvPr id="8" name="组合 7"/>
          <p:cNvGrpSpPr/>
          <p:nvPr/>
        </p:nvGrpSpPr>
        <p:grpSpPr>
          <a:xfrm>
            <a:off x="673099" y="1260604"/>
            <a:ext cx="10858500" cy="1674914"/>
            <a:chOff x="660401" y="1066609"/>
            <a:chExt cx="10858500" cy="1861058"/>
          </a:xfrm>
        </p:grpSpPr>
        <p:grpSp>
          <p:nvGrpSpPr>
            <p:cNvPr id="10" name="组合 9"/>
            <p:cNvGrpSpPr/>
            <p:nvPr/>
          </p:nvGrpSpPr>
          <p:grpSpPr>
            <a:xfrm>
              <a:off x="660401" y="1413361"/>
              <a:ext cx="10858500" cy="1514306"/>
              <a:chOff x="660401" y="308005"/>
              <a:chExt cx="10858500" cy="2590075"/>
            </a:xfrm>
          </p:grpSpPr>
          <p:sp>
            <p:nvSpPr>
              <p:cNvPr id="12" name="矩形 11"/>
              <p:cNvSpPr/>
              <p:nvPr/>
            </p:nvSpPr>
            <p:spPr>
              <a:xfrm>
                <a:off x="660401" y="308005"/>
                <a:ext cx="10858500" cy="2590075"/>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13" name="矩形 12"/>
              <p:cNvSpPr/>
              <p:nvPr/>
            </p:nvSpPr>
            <p:spPr>
              <a:xfrm>
                <a:off x="666750" y="370052"/>
                <a:ext cx="10722611" cy="2171541"/>
              </a:xfrm>
              <a:prstGeom prst="rect">
                <a:avLst/>
              </a:prstGeom>
            </p:spPr>
            <p:txBody>
              <a:bodyPr wrap="square">
                <a:spAutoFit/>
              </a:bodyPr>
              <a:lstStyle/>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rPr>
                  <a:t>填报说明：</a:t>
                </a:r>
                <a:endParaRPr lang="zh-CN" altLang="en-US" sz="1600" b="1" dirty="0">
                  <a:solidFill>
                    <a:schemeClr val="accent5">
                      <a:lumMod val="20000"/>
                      <a:lumOff val="80000"/>
                    </a:schemeClr>
                  </a:solidFill>
                  <a:latin typeface="黑体" panose="02010609060101010101" charset="-122"/>
                  <a:ea typeface="黑体" panose="02010609060101010101" charset="-122"/>
                </a:endParaRPr>
              </a:p>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1</a:t>
                </a:r>
                <a:r>
                  <a:rPr lang="zh-CN" altLang="en-US" sz="1600" b="1" dirty="0">
                    <a:solidFill>
                      <a:schemeClr val="accent5">
                        <a:lumMod val="20000"/>
                        <a:lumOff val="80000"/>
                      </a:schemeClr>
                    </a:solidFill>
                    <a:latin typeface="黑体" panose="02010609060101010101" charset="-122"/>
                    <a:ea typeface="黑体" panose="02010609060101010101" charset="-122"/>
                  </a:rPr>
                  <a:t>）在校大学生应征入伍学生按照退役复学和应征入伍填报。不包含大学生新征入伍保留入学资格学生。</a:t>
                </a:r>
                <a:endParaRPr lang="zh-CN" altLang="en-US" sz="1600" b="1" dirty="0">
                  <a:solidFill>
                    <a:schemeClr val="accent5">
                      <a:lumMod val="20000"/>
                      <a:lumOff val="80000"/>
                    </a:schemeClr>
                  </a:solidFill>
                  <a:latin typeface="黑体" panose="02010609060101010101" charset="-122"/>
                  <a:ea typeface="黑体" panose="02010609060101010101" charset="-122"/>
                </a:endParaRPr>
              </a:p>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2</a:t>
                </a:r>
                <a:r>
                  <a:rPr lang="zh-CN" altLang="en-US" sz="1600" b="1" dirty="0">
                    <a:solidFill>
                      <a:schemeClr val="accent5">
                        <a:lumMod val="20000"/>
                        <a:lumOff val="80000"/>
                      </a:schemeClr>
                    </a:solidFill>
                    <a:latin typeface="黑体" panose="02010609060101010101" charset="-122"/>
                    <a:ea typeface="黑体" panose="02010609060101010101" charset="-122"/>
                  </a:rPr>
                  <a:t>）退役复学和应征入伍由录取高等教育学校填报。</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11" name="矩形 10"/>
            <p:cNvSpPr/>
            <p:nvPr/>
          </p:nvSpPr>
          <p:spPr>
            <a:xfrm flipH="1">
              <a:off x="9740495" y="1066609"/>
              <a:ext cx="990427" cy="286931"/>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cxnSp>
        <p:nvCxnSpPr>
          <p:cNvPr id="18" name="Line 12"/>
          <p:cNvCxnSpPr>
            <a:cxnSpLocks noChangeShapeType="1"/>
          </p:cNvCxnSpPr>
          <p:nvPr/>
        </p:nvCxnSpPr>
        <p:spPr bwMode="auto">
          <a:xfrm>
            <a:off x="8164513" y="3884613"/>
            <a:ext cx="0" cy="0"/>
          </a:xfrm>
          <a:prstGeom prst="line">
            <a:avLst/>
          </a:prstGeom>
          <a:noFill/>
          <a:ln w="9525">
            <a:solidFill>
              <a:srgbClr val="000000"/>
            </a:solidFill>
            <a:round/>
          </a:ln>
        </p:spPr>
      </p:cxnSp>
      <p:cxnSp>
        <p:nvCxnSpPr>
          <p:cNvPr id="16" name="Line 12"/>
          <p:cNvCxnSpPr>
            <a:cxnSpLocks noChangeShapeType="1"/>
          </p:cNvCxnSpPr>
          <p:nvPr/>
        </p:nvCxnSpPr>
        <p:spPr bwMode="auto">
          <a:xfrm>
            <a:off x="8164513" y="3884613"/>
            <a:ext cx="0" cy="0"/>
          </a:xfrm>
          <a:prstGeom prst="line">
            <a:avLst/>
          </a:prstGeom>
          <a:noFill/>
          <a:ln w="9525">
            <a:solidFill>
              <a:srgbClr val="000000"/>
            </a:solidFill>
            <a:round/>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250"/>
                                        <p:tgtEl>
                                          <p:spTgt spid="8"/>
                                        </p:tgtEl>
                                      </p:cBhvr>
                                    </p:animEffect>
                                    <p:set>
                                      <p:cBhvr>
                                        <p:cTn id="12" dur="1" fill="hold">
                                          <p:stCondLst>
                                            <p:cond delay="24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3811562" y="287020"/>
            <a:ext cx="4568879" cy="400110"/>
          </a:xfrm>
          <a:prstGeom prst="rect">
            <a:avLst/>
          </a:prstGeom>
        </p:spPr>
        <p:txBody>
          <a:bodyPr wrap="none">
            <a:spAutoFit/>
          </a:bodyPr>
          <a:lstStyle/>
          <a:p>
            <a:pPr algn="ctr"/>
            <a:r>
              <a:rPr lang="zh-CN" altLang="en-US" sz="2000" b="1" dirty="0">
                <a:solidFill>
                  <a:srgbClr val="FF0000"/>
                </a:solidFill>
                <a:cs typeface="+mn-ea"/>
                <a:sym typeface="+mn-lt"/>
              </a:rPr>
              <a:t>★ </a:t>
            </a:r>
            <a:r>
              <a:rPr lang="zh-CN" altLang="en-US" sz="2000" b="1" dirty="0">
                <a:solidFill>
                  <a:srgbClr val="304371"/>
                </a:solidFill>
                <a:cs typeface="+mn-ea"/>
                <a:sym typeface="+mn-lt"/>
              </a:rPr>
              <a:t>（三十九）学生变动情况（接上页）</a:t>
            </a:r>
            <a:endParaRPr lang="zh-CN" altLang="en-US" sz="2000" b="1" dirty="0">
              <a:solidFill>
                <a:srgbClr val="304371"/>
              </a:solidFill>
              <a:cs typeface="+mn-ea"/>
              <a:sym typeface="+mn-lt"/>
            </a:endParaRPr>
          </a:p>
        </p:txBody>
      </p:sp>
      <p:cxnSp>
        <p:nvCxnSpPr>
          <p:cNvPr id="4" name="Line 12"/>
          <p:cNvCxnSpPr>
            <a:cxnSpLocks noChangeShapeType="1"/>
          </p:cNvCxnSpPr>
          <p:nvPr/>
        </p:nvCxnSpPr>
        <p:spPr bwMode="auto">
          <a:xfrm>
            <a:off x="8805863" y="4733925"/>
            <a:ext cx="0" cy="0"/>
          </a:xfrm>
          <a:prstGeom prst="line">
            <a:avLst/>
          </a:prstGeom>
          <a:noFill/>
          <a:ln w="9525">
            <a:solidFill>
              <a:srgbClr val="000000"/>
            </a:solidFill>
            <a:round/>
          </a:ln>
          <a:extLst>
            <a:ext uri="{909E8E84-426E-40DD-AFC4-6F175D3DCCD1}">
              <a14:hiddenFill xmlns:a14="http://schemas.microsoft.com/office/drawing/2010/main">
                <a:noFill/>
              </a14:hiddenFill>
            </a:ext>
          </a:extLst>
        </p:spPr>
      </p:cxnSp>
      <p:cxnSp>
        <p:nvCxnSpPr>
          <p:cNvPr id="6" name="Line 12"/>
          <p:cNvCxnSpPr>
            <a:cxnSpLocks noChangeShapeType="1"/>
          </p:cNvCxnSpPr>
          <p:nvPr/>
        </p:nvCxnSpPr>
        <p:spPr bwMode="auto">
          <a:xfrm>
            <a:off x="8805863" y="4733925"/>
            <a:ext cx="0" cy="0"/>
          </a:xfrm>
          <a:prstGeom prst="line">
            <a:avLst/>
          </a:prstGeom>
          <a:noFill/>
          <a:ln w="9525">
            <a:solidFill>
              <a:srgbClr val="000000"/>
            </a:solidFill>
            <a:round/>
          </a:ln>
          <a:extLst>
            <a:ext uri="{909E8E84-426E-40DD-AFC4-6F175D3DCCD1}">
              <a14:hiddenFill xmlns:a14="http://schemas.microsoft.com/office/drawing/2010/main">
                <a:noFill/>
              </a14:hiddenFill>
            </a:ext>
          </a:extLst>
        </p:spPr>
      </p:cxnSp>
      <p:sp>
        <p:nvSpPr>
          <p:cNvPr id="8" name="矩形 7"/>
          <p:cNvSpPr/>
          <p:nvPr/>
        </p:nvSpPr>
        <p:spPr>
          <a:xfrm>
            <a:off x="666750" y="1279904"/>
            <a:ext cx="646331" cy="281744"/>
          </a:xfrm>
          <a:prstGeom prst="rect">
            <a:avLst/>
          </a:prstGeom>
        </p:spPr>
        <p:txBody>
          <a:bodyPr wrap="none">
            <a:spAutoFit/>
          </a:bodyPr>
          <a:lstStyle/>
          <a:p>
            <a:pPr algn="just">
              <a:lnSpc>
                <a:spcPts val="1400"/>
              </a:lnSpc>
              <a:spcAft>
                <a:spcPts val="0"/>
              </a:spcAft>
            </a:pPr>
            <a:r>
              <a:rPr lang="zh-CN" altLang="zh-CN" kern="100" dirty="0">
                <a:cs typeface="+mn-ea"/>
                <a:sym typeface="+mn-lt"/>
              </a:rPr>
              <a:t>续表</a:t>
            </a:r>
            <a:endParaRPr lang="zh-CN" altLang="zh-CN" sz="2400" kern="100" dirty="0">
              <a:cs typeface="+mn-ea"/>
              <a:sym typeface="+mn-lt"/>
            </a:endParaRPr>
          </a:p>
        </p:txBody>
      </p:sp>
      <p:graphicFrame>
        <p:nvGraphicFramePr>
          <p:cNvPr id="3" name="表格 2"/>
          <p:cNvGraphicFramePr>
            <a:graphicFrameLocks noGrp="1"/>
          </p:cNvGraphicFramePr>
          <p:nvPr/>
        </p:nvGraphicFramePr>
        <p:xfrm>
          <a:off x="666750" y="1841057"/>
          <a:ext cx="10858500" cy="1311777"/>
        </p:xfrm>
        <a:graphic>
          <a:graphicData uri="http://schemas.openxmlformats.org/drawingml/2006/table">
            <a:tbl>
              <a:tblPr firstRow="1" firstCol="1" bandRow="1"/>
              <a:tblGrid>
                <a:gridCol w="1025042"/>
                <a:gridCol w="1022871"/>
                <a:gridCol w="1022871"/>
                <a:gridCol w="1022871"/>
                <a:gridCol w="1020699"/>
                <a:gridCol w="1020699"/>
                <a:gridCol w="1022871"/>
                <a:gridCol w="1025042"/>
                <a:gridCol w="1025042"/>
                <a:gridCol w="1650492"/>
              </a:tblGrid>
              <a:tr h="437259">
                <a:tc rowSpan="2">
                  <a:txBody>
                    <a:bodyPr/>
                    <a:lstStyle/>
                    <a:p>
                      <a:pPr algn="ctr">
                        <a:spcAft>
                          <a:spcPts val="0"/>
                        </a:spcAft>
                      </a:pPr>
                      <a:r>
                        <a:rPr lang="zh-CN" sz="900" kern="100">
                          <a:effectLst/>
                          <a:latin typeface="Times New Roman" panose="02020603050405020304" charset="0"/>
                          <a:ea typeface="宋体" panose="02010600030101010101" pitchFamily="2" charset="-122"/>
                        </a:rPr>
                        <a:t>减少学生数</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8">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a:tc>
                <a:tc hMerge="1">
                  <a:tcPr/>
                </a:tc>
                <a:tc hMerge="1">
                  <a:tcPr/>
                </a:tc>
                <a:tc hMerge="1">
                  <a:tcPr/>
                </a:tc>
                <a:tc hMerge="1">
                  <a:tcPr/>
                </a:tc>
                <a:tc hMerge="1">
                  <a:tcPr/>
                </a:tc>
                <a:tc hMerge="1">
                  <a:tcPr/>
                </a:tc>
                <a:tc rowSpan="2">
                  <a:txBody>
                    <a:bodyPr/>
                    <a:lstStyle/>
                    <a:p>
                      <a:pPr algn="ctr">
                        <a:spcAft>
                          <a:spcPts val="0"/>
                        </a:spcAft>
                      </a:pPr>
                      <a:r>
                        <a:rPr lang="zh-CN" sz="900" kern="100">
                          <a:effectLst/>
                          <a:latin typeface="Times New Roman" panose="02020603050405020304" charset="0"/>
                          <a:ea typeface="宋体" panose="02010600030101010101" pitchFamily="2" charset="-122"/>
                        </a:rPr>
                        <a:t>本学年初在校生数</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7259">
                <a:tc vMerge="1">
                  <a:tcPr/>
                </a:tc>
                <a:tc>
                  <a:txBody>
                    <a:bodyPr/>
                    <a:lstStyle/>
                    <a:p>
                      <a:pPr algn="ctr">
                        <a:spcAft>
                          <a:spcPts val="0"/>
                        </a:spcAft>
                      </a:pPr>
                      <a:r>
                        <a:rPr lang="zh-CN" sz="900" kern="100" dirty="0">
                          <a:effectLst/>
                          <a:latin typeface="Times New Roman" panose="02020603050405020304" charset="0"/>
                          <a:ea typeface="宋体" panose="02010600030101010101" pitchFamily="2" charset="-122"/>
                        </a:rPr>
                        <a:t>毕业</a:t>
                      </a:r>
                      <a:endParaRPr lang="zh-CN" sz="1050" kern="100" dirty="0">
                        <a:effectLst/>
                        <a:latin typeface="Times New Roman" panose="02020603050405020304" charset="0"/>
                        <a:ea typeface="宋体" panose="02010600030101010101" pitchFamily="2" charset="-122"/>
                      </a:endParaRPr>
                    </a:p>
                  </a:txBody>
                  <a:tcPr marL="19050" marR="190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zh-CN" sz="900" kern="100" dirty="0">
                          <a:effectLst/>
                          <a:latin typeface="Times New Roman" panose="02020603050405020304" charset="0"/>
                          <a:ea typeface="宋体" panose="02010600030101010101" pitchFamily="2" charset="-122"/>
                        </a:rPr>
                        <a:t>结业</a:t>
                      </a:r>
                      <a:endParaRPr lang="zh-CN" sz="1050" kern="100" dirty="0">
                        <a:effectLst/>
                        <a:latin typeface="Times New Roman" panose="02020603050405020304" charset="0"/>
                        <a:ea typeface="宋体" panose="02010600030101010101" pitchFamily="2" charset="-122"/>
                      </a:endParaRPr>
                    </a:p>
                  </a:txBody>
                  <a:tcPr marL="19050" marR="190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zh-CN" sz="900" kern="100">
                          <a:effectLst/>
                          <a:latin typeface="Times New Roman" panose="02020603050405020304" charset="0"/>
                          <a:ea typeface="宋体" panose="02010600030101010101" pitchFamily="2" charset="-122"/>
                        </a:rPr>
                        <a:t>休学</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zh-CN" sz="900" kern="100">
                          <a:effectLst/>
                          <a:latin typeface="Times New Roman" panose="02020603050405020304" charset="0"/>
                          <a:ea typeface="宋体" panose="02010600030101010101" pitchFamily="2" charset="-122"/>
                        </a:rPr>
                        <a:t>退学</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zh-CN" sz="900" kern="100">
                          <a:effectLst/>
                          <a:latin typeface="Times New Roman" panose="02020603050405020304" charset="0"/>
                          <a:ea typeface="宋体" panose="02010600030101010101" pitchFamily="2" charset="-122"/>
                        </a:rPr>
                        <a:t>死亡</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zh-CN" sz="900" kern="100">
                          <a:effectLst/>
                          <a:latin typeface="Times New Roman" panose="02020603050405020304" charset="0"/>
                          <a:ea typeface="宋体" panose="02010600030101010101" pitchFamily="2" charset="-122"/>
                        </a:rPr>
                        <a:t>转出</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zh-CN" sz="900" kern="100">
                          <a:effectLst/>
                          <a:latin typeface="Times New Roman" panose="02020603050405020304" charset="0"/>
                          <a:ea typeface="宋体" panose="02010600030101010101" pitchFamily="2" charset="-122"/>
                        </a:rPr>
                        <a:t>应征入伍</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zh-CN" sz="900" kern="100" dirty="0">
                          <a:effectLst/>
                          <a:latin typeface="Times New Roman" panose="02020603050405020304" charset="0"/>
                          <a:ea typeface="宋体" panose="02010600030101010101" pitchFamily="2" charset="-122"/>
                        </a:rPr>
                        <a:t>其他</a:t>
                      </a:r>
                      <a:endParaRPr lang="zh-CN" sz="1050" kern="100" dirty="0">
                        <a:effectLst/>
                        <a:latin typeface="Times New Roman" panose="02020603050405020304" charset="0"/>
                        <a:ea typeface="宋体" panose="02010600030101010101" pitchFamily="2" charset="-122"/>
                      </a:endParaRPr>
                    </a:p>
                  </a:txBody>
                  <a:tcPr marL="19050" marR="190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cPr/>
                </a:tc>
              </a:tr>
              <a:tr h="437259">
                <a:tc>
                  <a:txBody>
                    <a:bodyPr/>
                    <a:lstStyle/>
                    <a:p>
                      <a:pPr algn="ctr">
                        <a:spcAft>
                          <a:spcPts val="0"/>
                        </a:spcAft>
                      </a:pPr>
                      <a:r>
                        <a:rPr lang="en-US" sz="900" kern="100">
                          <a:effectLst/>
                          <a:latin typeface="宋体" panose="02010600030101010101" pitchFamily="2" charset="-122"/>
                          <a:ea typeface="宋体" panose="02010600030101010101" pitchFamily="2" charset="-122"/>
                        </a:rPr>
                        <a:t>8</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9</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10</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11</a:t>
                      </a:r>
                      <a:endParaRPr lang="zh-CN" sz="1050" kern="100" dirty="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12</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13</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14</a:t>
                      </a:r>
                      <a:endParaRPr lang="zh-CN" sz="1050" kern="100" dirty="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15</a:t>
                      </a:r>
                      <a:endParaRPr lang="zh-CN" sz="105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16</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17</a:t>
                      </a:r>
                      <a:endParaRPr lang="zh-CN" sz="1050" kern="100" dirty="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pSp>
        <p:nvGrpSpPr>
          <p:cNvPr id="7" name="组合 6"/>
          <p:cNvGrpSpPr/>
          <p:nvPr/>
        </p:nvGrpSpPr>
        <p:grpSpPr>
          <a:xfrm>
            <a:off x="666750" y="2358628"/>
            <a:ext cx="10858500" cy="1631664"/>
            <a:chOff x="660401" y="1114666"/>
            <a:chExt cx="10858500" cy="1813001"/>
          </a:xfrm>
        </p:grpSpPr>
        <p:grpSp>
          <p:nvGrpSpPr>
            <p:cNvPr id="10" name="组合 9"/>
            <p:cNvGrpSpPr/>
            <p:nvPr/>
          </p:nvGrpSpPr>
          <p:grpSpPr>
            <a:xfrm>
              <a:off x="660401" y="1413361"/>
              <a:ext cx="10858500" cy="1514306"/>
              <a:chOff x="660401" y="308005"/>
              <a:chExt cx="10858500" cy="2590075"/>
            </a:xfrm>
          </p:grpSpPr>
          <p:sp>
            <p:nvSpPr>
              <p:cNvPr id="12" name="矩形 11"/>
              <p:cNvSpPr/>
              <p:nvPr/>
            </p:nvSpPr>
            <p:spPr>
              <a:xfrm>
                <a:off x="660401" y="308005"/>
                <a:ext cx="10858500" cy="2590075"/>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13" name="矩形 12"/>
              <p:cNvSpPr/>
              <p:nvPr/>
            </p:nvSpPr>
            <p:spPr>
              <a:xfrm>
                <a:off x="666750" y="370052"/>
                <a:ext cx="10722611" cy="2171539"/>
              </a:xfrm>
              <a:prstGeom prst="rect">
                <a:avLst/>
              </a:prstGeom>
            </p:spPr>
            <p:txBody>
              <a:bodyPr wrap="square">
                <a:spAutoFit/>
              </a:bodyPr>
              <a:lstStyle/>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rPr>
                  <a:t>填报说明：</a:t>
                </a:r>
                <a:endParaRPr lang="zh-CN" altLang="en-US" sz="1600" b="1" dirty="0">
                  <a:solidFill>
                    <a:schemeClr val="accent5">
                      <a:lumMod val="20000"/>
                      <a:lumOff val="80000"/>
                    </a:schemeClr>
                  </a:solidFill>
                  <a:latin typeface="黑体" panose="02010609060101010101" charset="-122"/>
                  <a:ea typeface="黑体" panose="02010609060101010101" charset="-122"/>
                </a:endParaRPr>
              </a:p>
              <a:p>
                <a:pPr>
                  <a:lnSpc>
                    <a:spcPct val="150000"/>
                  </a:lnSpc>
                </a:pPr>
                <a:r>
                  <a:rPr lang="zh-CN" altLang="zh-CN"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5</a:t>
                </a:r>
                <a:r>
                  <a:rPr lang="zh-CN" altLang="zh-CN" sz="1600" b="1" dirty="0">
                    <a:solidFill>
                      <a:schemeClr val="accent5">
                        <a:lumMod val="20000"/>
                        <a:lumOff val="80000"/>
                      </a:schemeClr>
                    </a:solidFill>
                    <a:latin typeface="黑体" panose="02010609060101010101" charset="-122"/>
                    <a:ea typeface="黑体" panose="02010609060101010101" charset="-122"/>
                  </a:rPr>
                  <a:t>）休学是指由学校批准，正式办理休学手续，经学校同意暂时离开学校。</a:t>
                </a:r>
                <a:endParaRPr lang="en-US" altLang="zh-CN" sz="1600" b="1" dirty="0">
                  <a:solidFill>
                    <a:schemeClr val="accent5">
                      <a:lumMod val="20000"/>
                      <a:lumOff val="80000"/>
                    </a:schemeClr>
                  </a:solidFill>
                  <a:latin typeface="黑体" panose="02010609060101010101" charset="-122"/>
                  <a:ea typeface="黑体" panose="02010609060101010101" charset="-122"/>
                </a:endParaRPr>
              </a:p>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rPr>
                  <a:t>（修改填报说明）</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11" name="矩形 10"/>
            <p:cNvSpPr/>
            <p:nvPr/>
          </p:nvSpPr>
          <p:spPr>
            <a:xfrm flipH="1">
              <a:off x="3758795" y="1114666"/>
              <a:ext cx="990427" cy="286931"/>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250"/>
                                        <p:tgtEl>
                                          <p:spTgt spid="7"/>
                                        </p:tgtEl>
                                      </p:cBhvr>
                                    </p:animEffect>
                                    <p:set>
                                      <p:cBhvr>
                                        <p:cTn id="12" dur="1" fill="hold">
                                          <p:stCondLst>
                                            <p:cond delay="24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4080064" y="287020"/>
            <a:ext cx="4031873" cy="400110"/>
          </a:xfrm>
          <a:prstGeom prst="rect">
            <a:avLst/>
          </a:prstGeom>
        </p:spPr>
        <p:txBody>
          <a:bodyPr wrap="none">
            <a:spAutoFit/>
          </a:bodyPr>
          <a:lstStyle/>
          <a:p>
            <a:pPr algn="ctr"/>
            <a:r>
              <a:rPr lang="zh-CN" altLang="en-US" sz="2000" b="1" dirty="0">
                <a:solidFill>
                  <a:srgbClr val="304371"/>
                </a:solidFill>
                <a:cs typeface="+mn-ea"/>
                <a:sym typeface="+mn-lt"/>
              </a:rPr>
              <a:t>（四十）在校生中死亡的主要原因</a:t>
            </a:r>
            <a:endParaRPr lang="zh-CN" altLang="en-US" sz="2000" b="1" dirty="0">
              <a:solidFill>
                <a:srgbClr val="304371"/>
              </a:solidFill>
              <a:cs typeface="+mn-ea"/>
              <a:sym typeface="+mn-lt"/>
            </a:endParaRPr>
          </a:p>
        </p:txBody>
      </p:sp>
      <p:graphicFrame>
        <p:nvGraphicFramePr>
          <p:cNvPr id="3" name="表格 2"/>
          <p:cNvGraphicFramePr>
            <a:graphicFrameLocks noGrp="1"/>
          </p:cNvGraphicFramePr>
          <p:nvPr/>
        </p:nvGraphicFramePr>
        <p:xfrm>
          <a:off x="658813" y="998622"/>
          <a:ext cx="10874373" cy="5804080"/>
        </p:xfrm>
        <a:graphic>
          <a:graphicData uri="http://schemas.openxmlformats.org/drawingml/2006/table">
            <a:tbl>
              <a:tblPr firstRow="1" firstCol="1" bandRow="1"/>
              <a:tblGrid>
                <a:gridCol w="2013934"/>
                <a:gridCol w="469772"/>
                <a:gridCol w="469772"/>
                <a:gridCol w="700310"/>
                <a:gridCol w="702485"/>
                <a:gridCol w="702485"/>
                <a:gridCol w="702485"/>
                <a:gridCol w="702485"/>
                <a:gridCol w="702485"/>
                <a:gridCol w="865600"/>
                <a:gridCol w="865600"/>
                <a:gridCol w="750331"/>
                <a:gridCol w="702485"/>
                <a:gridCol w="524144"/>
              </a:tblGrid>
              <a:tr h="145520">
                <a:tc rowSpan="2">
                  <a:txBody>
                    <a:bodyPr/>
                    <a:lstStyle/>
                    <a:p>
                      <a:pPr algn="ctr">
                        <a:spcAft>
                          <a:spcPts val="0"/>
                        </a:spcAft>
                      </a:pPr>
                      <a:r>
                        <a:rPr lang="zh-CN" sz="900" kern="0" dirty="0">
                          <a:effectLst/>
                          <a:latin typeface="Times New Roman" panose="02020603050405020304" charset="0"/>
                          <a:ea typeface="宋体" panose="02010600030101010101" pitchFamily="2" charset="-122"/>
                        </a:rPr>
                        <a:t>指标名称</a:t>
                      </a:r>
                      <a:endParaRPr lang="zh-CN" sz="900" kern="100" dirty="0">
                        <a:effectLst/>
                        <a:latin typeface="Times New Roman" panose="02020603050405020304" charset="0"/>
                        <a:ea typeface="宋体" panose="02010600030101010101" pitchFamily="2" charset="-122"/>
                      </a:endParaRPr>
                    </a:p>
                  </a:txBody>
                  <a:tcPr marL="48148" marR="4814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代码</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合计</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8">
                  <a:txBody>
                    <a:bodyPr/>
                    <a:lstStyle/>
                    <a:p>
                      <a:pPr algn="ctr">
                        <a:spcAft>
                          <a:spcPts val="0"/>
                        </a:spcAft>
                      </a:pPr>
                      <a:r>
                        <a:rPr lang="zh-CN" sz="900" kern="0" dirty="0">
                          <a:effectLst/>
                          <a:latin typeface="Times New Roman" panose="02020603050405020304" charset="0"/>
                          <a:ea typeface="宋体" panose="02010600030101010101" pitchFamily="2" charset="-122"/>
                          <a:cs typeface="宋体" panose="02010600030101010101" pitchFamily="2" charset="-122"/>
                        </a:rPr>
                        <a:t>事故灾难类</a:t>
                      </a:r>
                      <a:endParaRPr lang="zh-CN" sz="900" kern="100" dirty="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c hMerge="1">
                  <a:tcPr/>
                </a:tc>
                <a:tc hMerge="1">
                  <a:tcPr/>
                </a:tc>
                <a:tc hMerge="1">
                  <a:tcPr/>
                </a:tc>
                <a:tc hMerge="1">
                  <a:tcPr/>
                </a:tc>
                <a:tc hMerge="1">
                  <a:tcPr/>
                </a:tc>
                <a:tc gridSpan="3">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社会安全类</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r>
              <a:tr h="221353">
                <a:tc vMerge="1">
                  <a:tcPr/>
                </a:tc>
                <a:tc vMerge="1">
                  <a:tcPr/>
                </a:tc>
                <a:tc vMerge="1">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溺水</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交通</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拥挤踩踏</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房屋倒塌</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坠楼坠崖</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中毒</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dirty="0">
                          <a:effectLst/>
                          <a:latin typeface="Times New Roman" panose="02020603050405020304" charset="0"/>
                          <a:ea typeface="宋体" panose="02010600030101010101" pitchFamily="2" charset="-122"/>
                          <a:cs typeface="宋体" panose="02010600030101010101" pitchFamily="2" charset="-122"/>
                        </a:rPr>
                        <a:t>爆炸</a:t>
                      </a:r>
                      <a:endParaRPr lang="zh-CN" sz="900" kern="100" dirty="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dirty="0">
                          <a:effectLst/>
                          <a:latin typeface="Times New Roman" panose="02020603050405020304" charset="0"/>
                          <a:ea typeface="宋体" panose="02010600030101010101" pitchFamily="2" charset="-122"/>
                          <a:cs typeface="宋体" panose="02010600030101010101" pitchFamily="2" charset="-122"/>
                        </a:rPr>
                        <a:t>火灾</a:t>
                      </a:r>
                      <a:endParaRPr lang="zh-CN" sz="900" kern="100" dirty="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dirty="0">
                          <a:effectLst/>
                          <a:latin typeface="Times New Roman" panose="02020603050405020304" charset="0"/>
                          <a:ea typeface="宋体" panose="02010600030101010101" pitchFamily="2" charset="-122"/>
                          <a:cs typeface="宋体" panose="02010600030101010101" pitchFamily="2" charset="-122"/>
                        </a:rPr>
                        <a:t>打架斗殴</a:t>
                      </a:r>
                      <a:endParaRPr lang="zh-CN" sz="900" kern="100" dirty="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dirty="0">
                          <a:effectLst/>
                          <a:latin typeface="Times New Roman" panose="02020603050405020304" charset="0"/>
                          <a:ea typeface="宋体" panose="02010600030101010101" pitchFamily="2" charset="-122"/>
                          <a:cs typeface="宋体" panose="02010600030101010101" pitchFamily="2" charset="-122"/>
                        </a:rPr>
                        <a:t>校园伤害</a:t>
                      </a:r>
                      <a:endParaRPr lang="zh-CN" sz="900" kern="100" dirty="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刑事案件</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5520">
                <a:tc>
                  <a:txBody>
                    <a:bodyPr/>
                    <a:lstStyle/>
                    <a:p>
                      <a:pPr algn="ctr">
                        <a:spcAft>
                          <a:spcPts val="0"/>
                        </a:spcAft>
                      </a:pPr>
                      <a:r>
                        <a:rPr lang="zh-CN" sz="900" kern="0" dirty="0">
                          <a:effectLst/>
                          <a:latin typeface="Times New Roman" panose="02020603050405020304" charset="0"/>
                          <a:ea typeface="宋体" panose="02010600030101010101" pitchFamily="2" charset="-122"/>
                          <a:cs typeface="宋体" panose="02010600030101010101" pitchFamily="2" charset="-122"/>
                        </a:rPr>
                        <a:t>甲</a:t>
                      </a:r>
                      <a:endParaRPr lang="zh-CN" sz="900" kern="100" dirty="0">
                        <a:effectLst/>
                        <a:latin typeface="Times New Roman" panose="02020603050405020304" charset="0"/>
                        <a:ea typeface="宋体" panose="02010600030101010101" pitchFamily="2" charset="-122"/>
                      </a:endParaRPr>
                    </a:p>
                  </a:txBody>
                  <a:tcPr marL="48148" marR="4814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dirty="0">
                          <a:effectLst/>
                          <a:latin typeface="Times New Roman" panose="02020603050405020304" charset="0"/>
                          <a:ea typeface="宋体" panose="02010600030101010101" pitchFamily="2" charset="-122"/>
                          <a:cs typeface="宋体" panose="02010600030101010101" pitchFamily="2" charset="-122"/>
                        </a:rPr>
                        <a:t>乙</a:t>
                      </a:r>
                      <a:endParaRPr lang="zh-CN" sz="900" kern="100" dirty="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1</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2</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3</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4</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5</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6</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7</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8</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9</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10</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11</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rPr>
                        <a:t>12</a:t>
                      </a:r>
                      <a:endParaRPr lang="zh-CN" sz="900" kern="100" dirty="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5520">
                <a:tc>
                  <a:txBody>
                    <a:bodyPr/>
                    <a:lstStyle/>
                    <a:p>
                      <a:pPr algn="just">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学前教育</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01</a:t>
                      </a:r>
                      <a:endParaRPr lang="zh-CN" sz="900" kern="100" dirty="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w="12700" cap="flat" cmpd="sng" algn="ctr">
                      <a:solidFill>
                        <a:srgbClr val="000000"/>
                      </a:solidFill>
                      <a:prstDash val="solid"/>
                      <a:round/>
                      <a:headEnd type="none" w="med" len="med"/>
                      <a:tailEnd type="none" w="med" len="med"/>
                    </a:lnT>
                    <a:lnB>
                      <a:noFill/>
                    </a:lnB>
                  </a:tcPr>
                </a:tc>
              </a:tr>
              <a:tr h="145520">
                <a:tc>
                  <a:txBody>
                    <a:bodyPr/>
                    <a:lstStyle/>
                    <a:p>
                      <a:pPr indent="114300" algn="just">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校园内</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02</a:t>
                      </a:r>
                      <a:endParaRPr lang="zh-CN" sz="900" kern="100" dirty="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r>
              <a:tr h="145520">
                <a:tc>
                  <a:txBody>
                    <a:bodyPr/>
                    <a:lstStyle/>
                    <a:p>
                      <a:pPr indent="114300" algn="just">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校园外</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rPr>
                        <a:t>03</a:t>
                      </a:r>
                      <a:endParaRPr lang="zh-CN" sz="900" kern="100" dirty="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r>
              <a:tr h="145520">
                <a:tc>
                  <a:txBody>
                    <a:bodyPr/>
                    <a:lstStyle/>
                    <a:p>
                      <a:pPr algn="just">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小学</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rPr>
                        <a:t>04</a:t>
                      </a:r>
                      <a:endParaRPr lang="zh-CN" sz="900" kern="100" dirty="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r>
              <a:tr h="145520">
                <a:tc>
                  <a:txBody>
                    <a:bodyPr/>
                    <a:lstStyle/>
                    <a:p>
                      <a:pPr indent="114300" algn="just">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校园内</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rPr>
                        <a:t>05</a:t>
                      </a:r>
                      <a:endParaRPr lang="zh-CN" sz="900" kern="100" dirty="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r>
              <a:tr h="145520">
                <a:tc>
                  <a:txBody>
                    <a:bodyPr/>
                    <a:lstStyle/>
                    <a:p>
                      <a:pPr indent="114300" algn="just">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校园外</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rPr>
                        <a:t>06</a:t>
                      </a:r>
                      <a:endParaRPr lang="zh-CN" sz="900" kern="100" dirty="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r>
              <a:tr h="145520">
                <a:tc>
                  <a:txBody>
                    <a:bodyPr/>
                    <a:lstStyle/>
                    <a:p>
                      <a:pPr algn="just">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初中</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07</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r>
              <a:tr h="145520">
                <a:tc>
                  <a:txBody>
                    <a:bodyPr/>
                    <a:lstStyle/>
                    <a:p>
                      <a:pPr indent="114300" algn="just">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校园内</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rPr>
                        <a:t>08</a:t>
                      </a:r>
                      <a:endParaRPr lang="zh-CN" sz="900" kern="100" dirty="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r>
              <a:tr h="145520">
                <a:tc>
                  <a:txBody>
                    <a:bodyPr/>
                    <a:lstStyle/>
                    <a:p>
                      <a:pPr indent="114300" algn="just">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校园外</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09</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r>
              <a:tr h="145520">
                <a:tc>
                  <a:txBody>
                    <a:bodyPr/>
                    <a:lstStyle/>
                    <a:p>
                      <a:pPr algn="just">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普通高中</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rPr>
                        <a:t>10</a:t>
                      </a:r>
                      <a:endParaRPr lang="zh-CN" sz="900" kern="100" dirty="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r>
              <a:tr h="145520">
                <a:tc>
                  <a:txBody>
                    <a:bodyPr/>
                    <a:lstStyle/>
                    <a:p>
                      <a:pPr indent="114300" algn="just">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校园内</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11</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r>
              <a:tr h="145520">
                <a:tc>
                  <a:txBody>
                    <a:bodyPr/>
                    <a:lstStyle/>
                    <a:p>
                      <a:pPr indent="114300" algn="just">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校园外</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rPr>
                        <a:t>12</a:t>
                      </a:r>
                      <a:endParaRPr lang="zh-CN" sz="900" kern="100" dirty="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r>
              <a:tr h="145520">
                <a:tc>
                  <a:txBody>
                    <a:bodyPr/>
                    <a:lstStyle/>
                    <a:p>
                      <a:pPr algn="just">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特殊教育</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13</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r>
              <a:tr h="145520">
                <a:tc>
                  <a:txBody>
                    <a:bodyPr/>
                    <a:lstStyle/>
                    <a:p>
                      <a:pPr indent="114300" algn="just">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校园内</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14</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r>
              <a:tr h="145520">
                <a:tc>
                  <a:txBody>
                    <a:bodyPr/>
                    <a:lstStyle/>
                    <a:p>
                      <a:pPr indent="114300" algn="just">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校园外</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rPr>
                        <a:t>15</a:t>
                      </a:r>
                      <a:endParaRPr lang="zh-CN" sz="900" kern="100" dirty="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r>
              <a:tr h="145520">
                <a:tc>
                  <a:txBody>
                    <a:bodyPr/>
                    <a:lstStyle/>
                    <a:p>
                      <a:pPr algn="just">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中职全日制学生</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16</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r>
              <a:tr h="145520">
                <a:tc>
                  <a:txBody>
                    <a:bodyPr/>
                    <a:lstStyle/>
                    <a:p>
                      <a:pPr indent="114300" algn="just">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校园内</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17</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r>
              <a:tr h="145520">
                <a:tc>
                  <a:txBody>
                    <a:bodyPr/>
                    <a:lstStyle/>
                    <a:p>
                      <a:pPr indent="114300" algn="just">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校园外</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18</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r>
              <a:tr h="145520">
                <a:tc>
                  <a:txBody>
                    <a:bodyPr/>
                    <a:lstStyle/>
                    <a:p>
                      <a:pPr algn="just">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中职非全日制学生</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19</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r>
              <a:tr h="145520">
                <a:tc>
                  <a:txBody>
                    <a:bodyPr/>
                    <a:lstStyle/>
                    <a:p>
                      <a:pPr indent="114300" algn="just">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校园内</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20</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r>
              <a:tr h="145520">
                <a:tc>
                  <a:txBody>
                    <a:bodyPr/>
                    <a:lstStyle/>
                    <a:p>
                      <a:pPr indent="114300" algn="just">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校园外</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21</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r>
              <a:tr h="145520">
                <a:tc>
                  <a:txBody>
                    <a:bodyPr/>
                    <a:lstStyle/>
                    <a:p>
                      <a:pPr algn="just">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高职专科生</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22</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r>
              <a:tr h="145520">
                <a:tc>
                  <a:txBody>
                    <a:bodyPr/>
                    <a:lstStyle/>
                    <a:p>
                      <a:pPr indent="114300" algn="just">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校园内</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23</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r>
              <a:tr h="145520">
                <a:tc>
                  <a:txBody>
                    <a:bodyPr/>
                    <a:lstStyle/>
                    <a:p>
                      <a:pPr indent="114300" algn="just">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校园外</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24</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r>
              <a:tr h="145520">
                <a:tc>
                  <a:txBody>
                    <a:bodyPr/>
                    <a:lstStyle/>
                    <a:p>
                      <a:pPr algn="just">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高职本科生</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25</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r>
              <a:tr h="145520">
                <a:tc>
                  <a:txBody>
                    <a:bodyPr/>
                    <a:lstStyle/>
                    <a:p>
                      <a:pPr indent="114300" algn="just">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校园内</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26</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r>
              <a:tr h="145520">
                <a:tc>
                  <a:txBody>
                    <a:bodyPr/>
                    <a:lstStyle/>
                    <a:p>
                      <a:pPr indent="114300" algn="just">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校园外</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27</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r>
              <a:tr h="145520">
                <a:tc>
                  <a:txBody>
                    <a:bodyPr/>
                    <a:lstStyle/>
                    <a:p>
                      <a:pPr algn="just">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普通本科生</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28</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r>
              <a:tr h="145520">
                <a:tc>
                  <a:txBody>
                    <a:bodyPr/>
                    <a:lstStyle/>
                    <a:p>
                      <a:pPr indent="114300" algn="just">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校园内</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29</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r>
              <a:tr h="145520">
                <a:tc>
                  <a:txBody>
                    <a:bodyPr/>
                    <a:lstStyle/>
                    <a:p>
                      <a:pPr indent="114300" algn="just">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校园外</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30</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r>
              <a:tr h="145520">
                <a:tc>
                  <a:txBody>
                    <a:bodyPr/>
                    <a:lstStyle/>
                    <a:p>
                      <a:pPr algn="just">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硕士研究生</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31</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r>
              <a:tr h="145520">
                <a:tc>
                  <a:txBody>
                    <a:bodyPr/>
                    <a:lstStyle/>
                    <a:p>
                      <a:pPr indent="114300" algn="just">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校园内</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32</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a:noFill/>
                    </a:lnR>
                    <a:lnT>
                      <a:noFill/>
                    </a:lnT>
                    <a:lnB w="12700" cap="flat" cmpd="sng" algn="ctr">
                      <a:noFill/>
                      <a:prstDash val="solid"/>
                      <a:round/>
                      <a:headEnd type="none" w="med" len="med"/>
                      <a:tailEnd type="none" w="med" len="med"/>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w="12700" cap="flat" cmpd="sng" algn="ctr">
                      <a:no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w="12700" cap="flat" cmpd="sng" algn="ctr">
                      <a:no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w="12700" cap="flat" cmpd="sng" algn="ctr">
                      <a:no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w="12700" cap="flat" cmpd="sng" algn="ctr">
                      <a:no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w="12700" cap="flat" cmpd="sng" algn="ctr">
                      <a:no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w="12700" cap="flat" cmpd="sng" algn="ctr">
                      <a:no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w="12700" cap="flat" cmpd="sng" algn="ctr">
                      <a:no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w="12700" cap="flat" cmpd="sng" algn="ctr">
                      <a:noFill/>
                      <a:prstDash val="solid"/>
                      <a:round/>
                      <a:headEnd type="none" w="med" len="med"/>
                      <a:tailEnd type="none" w="med" len="med"/>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w="12700" cap="flat" cmpd="sng" algn="ctr">
                      <a:no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w="12700" cap="flat" cmpd="sng" algn="ctr">
                      <a:no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w="12700" cap="flat" cmpd="sng" algn="ctr">
                      <a:noFill/>
                      <a:prstDash val="solid"/>
                      <a:round/>
                      <a:headEnd type="none" w="med" len="med"/>
                      <a:tailEnd type="none" w="med" len="med"/>
                    </a:lnB>
                  </a:tcPr>
                </a:tc>
              </a:tr>
              <a:tr h="145520">
                <a:tc>
                  <a:txBody>
                    <a:bodyPr/>
                    <a:lstStyle/>
                    <a:p>
                      <a:pPr indent="114300" algn="just">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校园外</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rPr>
                        <a:t>33</a:t>
                      </a:r>
                      <a:endParaRPr lang="zh-CN" sz="900" kern="100" dirty="0">
                        <a:effectLst/>
                        <a:latin typeface="Times New Roman" panose="02020603050405020304" charset="0"/>
                        <a:ea typeface="宋体" panose="02010600030101010101" pitchFamily="2" charset="-122"/>
                      </a:endParaRPr>
                    </a:p>
                  </a:txBody>
                  <a:tcPr marL="48148" marR="4814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48148" marR="48148" marT="0" marB="0" anchor="ctr">
                    <a:lnL w="12700" cap="flat" cmpd="sng" algn="ctr">
                      <a:solidFill>
                        <a:schemeClr val="tx1"/>
                      </a:solid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48148" marR="48148" marT="0" marB="0"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48148" marR="48148" marT="0" marB="0"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48148" marR="48148" marT="0" marB="0"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48148" marR="48148" marT="0" marB="0"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48148" marR="48148" marT="0" marB="0"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48148" marR="48148" marT="0" marB="0"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48148" marR="48148" marT="0" marB="0"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48148" marR="48148" marT="0" marB="0"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48148" marR="48148" marT="0" marB="0"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48148" marR="48148" marT="0" marB="0"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145520">
                <a:tc>
                  <a:txBody>
                    <a:bodyPr/>
                    <a:lstStyle/>
                    <a:p>
                      <a:pPr algn="just">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博士研究生</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rPr>
                        <a:t>34</a:t>
                      </a:r>
                      <a:endParaRPr lang="zh-CN" sz="900" kern="100" dirty="0">
                        <a:effectLst/>
                        <a:latin typeface="Times New Roman" panose="02020603050405020304" charset="0"/>
                        <a:ea typeface="宋体" panose="02010600030101010101" pitchFamily="2" charset="-122"/>
                      </a:endParaRPr>
                    </a:p>
                  </a:txBody>
                  <a:tcPr marL="48148" marR="4814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chemeClr val="tx1"/>
                      </a:solidFill>
                      <a:prstDash val="solid"/>
                      <a:round/>
                      <a:headEnd type="none" w="med" len="med"/>
                      <a:tailEnd type="none" w="med" len="med"/>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48148" marR="48148" marT="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48148" marR="48148" marT="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48148" marR="48148" marT="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48148" marR="48148" marT="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r>
              <a:tr h="145520">
                <a:tc>
                  <a:txBody>
                    <a:bodyPr/>
                    <a:lstStyle/>
                    <a:p>
                      <a:pPr indent="114300" algn="just">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校园内</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rPr>
                        <a:t>35</a:t>
                      </a:r>
                      <a:endParaRPr lang="zh-CN" sz="900" kern="100" dirty="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a:noFill/>
                    </a:lnB>
                  </a:tcPr>
                </a:tc>
              </a:tr>
              <a:tr h="145520">
                <a:tc>
                  <a:txBody>
                    <a:bodyPr/>
                    <a:lstStyle/>
                    <a:p>
                      <a:pPr indent="114300" algn="just">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校园外</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rPr>
                        <a:t>36</a:t>
                      </a:r>
                      <a:endParaRPr lang="zh-CN" sz="900" kern="100" dirty="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48148" marR="48148" marT="0" marB="0" anchor="ctr">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3438862" y="287020"/>
            <a:ext cx="5314275" cy="400110"/>
          </a:xfrm>
          <a:prstGeom prst="rect">
            <a:avLst/>
          </a:prstGeom>
        </p:spPr>
        <p:txBody>
          <a:bodyPr wrap="none">
            <a:spAutoFit/>
          </a:bodyPr>
          <a:lstStyle/>
          <a:p>
            <a:pPr algn="ctr"/>
            <a:r>
              <a:rPr lang="zh-CN" altLang="en-US" sz="2000" b="1" dirty="0">
                <a:solidFill>
                  <a:srgbClr val="304371"/>
                </a:solidFill>
                <a:cs typeface="+mn-ea"/>
                <a:sym typeface="+mn-lt"/>
              </a:rPr>
              <a:t>（四十）在校生中死亡的主要原因（接上页）</a:t>
            </a:r>
            <a:endParaRPr lang="zh-CN" altLang="en-US" sz="2000" b="1" dirty="0">
              <a:solidFill>
                <a:srgbClr val="304371"/>
              </a:solidFill>
              <a:cs typeface="+mn-ea"/>
              <a:sym typeface="+mn-lt"/>
            </a:endParaRPr>
          </a:p>
        </p:txBody>
      </p:sp>
      <p:sp>
        <p:nvSpPr>
          <p:cNvPr id="5" name="矩形 4"/>
          <p:cNvSpPr/>
          <p:nvPr/>
        </p:nvSpPr>
        <p:spPr>
          <a:xfrm>
            <a:off x="660400" y="1523704"/>
            <a:ext cx="646331" cy="281744"/>
          </a:xfrm>
          <a:prstGeom prst="rect">
            <a:avLst/>
          </a:prstGeom>
        </p:spPr>
        <p:txBody>
          <a:bodyPr wrap="none">
            <a:spAutoFit/>
          </a:bodyPr>
          <a:lstStyle/>
          <a:p>
            <a:pPr algn="just">
              <a:lnSpc>
                <a:spcPts val="1400"/>
              </a:lnSpc>
              <a:spcAft>
                <a:spcPts val="0"/>
              </a:spcAft>
            </a:pPr>
            <a:r>
              <a:rPr lang="zh-CN" altLang="zh-CN" kern="100" dirty="0">
                <a:cs typeface="+mn-ea"/>
                <a:sym typeface="+mn-lt"/>
              </a:rPr>
              <a:t>续表</a:t>
            </a:r>
            <a:endParaRPr lang="zh-CN" altLang="zh-CN" sz="2400" kern="100" dirty="0">
              <a:cs typeface="+mn-ea"/>
              <a:sym typeface="+mn-lt"/>
            </a:endParaRPr>
          </a:p>
        </p:txBody>
      </p:sp>
      <p:graphicFrame>
        <p:nvGraphicFramePr>
          <p:cNvPr id="2" name="表格 1"/>
          <p:cNvGraphicFramePr>
            <a:graphicFrameLocks noGrp="1"/>
          </p:cNvGraphicFramePr>
          <p:nvPr/>
        </p:nvGraphicFramePr>
        <p:xfrm>
          <a:off x="660401" y="1997242"/>
          <a:ext cx="10858498" cy="1932772"/>
        </p:xfrm>
        <a:graphic>
          <a:graphicData uri="http://schemas.openxmlformats.org/drawingml/2006/table">
            <a:tbl>
              <a:tblPr firstRow="1" firstCol="1" bandRow="1"/>
              <a:tblGrid>
                <a:gridCol w="903427"/>
                <a:gridCol w="903427"/>
                <a:gridCol w="903427"/>
                <a:gridCol w="903427"/>
                <a:gridCol w="903427"/>
                <a:gridCol w="903427"/>
                <a:gridCol w="903427"/>
                <a:gridCol w="914286"/>
                <a:gridCol w="903427"/>
                <a:gridCol w="903427"/>
                <a:gridCol w="903427"/>
                <a:gridCol w="909942"/>
              </a:tblGrid>
              <a:tr h="762394">
                <a:tc gridSpan="8">
                  <a:txBody>
                    <a:bodyPr/>
                    <a:lstStyle/>
                    <a:p>
                      <a:pPr algn="ctr">
                        <a:lnSpc>
                          <a:spcPts val="22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自然灾害类</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c hMerge="1">
                  <a:tcPr/>
                </a:tc>
                <a:tc hMerge="1">
                  <a:tcPr/>
                </a:tc>
                <a:tc hMerge="1">
                  <a:tcPr/>
                </a:tc>
                <a:tc hMerge="1">
                  <a:tcPr/>
                </a:tc>
                <a:tc hMerge="1">
                  <a:tcPr/>
                </a:tc>
                <a:tc gridSpan="4">
                  <a:txBody>
                    <a:bodyPr/>
                    <a:lstStyle/>
                    <a:p>
                      <a:pPr algn="ctr">
                        <a:lnSpc>
                          <a:spcPts val="22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其他</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c hMerge="1">
                  <a:tcPr/>
                </a:tc>
              </a:tr>
              <a:tr h="585189">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山体滑坡</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泥石流</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洪水</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地震</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暴雨</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冰雹</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雪灾</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龙卷风</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自杀</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猝死</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传染病</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其他</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5189">
                <a:tc>
                  <a:txBody>
                    <a:bodyPr/>
                    <a:lstStyle/>
                    <a:p>
                      <a:pPr algn="ctr">
                        <a:spcAft>
                          <a:spcPts val="0"/>
                        </a:spcAft>
                      </a:pPr>
                      <a:r>
                        <a:rPr lang="en-US" sz="900" kern="0">
                          <a:effectLst/>
                          <a:latin typeface="宋体" panose="02010600030101010101" pitchFamily="2" charset="-122"/>
                          <a:ea typeface="宋体" panose="02010600030101010101" pitchFamily="2" charset="-122"/>
                        </a:rPr>
                        <a:t>13</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14</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15</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16</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17</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18</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19</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20</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21</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22</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23</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rPr>
                        <a:t>24</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2669421" y="287020"/>
            <a:ext cx="6853158" cy="400110"/>
          </a:xfrm>
          <a:prstGeom prst="rect">
            <a:avLst/>
          </a:prstGeom>
        </p:spPr>
        <p:txBody>
          <a:bodyPr wrap="none">
            <a:spAutoFit/>
          </a:bodyPr>
          <a:lstStyle/>
          <a:p>
            <a:pPr algn="ctr"/>
            <a:r>
              <a:rPr lang="zh-CN" altLang="en-US" sz="2000" b="1" dirty="0">
                <a:solidFill>
                  <a:srgbClr val="304371"/>
                </a:solidFill>
                <a:cs typeface="+mn-ea"/>
                <a:sym typeface="+mn-lt"/>
              </a:rPr>
              <a:t>（四十二）职业教育学生、高等教育学生休退学的主要原因</a:t>
            </a:r>
            <a:endParaRPr lang="zh-CN" altLang="en-US" sz="2000" b="1" dirty="0">
              <a:solidFill>
                <a:srgbClr val="304371"/>
              </a:solidFill>
              <a:cs typeface="+mn-ea"/>
              <a:sym typeface="+mn-lt"/>
            </a:endParaRPr>
          </a:p>
        </p:txBody>
      </p:sp>
      <p:cxnSp>
        <p:nvCxnSpPr>
          <p:cNvPr id="4" name="直接连接符 3"/>
          <p:cNvCxnSpPr>
            <a:cxnSpLocks noChangeShapeType="1"/>
          </p:cNvCxnSpPr>
          <p:nvPr/>
        </p:nvCxnSpPr>
        <p:spPr bwMode="auto">
          <a:xfrm>
            <a:off x="6938963" y="5699125"/>
            <a:ext cx="0" cy="0"/>
          </a:xfrm>
          <a:prstGeom prst="line">
            <a:avLst/>
          </a:prstGeom>
          <a:noFill/>
          <a:ln w="9525">
            <a:solidFill>
              <a:srgbClr val="000000"/>
            </a:solidFill>
            <a:round/>
          </a:ln>
          <a:extLst>
            <a:ext uri="{909E8E84-426E-40DD-AFC4-6F175D3DCCD1}">
              <a14:hiddenFill xmlns:a14="http://schemas.microsoft.com/office/drawing/2010/main">
                <a:noFill/>
              </a14:hiddenFill>
            </a:ext>
          </a:extLst>
        </p:spPr>
      </p:cxnSp>
      <p:cxnSp>
        <p:nvCxnSpPr>
          <p:cNvPr id="5" name="直接连接符 4"/>
          <p:cNvCxnSpPr>
            <a:cxnSpLocks noChangeShapeType="1"/>
          </p:cNvCxnSpPr>
          <p:nvPr/>
        </p:nvCxnSpPr>
        <p:spPr bwMode="auto">
          <a:xfrm>
            <a:off x="6938963" y="5699125"/>
            <a:ext cx="0" cy="0"/>
          </a:xfrm>
          <a:prstGeom prst="line">
            <a:avLst/>
          </a:prstGeom>
          <a:noFill/>
          <a:ln w="9525">
            <a:solidFill>
              <a:srgbClr val="000000"/>
            </a:solidFill>
            <a:round/>
          </a:ln>
          <a:extLst>
            <a:ext uri="{909E8E84-426E-40DD-AFC4-6F175D3DCCD1}">
              <a14:hiddenFill xmlns:a14="http://schemas.microsoft.com/office/drawing/2010/main">
                <a:noFill/>
              </a14:hiddenFill>
            </a:ext>
          </a:extLst>
        </p:spPr>
      </p:cxnSp>
      <p:cxnSp>
        <p:nvCxnSpPr>
          <p:cNvPr id="13" name="直接连接符 12"/>
          <p:cNvCxnSpPr>
            <a:cxnSpLocks noChangeShapeType="1"/>
          </p:cNvCxnSpPr>
          <p:nvPr/>
        </p:nvCxnSpPr>
        <p:spPr bwMode="auto">
          <a:xfrm>
            <a:off x="6938963" y="5699125"/>
            <a:ext cx="0" cy="0"/>
          </a:xfrm>
          <a:prstGeom prst="line">
            <a:avLst/>
          </a:prstGeom>
          <a:noFill/>
          <a:ln w="9525">
            <a:solidFill>
              <a:srgbClr val="000000"/>
            </a:solidFill>
            <a:round/>
          </a:ln>
          <a:extLst>
            <a:ext uri="{909E8E84-426E-40DD-AFC4-6F175D3DCCD1}">
              <a14:hiddenFill xmlns:a14="http://schemas.microsoft.com/office/drawing/2010/main">
                <a:noFill/>
              </a14:hiddenFill>
            </a:ext>
          </a:extLst>
        </p:spPr>
      </p:cxnSp>
      <p:cxnSp>
        <p:nvCxnSpPr>
          <p:cNvPr id="14" name="直接连接符 13"/>
          <p:cNvCxnSpPr>
            <a:cxnSpLocks noChangeShapeType="1"/>
          </p:cNvCxnSpPr>
          <p:nvPr/>
        </p:nvCxnSpPr>
        <p:spPr bwMode="auto">
          <a:xfrm>
            <a:off x="6938963" y="5699125"/>
            <a:ext cx="0" cy="0"/>
          </a:xfrm>
          <a:prstGeom prst="line">
            <a:avLst/>
          </a:prstGeom>
          <a:noFill/>
          <a:ln w="9525">
            <a:solidFill>
              <a:srgbClr val="000000"/>
            </a:solidFill>
            <a:round/>
          </a:ln>
          <a:extLst>
            <a:ext uri="{909E8E84-426E-40DD-AFC4-6F175D3DCCD1}">
              <a14:hiddenFill xmlns:a14="http://schemas.microsoft.com/office/drawing/2010/main">
                <a:noFill/>
              </a14:hiddenFill>
            </a:ext>
          </a:extLst>
        </p:spPr>
      </p:cxnSp>
      <p:cxnSp>
        <p:nvCxnSpPr>
          <p:cNvPr id="15" name="直接连接符 14"/>
          <p:cNvCxnSpPr>
            <a:cxnSpLocks noChangeShapeType="1"/>
          </p:cNvCxnSpPr>
          <p:nvPr/>
        </p:nvCxnSpPr>
        <p:spPr bwMode="auto">
          <a:xfrm>
            <a:off x="6761163" y="5330825"/>
            <a:ext cx="0" cy="0"/>
          </a:xfrm>
          <a:prstGeom prst="line">
            <a:avLst/>
          </a:prstGeom>
          <a:noFill/>
          <a:ln w="9525">
            <a:solidFill>
              <a:srgbClr val="000000"/>
            </a:solidFill>
            <a:round/>
          </a:ln>
          <a:extLst>
            <a:ext uri="{909E8E84-426E-40DD-AFC4-6F175D3DCCD1}">
              <a14:hiddenFill xmlns:a14="http://schemas.microsoft.com/office/drawing/2010/main">
                <a:noFill/>
              </a14:hiddenFill>
            </a:ext>
          </a:extLst>
        </p:spPr>
      </p:cxnSp>
      <p:cxnSp>
        <p:nvCxnSpPr>
          <p:cNvPr id="16" name="直接连接符 15"/>
          <p:cNvCxnSpPr>
            <a:cxnSpLocks noChangeShapeType="1"/>
          </p:cNvCxnSpPr>
          <p:nvPr/>
        </p:nvCxnSpPr>
        <p:spPr bwMode="auto">
          <a:xfrm>
            <a:off x="6761163" y="5330825"/>
            <a:ext cx="0" cy="0"/>
          </a:xfrm>
          <a:prstGeom prst="line">
            <a:avLst/>
          </a:prstGeom>
          <a:noFill/>
          <a:ln w="9525">
            <a:solidFill>
              <a:srgbClr val="000000"/>
            </a:solidFill>
            <a:round/>
          </a:ln>
          <a:extLst>
            <a:ext uri="{909E8E84-426E-40DD-AFC4-6F175D3DCCD1}">
              <a14:hiddenFill xmlns:a14="http://schemas.microsoft.com/office/drawing/2010/main">
                <a:noFill/>
              </a14:hiddenFill>
            </a:ext>
          </a:extLst>
        </p:spPr>
      </p:cxnSp>
      <p:cxnSp>
        <p:nvCxnSpPr>
          <p:cNvPr id="11" name="直接连接符 10"/>
          <p:cNvCxnSpPr>
            <a:cxnSpLocks noChangeShapeType="1"/>
          </p:cNvCxnSpPr>
          <p:nvPr/>
        </p:nvCxnSpPr>
        <p:spPr bwMode="auto">
          <a:xfrm>
            <a:off x="6761163" y="5330825"/>
            <a:ext cx="0" cy="0"/>
          </a:xfrm>
          <a:prstGeom prst="line">
            <a:avLst/>
          </a:prstGeom>
          <a:noFill/>
          <a:ln w="9525">
            <a:solidFill>
              <a:srgbClr val="000000"/>
            </a:solidFill>
            <a:round/>
          </a:ln>
        </p:spPr>
      </p:cxnSp>
      <p:cxnSp>
        <p:nvCxnSpPr>
          <p:cNvPr id="12" name="直接连接符 11"/>
          <p:cNvCxnSpPr>
            <a:cxnSpLocks noChangeShapeType="1"/>
          </p:cNvCxnSpPr>
          <p:nvPr/>
        </p:nvCxnSpPr>
        <p:spPr bwMode="auto">
          <a:xfrm>
            <a:off x="6761163" y="5330825"/>
            <a:ext cx="0" cy="0"/>
          </a:xfrm>
          <a:prstGeom prst="line">
            <a:avLst/>
          </a:prstGeom>
          <a:noFill/>
          <a:ln w="9525">
            <a:solidFill>
              <a:srgbClr val="000000"/>
            </a:solidFill>
            <a:round/>
          </a:ln>
        </p:spPr>
      </p:cxnSp>
      <p:graphicFrame>
        <p:nvGraphicFramePr>
          <p:cNvPr id="3" name="表格 2"/>
          <p:cNvGraphicFramePr>
            <a:graphicFrameLocks noGrp="1"/>
          </p:cNvGraphicFramePr>
          <p:nvPr/>
        </p:nvGraphicFramePr>
        <p:xfrm>
          <a:off x="658813" y="1125538"/>
          <a:ext cx="10874375" cy="4553364"/>
        </p:xfrm>
        <a:graphic>
          <a:graphicData uri="http://schemas.openxmlformats.org/drawingml/2006/table">
            <a:tbl>
              <a:tblPr firstRow="1" firstCol="1" bandRow="1"/>
              <a:tblGrid>
                <a:gridCol w="2382440"/>
                <a:gridCol w="539586"/>
                <a:gridCol w="1135739"/>
                <a:gridCol w="1137915"/>
                <a:gridCol w="1137915"/>
                <a:gridCol w="1135739"/>
                <a:gridCol w="1137915"/>
                <a:gridCol w="1137915"/>
                <a:gridCol w="1129211"/>
              </a:tblGrid>
              <a:tr h="309584">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指标名称</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代码</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合计</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患病</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停学实践（求职）</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贫困</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学习成绩不好</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出国</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其他</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1594">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甲</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乙</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2</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3</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4</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5</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6</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7</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2926">
                <a:tc>
                  <a:txBody>
                    <a:bodyPr/>
                    <a:lstStyle/>
                    <a:p>
                      <a:pPr algn="l">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中职全日制学生</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a:t>
                      </a:r>
                      <a:r>
                        <a:rPr lang="en-US" sz="900" kern="100">
                          <a:effectLst/>
                          <a:latin typeface="宋体" panose="02010600030101010101" pitchFamily="2" charset="-122"/>
                          <a:ea typeface="宋体" panose="02010600030101010101" pitchFamily="2" charset="-122"/>
                          <a:cs typeface="宋体" panose="02010600030101010101" pitchFamily="2" charset="-122"/>
                        </a:rPr>
                        <a:t>1</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w="12700" cap="flat" cmpd="sng" algn="ctr">
                      <a:solidFill>
                        <a:srgbClr val="000000"/>
                      </a:solidFill>
                      <a:prstDash val="solid"/>
                      <a:round/>
                      <a:headEnd type="none" w="med" len="med"/>
                      <a:tailEnd type="none" w="med" len="med"/>
                    </a:lnT>
                    <a:lnB>
                      <a:noFill/>
                    </a:lnB>
                  </a:tcPr>
                </a:tc>
              </a:tr>
              <a:tr h="352926">
                <a:tc>
                  <a:txBody>
                    <a:bodyPr/>
                    <a:lstStyle/>
                    <a:p>
                      <a:pPr algn="l">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中职非全日制学生</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02</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r>
              <a:tr h="352926">
                <a:tc>
                  <a:txBody>
                    <a:bodyPr/>
                    <a:lstStyle/>
                    <a:p>
                      <a:pPr algn="l">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高职专科学生</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03</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r>
              <a:tr h="352926">
                <a:tc>
                  <a:txBody>
                    <a:bodyPr/>
                    <a:lstStyle/>
                    <a:p>
                      <a:pPr algn="l">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高职本科学生</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04</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r>
              <a:tr h="352926">
                <a:tc>
                  <a:txBody>
                    <a:bodyPr/>
                    <a:lstStyle/>
                    <a:p>
                      <a:pPr algn="l">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普通本科生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05</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r>
              <a:tr h="352926">
                <a:tc>
                  <a:txBody>
                    <a:bodyPr/>
                    <a:lstStyle/>
                    <a:p>
                      <a:pPr algn="l">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成人专科生</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06</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r>
              <a:tr h="352926">
                <a:tc>
                  <a:txBody>
                    <a:bodyPr/>
                    <a:lstStyle/>
                    <a:p>
                      <a:pPr algn="l">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成人本科生</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07</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r>
              <a:tr h="352926">
                <a:tc>
                  <a:txBody>
                    <a:bodyPr/>
                    <a:lstStyle/>
                    <a:p>
                      <a:pPr algn="l">
                        <a:lnSpc>
                          <a:spcPts val="1400"/>
                        </a:lnSpc>
                        <a:spcAft>
                          <a:spcPts val="0"/>
                        </a:spcAft>
                      </a:pPr>
                      <a:r>
                        <a:rPr lang="zh-CN" sz="900" kern="100" dirty="0">
                          <a:effectLst/>
                          <a:latin typeface="Times New Roman" panose="02020603050405020304" charset="0"/>
                          <a:ea typeface="宋体" panose="02010600030101010101" pitchFamily="2" charset="-122"/>
                          <a:cs typeface="宋体" panose="02010600030101010101" pitchFamily="2" charset="-122"/>
                        </a:rPr>
                        <a:t>网络</a:t>
                      </a:r>
                      <a:r>
                        <a:rPr lang="zh-CN" altLang="en-US" sz="900" kern="100" dirty="0">
                          <a:effectLst/>
                          <a:latin typeface="Times New Roman" panose="02020603050405020304" charset="0"/>
                          <a:ea typeface="宋体" panose="02010600030101010101" pitchFamily="2" charset="-122"/>
                          <a:cs typeface="宋体" panose="02010600030101010101" pitchFamily="2" charset="-122"/>
                        </a:rPr>
                        <a:t>（开放）</a:t>
                      </a:r>
                      <a:r>
                        <a:rPr lang="zh-CN" sz="900" kern="100" dirty="0">
                          <a:effectLst/>
                          <a:latin typeface="Times New Roman" panose="02020603050405020304" charset="0"/>
                          <a:ea typeface="宋体" panose="02010600030101010101" pitchFamily="2" charset="-122"/>
                          <a:cs typeface="宋体" panose="02010600030101010101" pitchFamily="2" charset="-122"/>
                        </a:rPr>
                        <a:t>专科生</a:t>
                      </a:r>
                      <a:endParaRPr lang="zh-CN" sz="1000" kern="100" dirty="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08</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r>
              <a:tr h="352926">
                <a:tc>
                  <a:txBody>
                    <a:bodyPr/>
                    <a:lstStyle/>
                    <a:p>
                      <a:pPr algn="l">
                        <a:lnSpc>
                          <a:spcPts val="1400"/>
                        </a:lnSpc>
                        <a:spcAft>
                          <a:spcPts val="0"/>
                        </a:spcAft>
                      </a:pPr>
                      <a:r>
                        <a:rPr lang="zh-CN" sz="900" kern="100" dirty="0">
                          <a:effectLst/>
                          <a:latin typeface="Times New Roman" panose="02020603050405020304" charset="0"/>
                          <a:ea typeface="宋体" panose="02010600030101010101" pitchFamily="2" charset="-122"/>
                          <a:cs typeface="宋体" panose="02010600030101010101" pitchFamily="2" charset="-122"/>
                        </a:rPr>
                        <a:t>网络</a:t>
                      </a:r>
                      <a:r>
                        <a:rPr lang="zh-CN" altLang="en-US" sz="900" kern="100" dirty="0">
                          <a:effectLst/>
                          <a:latin typeface="Times New Roman" panose="02020603050405020304" charset="0"/>
                          <a:ea typeface="宋体" panose="02010600030101010101" pitchFamily="2" charset="-122"/>
                          <a:cs typeface="宋体" panose="02010600030101010101" pitchFamily="2" charset="-122"/>
                        </a:rPr>
                        <a:t>（开放）</a:t>
                      </a:r>
                      <a:r>
                        <a:rPr lang="zh-CN" sz="900" kern="100" dirty="0">
                          <a:effectLst/>
                          <a:latin typeface="Times New Roman" panose="02020603050405020304" charset="0"/>
                          <a:ea typeface="宋体" panose="02010600030101010101" pitchFamily="2" charset="-122"/>
                          <a:cs typeface="宋体" panose="02010600030101010101" pitchFamily="2" charset="-122"/>
                        </a:rPr>
                        <a:t>本科生</a:t>
                      </a:r>
                      <a:endParaRPr lang="zh-CN" sz="1000" kern="100" dirty="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09</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r>
              <a:tr h="352926">
                <a:tc>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硕士研究生</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10</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r>
              <a:tr h="352926">
                <a:tc>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博士研究生</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11</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w="12700" cap="flat" cmpd="sng" algn="ctr">
                      <a:solidFill>
                        <a:srgbClr val="000000"/>
                      </a:solidFill>
                      <a:prstDash val="solid"/>
                      <a:round/>
                      <a:headEnd type="none" w="med" len="med"/>
                      <a:tailEnd type="none" w="med" len="med"/>
                    </a:lnB>
                  </a:tcPr>
                </a:tc>
              </a:tr>
            </a:tbl>
          </a:graphicData>
        </a:graphic>
      </p:graphicFrame>
      <p:cxnSp>
        <p:nvCxnSpPr>
          <p:cNvPr id="17" name="直接连接符 16"/>
          <p:cNvCxnSpPr>
            <a:cxnSpLocks noChangeShapeType="1"/>
          </p:cNvCxnSpPr>
          <p:nvPr/>
        </p:nvCxnSpPr>
        <p:spPr bwMode="auto">
          <a:xfrm>
            <a:off x="6761163" y="5330825"/>
            <a:ext cx="0" cy="0"/>
          </a:xfrm>
          <a:prstGeom prst="line">
            <a:avLst/>
          </a:prstGeom>
          <a:noFill/>
          <a:ln w="9525">
            <a:solidFill>
              <a:srgbClr val="000000"/>
            </a:solidFill>
            <a:round/>
          </a:ln>
        </p:spPr>
      </p:cxnSp>
      <p:cxnSp>
        <p:nvCxnSpPr>
          <p:cNvPr id="18" name="直接连接符 17"/>
          <p:cNvCxnSpPr>
            <a:cxnSpLocks noChangeShapeType="1"/>
          </p:cNvCxnSpPr>
          <p:nvPr/>
        </p:nvCxnSpPr>
        <p:spPr bwMode="auto">
          <a:xfrm>
            <a:off x="6761163" y="5330825"/>
            <a:ext cx="0" cy="0"/>
          </a:xfrm>
          <a:prstGeom prst="line">
            <a:avLst/>
          </a:prstGeom>
          <a:noFill/>
          <a:ln w="9525">
            <a:solidFill>
              <a:srgbClr val="000000"/>
            </a:solidFill>
            <a:round/>
          </a:ln>
        </p:spPr>
      </p:cxn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3951823" y="287020"/>
            <a:ext cx="4288353" cy="400110"/>
          </a:xfrm>
          <a:prstGeom prst="rect">
            <a:avLst/>
          </a:prstGeom>
        </p:spPr>
        <p:txBody>
          <a:bodyPr wrap="none">
            <a:spAutoFit/>
          </a:bodyPr>
          <a:lstStyle/>
          <a:p>
            <a:pPr algn="ctr"/>
            <a:r>
              <a:rPr lang="zh-CN" altLang="en-US" sz="2000" b="1" dirty="0">
                <a:solidFill>
                  <a:srgbClr val="304371"/>
                </a:solidFill>
                <a:cs typeface="+mn-ea"/>
                <a:sym typeface="+mn-lt"/>
              </a:rPr>
              <a:t>（四十三）职业教育招生中其他情况</a:t>
            </a:r>
            <a:endParaRPr lang="zh-CN" altLang="en-US" sz="2000" b="1" dirty="0">
              <a:solidFill>
                <a:srgbClr val="304371"/>
              </a:solidFill>
              <a:cs typeface="+mn-ea"/>
              <a:sym typeface="+mn-lt"/>
            </a:endParaRPr>
          </a:p>
        </p:txBody>
      </p:sp>
      <p:graphicFrame>
        <p:nvGraphicFramePr>
          <p:cNvPr id="4" name="表格 3"/>
          <p:cNvGraphicFramePr>
            <a:graphicFrameLocks noGrp="1"/>
          </p:cNvGraphicFramePr>
          <p:nvPr/>
        </p:nvGraphicFramePr>
        <p:xfrm>
          <a:off x="658814" y="1125537"/>
          <a:ext cx="10874375" cy="4445085"/>
        </p:xfrm>
        <a:graphic>
          <a:graphicData uri="http://schemas.openxmlformats.org/drawingml/2006/table">
            <a:tbl>
              <a:tblPr firstRow="1" firstCol="1" bandRow="1"/>
              <a:tblGrid>
                <a:gridCol w="2712612"/>
                <a:gridCol w="813566"/>
                <a:gridCol w="1892520"/>
                <a:gridCol w="2062194"/>
                <a:gridCol w="1720670"/>
                <a:gridCol w="1672813"/>
              </a:tblGrid>
              <a:tr h="820221">
                <a:tc>
                  <a:txBody>
                    <a:bodyPr/>
                    <a:lstStyle/>
                    <a:p>
                      <a:pPr algn="ctr">
                        <a:lnSpc>
                          <a:spcPts val="1400"/>
                        </a:lnSpc>
                        <a:spcAft>
                          <a:spcPts val="0"/>
                        </a:spcAft>
                        <a:tabLst>
                          <a:tab pos="685800" algn="l"/>
                          <a:tab pos="1239520" algn="l"/>
                          <a:tab pos="1744980" algn="l"/>
                          <a:tab pos="2250440" algn="l"/>
                          <a:tab pos="2717800" algn="l"/>
                          <a:tab pos="3185160" algn="l"/>
                        </a:tabLst>
                      </a:pPr>
                      <a:r>
                        <a:rPr lang="zh-CN" sz="900" kern="100">
                          <a:effectLst/>
                          <a:latin typeface="Times New Roman" panose="02020603050405020304" charset="0"/>
                          <a:ea typeface="宋体" panose="02010600030101010101" pitchFamily="2" charset="-122"/>
                        </a:rPr>
                        <a:t>指标名称</a:t>
                      </a:r>
                      <a:endParaRPr lang="zh-CN" sz="1000" kern="100">
                        <a:effectLst/>
                        <a:latin typeface="Times New Roman" panose="02020603050405020304" charset="0"/>
                        <a:ea typeface="宋体" panose="02010600030101010101" pitchFamily="2" charset="-122"/>
                      </a:endParaRPr>
                    </a:p>
                  </a:txBody>
                  <a:tcPr marL="66699" marR="6669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tabLst>
                          <a:tab pos="685800" algn="l"/>
                          <a:tab pos="1239520" algn="l"/>
                          <a:tab pos="1744980" algn="l"/>
                          <a:tab pos="2250440" algn="l"/>
                          <a:tab pos="2717800" algn="l"/>
                          <a:tab pos="3185160" algn="l"/>
                        </a:tabLst>
                      </a:pPr>
                      <a:r>
                        <a:rPr lang="zh-CN" sz="900" kern="100">
                          <a:effectLst/>
                          <a:latin typeface="Times New Roman" panose="02020603050405020304" charset="0"/>
                          <a:ea typeface="宋体" panose="02010600030101010101" pitchFamily="2" charset="-122"/>
                        </a:rPr>
                        <a:t>代码</a:t>
                      </a:r>
                      <a:endParaRPr lang="zh-CN" sz="1000" kern="100">
                        <a:effectLst/>
                        <a:latin typeface="Times New Roman" panose="02020603050405020304" charset="0"/>
                        <a:ea typeface="宋体" panose="02010600030101010101" pitchFamily="2" charset="-122"/>
                      </a:endParaRPr>
                    </a:p>
                  </a:txBody>
                  <a:tcPr marL="66699" marR="666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tabLst>
                          <a:tab pos="685800" algn="l"/>
                          <a:tab pos="1239520" algn="l"/>
                          <a:tab pos="1744980" algn="l"/>
                          <a:tab pos="2250440" algn="l"/>
                          <a:tab pos="2717800" algn="l"/>
                          <a:tab pos="3185160" algn="l"/>
                        </a:tabLst>
                      </a:pPr>
                      <a:r>
                        <a:rPr lang="zh-CN" sz="900" kern="100">
                          <a:effectLst/>
                          <a:latin typeface="Times New Roman" panose="02020603050405020304" charset="0"/>
                          <a:ea typeface="宋体" panose="02010600030101010101" pitchFamily="2" charset="-122"/>
                        </a:rPr>
                        <a:t>退役军人</a:t>
                      </a:r>
                      <a:endParaRPr lang="zh-CN" sz="1000" kern="100">
                        <a:effectLst/>
                        <a:latin typeface="Times New Roman" panose="02020603050405020304" charset="0"/>
                        <a:ea typeface="宋体" panose="02010600030101010101" pitchFamily="2" charset="-122"/>
                      </a:endParaRPr>
                    </a:p>
                  </a:txBody>
                  <a:tcPr marL="66699" marR="666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tabLst>
                          <a:tab pos="685800" algn="l"/>
                          <a:tab pos="1239520" algn="l"/>
                          <a:tab pos="1744980" algn="l"/>
                          <a:tab pos="2250440" algn="l"/>
                          <a:tab pos="2717800" algn="l"/>
                          <a:tab pos="3185160" algn="l"/>
                        </a:tabLst>
                      </a:pPr>
                      <a:r>
                        <a:rPr lang="zh-CN" sz="900" kern="100">
                          <a:effectLst/>
                          <a:latin typeface="Times New Roman" panose="02020603050405020304" charset="0"/>
                          <a:ea typeface="宋体" panose="02010600030101010101" pitchFamily="2" charset="-122"/>
                        </a:rPr>
                        <a:t>下岗失业人员</a:t>
                      </a:r>
                      <a:endParaRPr lang="zh-CN" sz="1000" kern="100">
                        <a:effectLst/>
                        <a:latin typeface="Times New Roman" panose="02020603050405020304" charset="0"/>
                        <a:ea typeface="宋体" panose="02010600030101010101" pitchFamily="2" charset="-122"/>
                      </a:endParaRPr>
                    </a:p>
                  </a:txBody>
                  <a:tcPr marL="66699" marR="666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tabLst>
                          <a:tab pos="685800" algn="l"/>
                          <a:tab pos="1239520" algn="l"/>
                          <a:tab pos="1744980" algn="l"/>
                          <a:tab pos="2250440" algn="l"/>
                          <a:tab pos="2717800" algn="l"/>
                          <a:tab pos="3185160" algn="l"/>
                        </a:tabLst>
                      </a:pPr>
                      <a:r>
                        <a:rPr lang="zh-CN" sz="900" kern="100">
                          <a:effectLst/>
                          <a:latin typeface="Times New Roman" panose="02020603050405020304" charset="0"/>
                          <a:ea typeface="宋体" panose="02010600030101010101" pitchFamily="2" charset="-122"/>
                        </a:rPr>
                        <a:t>农民工</a:t>
                      </a:r>
                      <a:endParaRPr lang="zh-CN" sz="1000" kern="100">
                        <a:effectLst/>
                        <a:latin typeface="Times New Roman" panose="02020603050405020304" charset="0"/>
                        <a:ea typeface="宋体" panose="02010600030101010101" pitchFamily="2" charset="-122"/>
                      </a:endParaRPr>
                    </a:p>
                  </a:txBody>
                  <a:tcPr marL="66699" marR="666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tabLst>
                          <a:tab pos="685800" algn="l"/>
                          <a:tab pos="1239520" algn="l"/>
                          <a:tab pos="1744980" algn="l"/>
                          <a:tab pos="2250440" algn="l"/>
                          <a:tab pos="2717800" algn="l"/>
                          <a:tab pos="3185160" algn="l"/>
                        </a:tabLst>
                      </a:pPr>
                      <a:r>
                        <a:rPr lang="zh-CN" sz="900" kern="100">
                          <a:effectLst/>
                          <a:latin typeface="Times New Roman" panose="02020603050405020304" charset="0"/>
                          <a:ea typeface="宋体" panose="02010600030101010101" pitchFamily="2" charset="-122"/>
                        </a:rPr>
                        <a:t>高素质农民</a:t>
                      </a:r>
                      <a:endParaRPr lang="zh-CN" sz="1000" kern="100">
                        <a:effectLst/>
                        <a:latin typeface="Times New Roman" panose="02020603050405020304" charset="0"/>
                        <a:ea typeface="宋体" panose="02010600030101010101" pitchFamily="2" charset="-122"/>
                      </a:endParaRPr>
                    </a:p>
                  </a:txBody>
                  <a:tcPr marL="66699" marR="6669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06216">
                <a:tc>
                  <a:txBody>
                    <a:bodyPr/>
                    <a:lstStyle/>
                    <a:p>
                      <a:pPr algn="ctr">
                        <a:lnSpc>
                          <a:spcPts val="1400"/>
                        </a:lnSpc>
                        <a:spcAft>
                          <a:spcPts val="0"/>
                        </a:spcAft>
                        <a:tabLst>
                          <a:tab pos="685800" algn="l"/>
                          <a:tab pos="1239520" algn="l"/>
                          <a:tab pos="1744980" algn="l"/>
                          <a:tab pos="2250440" algn="l"/>
                          <a:tab pos="2717800" algn="l"/>
                          <a:tab pos="3185160" algn="l"/>
                        </a:tabLst>
                      </a:pPr>
                      <a:r>
                        <a:rPr lang="zh-CN" sz="900" kern="100">
                          <a:effectLst/>
                          <a:latin typeface="Times New Roman" panose="02020603050405020304" charset="0"/>
                          <a:ea typeface="宋体" panose="02010600030101010101" pitchFamily="2" charset="-122"/>
                        </a:rPr>
                        <a:t>甲</a:t>
                      </a:r>
                      <a:endParaRPr lang="zh-CN" sz="1000" kern="100">
                        <a:effectLst/>
                        <a:latin typeface="Times New Roman" panose="02020603050405020304" charset="0"/>
                        <a:ea typeface="宋体" panose="02010600030101010101" pitchFamily="2" charset="-122"/>
                      </a:endParaRPr>
                    </a:p>
                  </a:txBody>
                  <a:tcPr marL="66699" marR="6669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tabLst>
                          <a:tab pos="685800" algn="l"/>
                          <a:tab pos="1239520" algn="l"/>
                          <a:tab pos="1744980" algn="l"/>
                          <a:tab pos="2250440" algn="l"/>
                          <a:tab pos="2717800" algn="l"/>
                          <a:tab pos="3185160" algn="l"/>
                        </a:tabLst>
                      </a:pPr>
                      <a:r>
                        <a:rPr lang="zh-CN" sz="900" kern="100">
                          <a:effectLst/>
                          <a:latin typeface="Times New Roman" panose="02020603050405020304" charset="0"/>
                          <a:ea typeface="宋体" panose="02010600030101010101" pitchFamily="2" charset="-122"/>
                        </a:rPr>
                        <a:t>乙</a:t>
                      </a:r>
                      <a:endParaRPr lang="zh-CN" sz="1000" kern="100">
                        <a:effectLst/>
                        <a:latin typeface="Times New Roman" panose="02020603050405020304" charset="0"/>
                        <a:ea typeface="宋体" panose="02010600030101010101" pitchFamily="2" charset="-122"/>
                      </a:endParaRPr>
                    </a:p>
                  </a:txBody>
                  <a:tcPr marL="66699" marR="666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1</a:t>
                      </a:r>
                      <a:endParaRPr lang="zh-CN" sz="1000" kern="100">
                        <a:effectLst/>
                        <a:latin typeface="Times New Roman" panose="02020603050405020304" charset="0"/>
                        <a:ea typeface="宋体" panose="02010600030101010101" pitchFamily="2" charset="-122"/>
                      </a:endParaRPr>
                    </a:p>
                  </a:txBody>
                  <a:tcPr marL="66699" marR="666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2</a:t>
                      </a:r>
                      <a:endParaRPr lang="zh-CN" sz="1000" kern="100">
                        <a:effectLst/>
                        <a:latin typeface="Times New Roman" panose="02020603050405020304" charset="0"/>
                        <a:ea typeface="宋体" panose="02010600030101010101" pitchFamily="2" charset="-122"/>
                      </a:endParaRPr>
                    </a:p>
                  </a:txBody>
                  <a:tcPr marL="66699" marR="666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3</a:t>
                      </a:r>
                      <a:endParaRPr lang="zh-CN" sz="1000" kern="100">
                        <a:effectLst/>
                        <a:latin typeface="Times New Roman" panose="02020603050405020304" charset="0"/>
                        <a:ea typeface="宋体" panose="02010600030101010101" pitchFamily="2" charset="-122"/>
                      </a:endParaRPr>
                    </a:p>
                  </a:txBody>
                  <a:tcPr marL="66699" marR="666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4</a:t>
                      </a:r>
                      <a:endParaRPr lang="zh-CN" sz="1000" kern="100">
                        <a:effectLst/>
                        <a:latin typeface="Times New Roman" panose="02020603050405020304" charset="0"/>
                        <a:ea typeface="宋体" panose="02010600030101010101" pitchFamily="2" charset="-122"/>
                      </a:endParaRPr>
                    </a:p>
                  </a:txBody>
                  <a:tcPr marL="66699" marR="6669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06216">
                <a:tc>
                  <a:txBody>
                    <a:bodyPr/>
                    <a:lstStyle/>
                    <a:p>
                      <a:pPr algn="just">
                        <a:lnSpc>
                          <a:spcPts val="1400"/>
                        </a:lnSpc>
                        <a:spcAft>
                          <a:spcPts val="0"/>
                        </a:spcAft>
                        <a:tabLst>
                          <a:tab pos="685800" algn="l"/>
                          <a:tab pos="1239520" algn="l"/>
                          <a:tab pos="1744980" algn="l"/>
                          <a:tab pos="2250440" algn="l"/>
                          <a:tab pos="2717800" algn="l"/>
                          <a:tab pos="3185160" algn="l"/>
                        </a:tabLst>
                      </a:pPr>
                      <a:r>
                        <a:rPr lang="zh-CN" sz="900" kern="100">
                          <a:effectLst/>
                          <a:latin typeface="Times New Roman" panose="02020603050405020304" charset="0"/>
                          <a:ea typeface="宋体" panose="02010600030101010101" pitchFamily="2" charset="-122"/>
                        </a:rPr>
                        <a:t>中职全日制学生</a:t>
                      </a:r>
                      <a:endParaRPr lang="zh-CN" sz="1000" kern="100">
                        <a:effectLst/>
                        <a:latin typeface="Times New Roman" panose="02020603050405020304" charset="0"/>
                        <a:ea typeface="宋体" panose="02010600030101010101" pitchFamily="2" charset="-122"/>
                      </a:endParaRPr>
                    </a:p>
                  </a:txBody>
                  <a:tcPr marL="66699" marR="6669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01</a:t>
                      </a:r>
                      <a:endParaRPr lang="zh-CN" sz="1000" kern="100">
                        <a:effectLst/>
                        <a:latin typeface="Times New Roman" panose="02020603050405020304" charset="0"/>
                        <a:ea typeface="宋体" panose="02010600030101010101" pitchFamily="2" charset="-122"/>
                      </a:endParaRPr>
                    </a:p>
                  </a:txBody>
                  <a:tcPr marL="66699" marR="666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699" marR="66699"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699" marR="66699"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699" marR="66699"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699" marR="66699" marT="0" marB="0">
                    <a:lnL>
                      <a:noFill/>
                    </a:lnL>
                    <a:lnR>
                      <a:noFill/>
                    </a:lnR>
                    <a:lnT w="12700" cap="flat" cmpd="sng" algn="ctr">
                      <a:solidFill>
                        <a:srgbClr val="000000"/>
                      </a:solidFill>
                      <a:prstDash val="solid"/>
                      <a:round/>
                      <a:headEnd type="none" w="med" len="med"/>
                      <a:tailEnd type="none" w="med" len="med"/>
                    </a:lnT>
                    <a:lnB>
                      <a:noFill/>
                    </a:lnB>
                  </a:tcPr>
                </a:tc>
              </a:tr>
              <a:tr h="906216">
                <a:tc>
                  <a:txBody>
                    <a:bodyPr/>
                    <a:lstStyle/>
                    <a:p>
                      <a:pPr algn="just">
                        <a:lnSpc>
                          <a:spcPts val="1400"/>
                        </a:lnSpc>
                        <a:spcAft>
                          <a:spcPts val="0"/>
                        </a:spcAft>
                        <a:tabLst>
                          <a:tab pos="685800" algn="l"/>
                          <a:tab pos="1239520" algn="l"/>
                          <a:tab pos="1744980" algn="l"/>
                          <a:tab pos="2250440" algn="l"/>
                          <a:tab pos="2717800" algn="l"/>
                          <a:tab pos="3185160" algn="l"/>
                        </a:tabLst>
                      </a:pPr>
                      <a:r>
                        <a:rPr lang="zh-CN" sz="900" kern="100">
                          <a:effectLst/>
                          <a:latin typeface="Times New Roman" panose="02020603050405020304" charset="0"/>
                          <a:ea typeface="宋体" panose="02010600030101010101" pitchFamily="2" charset="-122"/>
                        </a:rPr>
                        <a:t>中职非全日制学生</a:t>
                      </a:r>
                      <a:endParaRPr lang="zh-CN" sz="1000" kern="100">
                        <a:effectLst/>
                        <a:latin typeface="Times New Roman" panose="02020603050405020304" charset="0"/>
                        <a:ea typeface="宋体" panose="02010600030101010101" pitchFamily="2" charset="-122"/>
                      </a:endParaRPr>
                    </a:p>
                  </a:txBody>
                  <a:tcPr marL="66699" marR="6669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02</a:t>
                      </a:r>
                      <a:endParaRPr lang="zh-CN" sz="1000" kern="100">
                        <a:effectLst/>
                        <a:latin typeface="Times New Roman" panose="02020603050405020304" charset="0"/>
                        <a:ea typeface="宋体" panose="02010600030101010101" pitchFamily="2" charset="-122"/>
                      </a:endParaRPr>
                    </a:p>
                  </a:txBody>
                  <a:tcPr marL="66699" marR="666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699" marR="66699"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699" marR="66699" marT="0" marB="0">
                    <a:lnL>
                      <a:noFill/>
                    </a:lnL>
                    <a:lnR>
                      <a:noFill/>
                    </a:lnR>
                    <a:lnT>
                      <a:noFill/>
                    </a:lnT>
                    <a:lnB>
                      <a:noFill/>
                    </a:lnB>
                  </a:tcPr>
                </a:tc>
                <a:tc>
                  <a:txBody>
                    <a:bodyPr/>
                    <a:lstStyle/>
                    <a:p>
                      <a:pPr algn="ctr">
                        <a:lnSpc>
                          <a:spcPts val="1400"/>
                        </a:lnSpc>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699" marR="66699" marT="0" marB="0">
                    <a:lnL>
                      <a:noFill/>
                    </a:lnL>
                    <a:lnR>
                      <a:noFill/>
                    </a:lnR>
                    <a:lnT>
                      <a:noFill/>
                    </a:lnT>
                    <a:lnB>
                      <a:noFill/>
                    </a:lnB>
                  </a:tcPr>
                </a:tc>
                <a:tc>
                  <a:txBody>
                    <a:bodyPr/>
                    <a:lstStyle/>
                    <a:p>
                      <a:pPr algn="ctr">
                        <a:lnSpc>
                          <a:spcPts val="1400"/>
                        </a:lnSpc>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699" marR="66699" marT="0" marB="0">
                    <a:lnL>
                      <a:noFill/>
                    </a:lnL>
                    <a:lnR>
                      <a:noFill/>
                    </a:lnR>
                    <a:lnT>
                      <a:noFill/>
                    </a:lnT>
                    <a:lnB>
                      <a:noFill/>
                    </a:lnB>
                  </a:tcPr>
                </a:tc>
              </a:tr>
              <a:tr h="906216">
                <a:tc>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rPr>
                        <a:t>高职专科学生</a:t>
                      </a:r>
                      <a:endParaRPr lang="zh-CN" sz="1000" kern="100">
                        <a:effectLst/>
                        <a:latin typeface="Times New Roman" panose="02020603050405020304" charset="0"/>
                        <a:ea typeface="宋体" panose="02010600030101010101" pitchFamily="2" charset="-122"/>
                      </a:endParaRPr>
                    </a:p>
                  </a:txBody>
                  <a:tcPr marL="66699" marR="6669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03</a:t>
                      </a:r>
                      <a:endParaRPr lang="zh-CN" sz="1000" kern="100">
                        <a:effectLst/>
                        <a:latin typeface="Times New Roman" panose="02020603050405020304" charset="0"/>
                        <a:ea typeface="宋体" panose="02010600030101010101" pitchFamily="2" charset="-122"/>
                      </a:endParaRPr>
                    </a:p>
                  </a:txBody>
                  <a:tcPr marL="66699" marR="666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699" marR="66699"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699" marR="66699"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tabLst>
                          <a:tab pos="685800" algn="l"/>
                          <a:tab pos="1239520" algn="l"/>
                          <a:tab pos="1744980" algn="l"/>
                          <a:tab pos="2250440" algn="l"/>
                          <a:tab pos="2717800" algn="l"/>
                          <a:tab pos="3185160" algn="l"/>
                        </a:tabLs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699" marR="66699"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tabLst>
                          <a:tab pos="685800" algn="l"/>
                          <a:tab pos="1239520" algn="l"/>
                          <a:tab pos="1744980" algn="l"/>
                          <a:tab pos="2250440" algn="l"/>
                          <a:tab pos="2717800" algn="l"/>
                          <a:tab pos="3185160" algn="l"/>
                        </a:tabLst>
                      </a:pPr>
                      <a:r>
                        <a:rPr lang="en-US" sz="900" kern="10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66699" marR="66699" marT="0" marB="0">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4336544" y="287020"/>
            <a:ext cx="3518912" cy="400110"/>
          </a:xfrm>
          <a:prstGeom prst="rect">
            <a:avLst/>
          </a:prstGeom>
        </p:spPr>
        <p:txBody>
          <a:bodyPr wrap="none">
            <a:spAutoFit/>
          </a:bodyPr>
          <a:lstStyle/>
          <a:p>
            <a:r>
              <a:rPr lang="zh-CN" altLang="zh-CN" sz="2000" b="1" dirty="0">
                <a:solidFill>
                  <a:srgbClr val="304371"/>
                </a:solidFill>
                <a:cs typeface="+mn-ea"/>
                <a:sym typeface="+mn-lt"/>
              </a:rPr>
              <a:t>（四十</a:t>
            </a:r>
            <a:r>
              <a:rPr lang="zh-CN" altLang="en-US" sz="2000" b="1" dirty="0">
                <a:solidFill>
                  <a:srgbClr val="304371"/>
                </a:solidFill>
                <a:cs typeface="+mn-ea"/>
                <a:sym typeface="+mn-lt"/>
              </a:rPr>
              <a:t>四</a:t>
            </a:r>
            <a:r>
              <a:rPr lang="zh-CN" altLang="zh-CN" sz="2000" b="1" dirty="0">
                <a:solidFill>
                  <a:srgbClr val="304371"/>
                </a:solidFill>
                <a:cs typeface="+mn-ea"/>
                <a:sym typeface="+mn-lt"/>
              </a:rPr>
              <a:t>）在校生中其他情况</a:t>
            </a:r>
            <a:endParaRPr lang="zh-CN" altLang="en-US" sz="2000" b="1" dirty="0">
              <a:solidFill>
                <a:srgbClr val="304371"/>
              </a:solidFill>
              <a:cs typeface="+mn-ea"/>
              <a:sym typeface="+mn-lt"/>
            </a:endParaRPr>
          </a:p>
        </p:txBody>
      </p:sp>
      <p:graphicFrame>
        <p:nvGraphicFramePr>
          <p:cNvPr id="4" name="表格 3"/>
          <p:cNvGraphicFramePr>
            <a:graphicFrameLocks noGrp="1"/>
          </p:cNvGraphicFramePr>
          <p:nvPr/>
        </p:nvGraphicFramePr>
        <p:xfrm>
          <a:off x="667377" y="1130298"/>
          <a:ext cx="10865813" cy="5246430"/>
        </p:xfrm>
        <a:graphic>
          <a:graphicData uri="http://schemas.openxmlformats.org/drawingml/2006/table">
            <a:tbl>
              <a:tblPr firstRow="1" firstCol="1" bandRow="1"/>
              <a:tblGrid>
                <a:gridCol w="2110564"/>
                <a:gridCol w="702072"/>
                <a:gridCol w="895522"/>
                <a:gridCol w="893348"/>
                <a:gridCol w="895522"/>
                <a:gridCol w="895522"/>
                <a:gridCol w="895522"/>
                <a:gridCol w="895522"/>
                <a:gridCol w="895522"/>
                <a:gridCol w="895522"/>
                <a:gridCol w="891175"/>
              </a:tblGrid>
              <a:tr h="427200">
                <a:tc>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rPr>
                        <a:t>指标名称</a:t>
                      </a:r>
                      <a:endParaRPr lang="zh-CN" sz="1000" kern="100" dirty="0">
                        <a:effectLst/>
                        <a:latin typeface="Times New Roman" panose="02020603050405020304" charset="0"/>
                        <a:ea typeface="宋体" panose="02010600030101010101" pitchFamily="2" charset="-122"/>
                      </a:endParaRPr>
                    </a:p>
                  </a:txBody>
                  <a:tcPr marL="18464" marR="18464"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代码</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中共党员</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共青团员</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民主党派</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香港</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澳门</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台湾</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华侨</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少数民族</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残疾人</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8433">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甲</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乙</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1</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2</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3</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4</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5</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6</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7</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8</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9</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1339">
                <a:tc>
                  <a:txBody>
                    <a:bodyPr/>
                    <a:lstStyle/>
                    <a:p>
                      <a:pPr algn="just">
                        <a:lnSpc>
                          <a:spcPts val="1400"/>
                        </a:lnSpc>
                        <a:spcAft>
                          <a:spcPts val="0"/>
                        </a:spcAft>
                      </a:pPr>
                      <a:r>
                        <a:rPr lang="zh-CN" altLang="en-US" sz="900" kern="100" dirty="0">
                          <a:effectLst/>
                          <a:latin typeface="Times New Roman" panose="02020603050405020304" charset="0"/>
                          <a:ea typeface="宋体" panose="02010600030101010101" pitchFamily="2" charset="-122"/>
                        </a:rPr>
                        <a:t>学前教育</a:t>
                      </a:r>
                      <a:endParaRPr lang="zh-CN" sz="1000" kern="100" dirty="0">
                        <a:effectLst/>
                        <a:latin typeface="Times New Roman" panose="02020603050405020304" charset="0"/>
                        <a:ea typeface="宋体" panose="02010600030101010101" pitchFamily="2" charset="-122"/>
                      </a:endParaRPr>
                    </a:p>
                  </a:txBody>
                  <a:tcPr marL="18464" marR="18464"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01</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1000" kern="100">
                          <a:effectLst/>
                          <a:latin typeface="Times New Roman" panose="02020603050405020304" charset="0"/>
                          <a:ea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zh-CN" sz="1000" kern="100">
                          <a:effectLst/>
                          <a:latin typeface="Times New Roman" panose="02020603050405020304" charset="0"/>
                          <a:ea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w="12700" cap="flat" cmpd="sng" algn="ctr">
                      <a:solidFill>
                        <a:srgbClr val="000000"/>
                      </a:solidFill>
                      <a:prstDash val="solid"/>
                      <a:round/>
                      <a:headEnd type="none" w="med" len="med"/>
                      <a:tailEnd type="none" w="med" len="med"/>
                    </a:lnT>
                    <a:lnB>
                      <a:noFill/>
                    </a:lnB>
                  </a:tcPr>
                </a:tc>
              </a:tr>
              <a:tr h="201339">
                <a:tc>
                  <a:txBody>
                    <a:bodyPr/>
                    <a:lstStyle/>
                    <a:p>
                      <a:pPr indent="114300" algn="just">
                        <a:lnSpc>
                          <a:spcPts val="1400"/>
                        </a:lnSpc>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女</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02</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1000" kern="100">
                          <a:effectLst/>
                          <a:latin typeface="Times New Roman" panose="02020603050405020304" charset="0"/>
                          <a:ea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zh-CN" sz="1000" kern="100">
                          <a:effectLst/>
                          <a:latin typeface="Times New Roman" panose="02020603050405020304" charset="0"/>
                          <a:ea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r>
              <a:tr h="201339">
                <a:tc>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rPr>
                        <a:t>小学</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03</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1000" kern="100">
                          <a:effectLst/>
                          <a:latin typeface="Times New Roman" panose="02020603050405020304" charset="0"/>
                          <a:ea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r>
              <a:tr h="201339">
                <a:tc>
                  <a:txBody>
                    <a:bodyPr/>
                    <a:lstStyle/>
                    <a:p>
                      <a:pPr indent="114300" algn="just">
                        <a:lnSpc>
                          <a:spcPts val="1400"/>
                        </a:lnSpc>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女</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04</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1000" kern="100">
                          <a:effectLst/>
                          <a:latin typeface="Times New Roman" panose="02020603050405020304" charset="0"/>
                          <a:ea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r>
              <a:tr h="201339">
                <a:tc>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rPr>
                        <a:t>初中</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05</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1000" kern="100">
                          <a:effectLst/>
                          <a:latin typeface="Times New Roman" panose="02020603050405020304" charset="0"/>
                          <a:ea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r>
              <a:tr h="201339">
                <a:tc>
                  <a:txBody>
                    <a:bodyPr/>
                    <a:lstStyle/>
                    <a:p>
                      <a:pPr indent="114300" algn="just">
                        <a:lnSpc>
                          <a:spcPts val="1400"/>
                        </a:lnSpc>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女</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06</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1000" kern="100">
                          <a:effectLst/>
                          <a:latin typeface="Times New Roman" panose="02020603050405020304" charset="0"/>
                          <a:ea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r>
              <a:tr h="201339">
                <a:tc>
                  <a:txBody>
                    <a:bodyPr/>
                    <a:lstStyle/>
                    <a:p>
                      <a:pPr algn="just">
                        <a:lnSpc>
                          <a:spcPts val="1400"/>
                        </a:lnSpc>
                        <a:spcAft>
                          <a:spcPts val="0"/>
                        </a:spcAft>
                      </a:pPr>
                      <a:r>
                        <a:rPr lang="zh-CN" altLang="en-US" sz="900" kern="100" dirty="0">
                          <a:effectLst/>
                          <a:latin typeface="Times New Roman" panose="02020603050405020304" charset="0"/>
                          <a:ea typeface="宋体" panose="02010600030101010101" pitchFamily="2" charset="-122"/>
                        </a:rPr>
                        <a:t>普通</a:t>
                      </a:r>
                      <a:r>
                        <a:rPr lang="zh-CN" sz="900" kern="100" dirty="0">
                          <a:effectLst/>
                          <a:latin typeface="Times New Roman" panose="02020603050405020304" charset="0"/>
                          <a:ea typeface="宋体" panose="02010600030101010101" pitchFamily="2" charset="-122"/>
                        </a:rPr>
                        <a:t>高中</a:t>
                      </a:r>
                      <a:endParaRPr lang="zh-CN" sz="1000" kern="100" dirty="0">
                        <a:effectLst/>
                        <a:latin typeface="Times New Roman" panose="02020603050405020304" charset="0"/>
                        <a:ea typeface="宋体" panose="02010600030101010101" pitchFamily="2" charset="-122"/>
                      </a:endParaRPr>
                    </a:p>
                  </a:txBody>
                  <a:tcPr marL="18464" marR="18464"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07</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r>
              <a:tr h="201339">
                <a:tc>
                  <a:txBody>
                    <a:bodyPr/>
                    <a:lstStyle/>
                    <a:p>
                      <a:pPr indent="114300" algn="just">
                        <a:lnSpc>
                          <a:spcPts val="1400"/>
                        </a:lnSpc>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女</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08</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r>
              <a:tr h="201339">
                <a:tc>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rPr>
                        <a:t>特殊教育</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09</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10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r>
              <a:tr h="201339">
                <a:tc>
                  <a:txBody>
                    <a:bodyPr/>
                    <a:lstStyle/>
                    <a:p>
                      <a:pPr indent="114300" algn="just">
                        <a:lnSpc>
                          <a:spcPts val="1400"/>
                        </a:lnSpc>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女</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10</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10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r>
              <a:tr h="201339">
                <a:tc>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rPr>
                        <a:t>中职全日制学生</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11</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10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r>
              <a:tr h="201339">
                <a:tc>
                  <a:txBody>
                    <a:bodyPr/>
                    <a:lstStyle/>
                    <a:p>
                      <a:pPr indent="114300" algn="just">
                        <a:lnSpc>
                          <a:spcPts val="1400"/>
                        </a:lnSpc>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女</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12</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10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r>
              <a:tr h="201339">
                <a:tc>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rPr>
                        <a:t>中职非全日制学生</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13</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10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r>
              <a:tr h="201339">
                <a:tc>
                  <a:txBody>
                    <a:bodyPr/>
                    <a:lstStyle/>
                    <a:p>
                      <a:pPr indent="114300" algn="just">
                        <a:lnSpc>
                          <a:spcPts val="1400"/>
                        </a:lnSpc>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女</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14</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10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r>
              <a:tr h="201339">
                <a:tc>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高职专科学生</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15</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10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r>
              <a:tr h="201339">
                <a:tc>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高职本科学生</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16</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10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r>
              <a:tr h="201339">
                <a:tc>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普通本科生</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17</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10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r>
              <a:tr h="201339">
                <a:tc>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成人专科生</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18</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10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r>
              <a:tr h="201339">
                <a:tc>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成人本科生</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19</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10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r>
              <a:tr h="201339">
                <a:tc>
                  <a:txBody>
                    <a:bodyPr/>
                    <a:lstStyle/>
                    <a:p>
                      <a:pPr algn="just">
                        <a:lnSpc>
                          <a:spcPts val="1400"/>
                        </a:lnSpc>
                        <a:spcAft>
                          <a:spcPts val="0"/>
                        </a:spcAft>
                      </a:pPr>
                      <a:r>
                        <a:rPr lang="zh-CN" sz="900" kern="100" dirty="0">
                          <a:effectLst/>
                          <a:latin typeface="Times New Roman" panose="02020603050405020304" charset="0"/>
                          <a:ea typeface="宋体" panose="02010600030101010101" pitchFamily="2" charset="-122"/>
                          <a:cs typeface="宋体" panose="02010600030101010101" pitchFamily="2" charset="-122"/>
                        </a:rPr>
                        <a:t>网络</a:t>
                      </a:r>
                      <a:r>
                        <a:rPr lang="zh-CN" altLang="en-US" sz="900" kern="100" dirty="0">
                          <a:effectLst/>
                          <a:latin typeface="Times New Roman" panose="02020603050405020304" charset="0"/>
                          <a:ea typeface="宋体" panose="02010600030101010101" pitchFamily="2" charset="-122"/>
                          <a:cs typeface="宋体" panose="02010600030101010101" pitchFamily="2" charset="-122"/>
                        </a:rPr>
                        <a:t>（开放）</a:t>
                      </a:r>
                      <a:r>
                        <a:rPr lang="zh-CN" sz="900" kern="100" dirty="0">
                          <a:effectLst/>
                          <a:latin typeface="Times New Roman" panose="02020603050405020304" charset="0"/>
                          <a:ea typeface="宋体" panose="02010600030101010101" pitchFamily="2" charset="-122"/>
                          <a:cs typeface="宋体" panose="02010600030101010101" pitchFamily="2" charset="-122"/>
                        </a:rPr>
                        <a:t>专科生</a:t>
                      </a:r>
                      <a:endParaRPr lang="zh-CN" sz="1000" kern="100" dirty="0">
                        <a:effectLst/>
                        <a:latin typeface="Times New Roman" panose="02020603050405020304" charset="0"/>
                        <a:ea typeface="宋体" panose="02010600030101010101" pitchFamily="2" charset="-122"/>
                      </a:endParaRPr>
                    </a:p>
                  </a:txBody>
                  <a:tcPr marL="18464" marR="18464"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20</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10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r>
              <a:tr h="201339">
                <a:tc>
                  <a:txBody>
                    <a:bodyPr/>
                    <a:lstStyle/>
                    <a:p>
                      <a:pPr algn="just">
                        <a:lnSpc>
                          <a:spcPts val="1400"/>
                        </a:lnSpc>
                        <a:spcAft>
                          <a:spcPts val="0"/>
                        </a:spcAft>
                      </a:pPr>
                      <a:r>
                        <a:rPr lang="zh-CN" sz="900" kern="100" dirty="0">
                          <a:effectLst/>
                          <a:latin typeface="Times New Roman" panose="02020603050405020304" charset="0"/>
                          <a:ea typeface="宋体" panose="02010600030101010101" pitchFamily="2" charset="-122"/>
                          <a:cs typeface="宋体" panose="02010600030101010101" pitchFamily="2" charset="-122"/>
                        </a:rPr>
                        <a:t>网络</a:t>
                      </a:r>
                      <a:r>
                        <a:rPr lang="zh-CN" altLang="en-US" sz="900" kern="100" dirty="0">
                          <a:effectLst/>
                          <a:latin typeface="Times New Roman" panose="02020603050405020304" charset="0"/>
                          <a:ea typeface="宋体" panose="02010600030101010101" pitchFamily="2" charset="-122"/>
                          <a:cs typeface="宋体" panose="02010600030101010101" pitchFamily="2" charset="-122"/>
                        </a:rPr>
                        <a:t>（开放）</a:t>
                      </a:r>
                      <a:r>
                        <a:rPr lang="zh-CN" sz="900" kern="100" dirty="0">
                          <a:effectLst/>
                          <a:latin typeface="Times New Roman" panose="02020603050405020304" charset="0"/>
                          <a:ea typeface="宋体" panose="02010600030101010101" pitchFamily="2" charset="-122"/>
                          <a:cs typeface="宋体" panose="02010600030101010101" pitchFamily="2" charset="-122"/>
                        </a:rPr>
                        <a:t>本科生</a:t>
                      </a:r>
                      <a:endParaRPr lang="zh-CN" sz="1000" kern="100" dirty="0">
                        <a:effectLst/>
                        <a:latin typeface="Times New Roman" panose="02020603050405020304" charset="0"/>
                        <a:ea typeface="宋体" panose="02010600030101010101" pitchFamily="2" charset="-122"/>
                      </a:endParaRPr>
                    </a:p>
                  </a:txBody>
                  <a:tcPr marL="18464" marR="18464"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21</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10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r>
              <a:tr h="201339">
                <a:tc>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硕士研究生</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22</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10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a:noFill/>
                    </a:lnB>
                  </a:tcPr>
                </a:tc>
              </a:tr>
              <a:tr h="201339">
                <a:tc>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博士研究生</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23</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10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18464" marR="18464" marT="0" marB="0" anchor="ctr">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格 5"/>
          <p:cNvGraphicFramePr>
            <a:graphicFrameLocks noGrp="1"/>
          </p:cNvGraphicFramePr>
          <p:nvPr/>
        </p:nvGraphicFramePr>
        <p:xfrm>
          <a:off x="658813" y="985547"/>
          <a:ext cx="10874375" cy="5251740"/>
        </p:xfrm>
        <a:graphic>
          <a:graphicData uri="http://schemas.openxmlformats.org/drawingml/2006/table">
            <a:tbl>
              <a:tblPr firstRow="1" firstCol="1" bandRow="1"/>
              <a:tblGrid>
                <a:gridCol w="2224311"/>
                <a:gridCol w="749967"/>
                <a:gridCol w="2193545"/>
                <a:gridCol w="1310778"/>
                <a:gridCol w="1850175"/>
                <a:gridCol w="1552074"/>
                <a:gridCol w="993525"/>
              </a:tblGrid>
              <a:tr h="646334">
                <a:tc gridSpan="2">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cs typeface="宋体" panose="02010600030101010101" pitchFamily="2" charset="-122"/>
                        </a:rPr>
                        <a:t>指标名称</a:t>
                      </a:r>
                      <a:endParaRPr lang="zh-CN" sz="900" kern="100" dirty="0">
                        <a:effectLst/>
                        <a:latin typeface="Times New Roman" panose="02020603050405020304" charset="0"/>
                        <a:ea typeface="宋体" panose="02010600030101010101" pitchFamily="2" charset="-122"/>
                      </a:endParaRPr>
                    </a:p>
                  </a:txBody>
                  <a:tcPr marL="63889" marR="6388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代码</a:t>
                      </a:r>
                      <a:endParaRPr lang="zh-CN" sz="900" kern="100">
                        <a:effectLst/>
                        <a:latin typeface="Times New Roman" panose="02020603050405020304" charset="0"/>
                        <a:ea typeface="宋体" panose="02010600030101010101" pitchFamily="2" charset="-122"/>
                      </a:endParaRPr>
                    </a:p>
                  </a:txBody>
                  <a:tcPr marL="63889" marR="638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毕（结）业生数</a:t>
                      </a:r>
                      <a:endParaRPr lang="zh-CN" sz="900" kern="100">
                        <a:effectLst/>
                        <a:latin typeface="Times New Roman" panose="02020603050405020304" charset="0"/>
                        <a:ea typeface="宋体" panose="02010600030101010101" pitchFamily="2" charset="-122"/>
                      </a:endParaRPr>
                    </a:p>
                  </a:txBody>
                  <a:tcPr marL="63889" marR="638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授予学位数</a:t>
                      </a:r>
                      <a:endParaRPr lang="zh-CN" sz="900" kern="100">
                        <a:effectLst/>
                        <a:latin typeface="Times New Roman" panose="02020603050405020304" charset="0"/>
                        <a:ea typeface="宋体" panose="02010600030101010101" pitchFamily="2" charset="-122"/>
                      </a:endParaRPr>
                    </a:p>
                  </a:txBody>
                  <a:tcPr marL="63889" marR="638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招生数</a:t>
                      </a:r>
                      <a:endParaRPr lang="zh-CN" sz="900" kern="100">
                        <a:effectLst/>
                        <a:latin typeface="Times New Roman" panose="02020603050405020304" charset="0"/>
                        <a:ea typeface="宋体" panose="02010600030101010101" pitchFamily="2" charset="-122"/>
                      </a:endParaRPr>
                    </a:p>
                  </a:txBody>
                  <a:tcPr marL="63889" marR="638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在校生</a:t>
                      </a:r>
                      <a:endParaRPr lang="zh-CN" sz="900" kern="100">
                        <a:effectLst/>
                        <a:latin typeface="Times New Roman" panose="02020603050405020304" charset="0"/>
                        <a:ea typeface="宋体" panose="02010600030101010101" pitchFamily="2" charset="-122"/>
                      </a:endParaRPr>
                    </a:p>
                    <a:p>
                      <a:pPr algn="ctr">
                        <a:lnSpc>
                          <a:spcPts val="1400"/>
                        </a:lnSpc>
                        <a:spcAft>
                          <a:spcPts val="0"/>
                        </a:spcAft>
                      </a:pPr>
                      <a:r>
                        <a:rPr lang="zh-CN" sz="900" kern="100">
                          <a:effectLst/>
                          <a:latin typeface="Times New Roman" panose="02020603050405020304" charset="0"/>
                          <a:ea typeface="宋体" panose="02010600030101010101" pitchFamily="2" charset="-122"/>
                        </a:rPr>
                        <a:t>（注册）</a:t>
                      </a:r>
                      <a:endParaRPr lang="zh-CN" sz="900" kern="100">
                        <a:effectLst/>
                        <a:latin typeface="Times New Roman" panose="02020603050405020304" charset="0"/>
                        <a:ea typeface="宋体" panose="02010600030101010101" pitchFamily="2" charset="-122"/>
                      </a:endParaRPr>
                    </a:p>
                  </a:txBody>
                  <a:tcPr marL="63889" marR="6388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6448">
                <a:tc gridSpan="2">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cs typeface="宋体" panose="02010600030101010101" pitchFamily="2" charset="-122"/>
                        </a:rPr>
                        <a:t>甲</a:t>
                      </a:r>
                      <a:endParaRPr lang="zh-CN" sz="900" kern="100" dirty="0">
                        <a:effectLst/>
                        <a:latin typeface="Times New Roman" panose="02020603050405020304" charset="0"/>
                        <a:ea typeface="宋体" panose="02010600030101010101" pitchFamily="2" charset="-122"/>
                      </a:endParaRPr>
                    </a:p>
                  </a:txBody>
                  <a:tcPr marL="63889" marR="63889"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乙</a:t>
                      </a:r>
                      <a:endParaRPr lang="zh-CN" sz="900" kern="100">
                        <a:effectLst/>
                        <a:latin typeface="Times New Roman" panose="02020603050405020304" charset="0"/>
                        <a:ea typeface="宋体" panose="02010600030101010101" pitchFamily="2" charset="-122"/>
                      </a:endParaRPr>
                    </a:p>
                  </a:txBody>
                  <a:tcPr marL="63889" marR="638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a:t>
                      </a:r>
                      <a:endParaRPr lang="zh-CN" sz="900" kern="100">
                        <a:effectLst/>
                        <a:latin typeface="Times New Roman" panose="02020603050405020304" charset="0"/>
                        <a:ea typeface="宋体" panose="02010600030101010101" pitchFamily="2" charset="-122"/>
                      </a:endParaRPr>
                    </a:p>
                  </a:txBody>
                  <a:tcPr marL="63889" marR="638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2</a:t>
                      </a:r>
                      <a:endParaRPr lang="zh-CN" sz="900" kern="100">
                        <a:effectLst/>
                        <a:latin typeface="Times New Roman" panose="02020603050405020304" charset="0"/>
                        <a:ea typeface="宋体" panose="02010600030101010101" pitchFamily="2" charset="-122"/>
                      </a:endParaRPr>
                    </a:p>
                  </a:txBody>
                  <a:tcPr marL="63889" marR="638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3</a:t>
                      </a:r>
                      <a:endParaRPr lang="zh-CN" sz="900" kern="100">
                        <a:effectLst/>
                        <a:latin typeface="Times New Roman" panose="02020603050405020304" charset="0"/>
                        <a:ea typeface="宋体" panose="02010600030101010101" pitchFamily="2" charset="-122"/>
                      </a:endParaRPr>
                    </a:p>
                  </a:txBody>
                  <a:tcPr marL="63889" marR="638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4</a:t>
                      </a:r>
                      <a:endParaRPr lang="zh-CN" sz="900" kern="100">
                        <a:effectLst/>
                        <a:latin typeface="Times New Roman" panose="02020603050405020304" charset="0"/>
                        <a:ea typeface="宋体" panose="02010600030101010101" pitchFamily="2" charset="-122"/>
                      </a:endParaRPr>
                    </a:p>
                  </a:txBody>
                  <a:tcPr marL="63889" marR="63889"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7814">
                <a:tc gridSpan="2">
                  <a:txBody>
                    <a:bodyPr/>
                    <a:lstStyle/>
                    <a:p>
                      <a:pPr algn="just">
                        <a:lnSpc>
                          <a:spcPts val="1400"/>
                        </a:lnSpc>
                        <a:spcAft>
                          <a:spcPts val="0"/>
                        </a:spcAft>
                      </a:pPr>
                      <a:r>
                        <a:rPr lang="zh-CN" altLang="en-US" sz="900" kern="100" dirty="0">
                          <a:effectLst/>
                          <a:latin typeface="Times New Roman" panose="02020603050405020304" charset="0"/>
                          <a:ea typeface="宋体" panose="02010600030101010101" pitchFamily="2" charset="-122"/>
                        </a:rPr>
                        <a:t>学前教育</a:t>
                      </a:r>
                      <a:endParaRPr lang="zh-CN" sz="900" kern="100" dirty="0">
                        <a:effectLst/>
                        <a:latin typeface="Times New Roman" panose="02020603050405020304" charset="0"/>
                        <a:ea typeface="宋体" panose="02010600030101010101" pitchFamily="2" charset="-122"/>
                      </a:endParaRPr>
                    </a:p>
                  </a:txBody>
                  <a:tcPr marL="63889" marR="63889"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01</a:t>
                      </a:r>
                      <a:endParaRPr lang="zh-CN" sz="900" kern="100">
                        <a:effectLst/>
                        <a:latin typeface="Times New Roman" panose="02020603050405020304" charset="0"/>
                        <a:ea typeface="宋体" panose="02010600030101010101" pitchFamily="2" charset="-122"/>
                      </a:endParaRPr>
                    </a:p>
                  </a:txBody>
                  <a:tcPr marL="63889" marR="638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a:t>
                      </a:r>
                      <a:endParaRPr lang="zh-CN" sz="900" kern="100">
                        <a:effectLst/>
                        <a:latin typeface="Times New Roman" panose="02020603050405020304" charset="0"/>
                        <a:ea typeface="宋体" panose="02010600030101010101" pitchFamily="2" charset="-122"/>
                      </a:endParaRPr>
                    </a:p>
                  </a:txBody>
                  <a:tcPr marL="63889" marR="63889"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a:noFill/>
                    </a:lnL>
                    <a:lnR>
                      <a:noFill/>
                    </a:lnR>
                    <a:lnT w="12700" cap="flat" cmpd="sng" algn="ctr">
                      <a:solidFill>
                        <a:srgbClr val="000000"/>
                      </a:solidFill>
                      <a:prstDash val="solid"/>
                      <a:round/>
                      <a:headEnd type="none" w="med" len="med"/>
                      <a:tailEnd type="none" w="med" len="med"/>
                    </a:lnT>
                    <a:lnB>
                      <a:noFill/>
                    </a:lnB>
                  </a:tcPr>
                </a:tc>
              </a:tr>
              <a:tr h="177814">
                <a:tc gridSpan="2">
                  <a:txBody>
                    <a:bodyPr/>
                    <a:lstStyle/>
                    <a:p>
                      <a:pPr indent="114300" algn="just">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r>
                        <a:rPr lang="zh-CN" sz="900" kern="100">
                          <a:effectLst/>
                          <a:latin typeface="Times New Roman" panose="02020603050405020304" charset="0"/>
                          <a:ea typeface="宋体" panose="02010600030101010101" pitchFamily="2" charset="-122"/>
                          <a:cs typeface="宋体" panose="02010600030101010101" pitchFamily="2" charset="-122"/>
                        </a:rPr>
                        <a:t>女</a:t>
                      </a:r>
                      <a:endParaRPr lang="zh-CN" sz="900" kern="100">
                        <a:effectLst/>
                        <a:latin typeface="Times New Roman" panose="02020603050405020304" charset="0"/>
                        <a:ea typeface="宋体" panose="02010600030101010101" pitchFamily="2" charset="-122"/>
                      </a:endParaRPr>
                    </a:p>
                  </a:txBody>
                  <a:tcPr marL="63889" marR="63889"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02</a:t>
                      </a:r>
                      <a:endParaRPr lang="zh-CN" sz="900" kern="100" dirty="0">
                        <a:effectLst/>
                        <a:latin typeface="Times New Roman" panose="02020603050405020304" charset="0"/>
                        <a:ea typeface="宋体" panose="02010600030101010101" pitchFamily="2" charset="-122"/>
                      </a:endParaRPr>
                    </a:p>
                  </a:txBody>
                  <a:tcPr marL="63889" marR="638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a:t>
                      </a:r>
                      <a:endParaRPr lang="zh-CN" sz="900" kern="10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r>
              <a:tr h="177814">
                <a:tc gridSpan="2">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小学</a:t>
                      </a:r>
                      <a:endParaRPr lang="zh-CN" sz="900" kern="100">
                        <a:effectLst/>
                        <a:latin typeface="Times New Roman" panose="02020603050405020304" charset="0"/>
                        <a:ea typeface="宋体" panose="02010600030101010101" pitchFamily="2" charset="-122"/>
                      </a:endParaRPr>
                    </a:p>
                  </a:txBody>
                  <a:tcPr marL="63889" marR="63889"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03</a:t>
                      </a:r>
                      <a:endParaRPr lang="zh-CN" sz="900" kern="100" dirty="0">
                        <a:effectLst/>
                        <a:latin typeface="Times New Roman" panose="02020603050405020304" charset="0"/>
                        <a:ea typeface="宋体" panose="02010600030101010101" pitchFamily="2" charset="-122"/>
                      </a:endParaRPr>
                    </a:p>
                  </a:txBody>
                  <a:tcPr marL="63889" marR="638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a:t>
                      </a:r>
                      <a:endParaRPr lang="zh-CN" sz="900" kern="10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r>
              <a:tr h="177814">
                <a:tc gridSpan="2">
                  <a:txBody>
                    <a:bodyPr/>
                    <a:lstStyle/>
                    <a:p>
                      <a:pPr indent="114300" algn="just">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r>
                        <a:rPr lang="zh-CN" sz="900" kern="100">
                          <a:effectLst/>
                          <a:latin typeface="Times New Roman" panose="02020603050405020304" charset="0"/>
                          <a:ea typeface="宋体" panose="02010600030101010101" pitchFamily="2" charset="-122"/>
                          <a:cs typeface="宋体" panose="02010600030101010101" pitchFamily="2" charset="-122"/>
                        </a:rPr>
                        <a:t>女</a:t>
                      </a:r>
                      <a:endParaRPr lang="zh-CN" sz="900" kern="100">
                        <a:effectLst/>
                        <a:latin typeface="Times New Roman" panose="02020603050405020304" charset="0"/>
                        <a:ea typeface="宋体" panose="02010600030101010101" pitchFamily="2" charset="-122"/>
                      </a:endParaRPr>
                    </a:p>
                  </a:txBody>
                  <a:tcPr marL="63889" marR="63889"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04</a:t>
                      </a:r>
                      <a:endParaRPr lang="zh-CN" sz="900" kern="100" dirty="0">
                        <a:effectLst/>
                        <a:latin typeface="Times New Roman" panose="02020603050405020304" charset="0"/>
                        <a:ea typeface="宋体" panose="02010600030101010101" pitchFamily="2" charset="-122"/>
                      </a:endParaRPr>
                    </a:p>
                  </a:txBody>
                  <a:tcPr marL="63889" marR="638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a:t>
                      </a:r>
                      <a:endParaRPr lang="zh-CN" sz="900" kern="10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r>
              <a:tr h="177814">
                <a:tc gridSpan="2">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初中</a:t>
                      </a:r>
                      <a:endParaRPr lang="zh-CN" sz="900" kern="100">
                        <a:effectLst/>
                        <a:latin typeface="Times New Roman" panose="02020603050405020304" charset="0"/>
                        <a:ea typeface="宋体" panose="02010600030101010101" pitchFamily="2" charset="-122"/>
                      </a:endParaRPr>
                    </a:p>
                  </a:txBody>
                  <a:tcPr marL="63889" marR="63889"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05</a:t>
                      </a:r>
                      <a:endParaRPr lang="zh-CN" sz="900" kern="100" dirty="0">
                        <a:effectLst/>
                        <a:latin typeface="Times New Roman" panose="02020603050405020304" charset="0"/>
                        <a:ea typeface="宋体" panose="02010600030101010101" pitchFamily="2" charset="-122"/>
                      </a:endParaRPr>
                    </a:p>
                  </a:txBody>
                  <a:tcPr marL="63889" marR="638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a:t>
                      </a:r>
                      <a:endParaRPr lang="zh-CN" sz="900" kern="10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r>
              <a:tr h="177814">
                <a:tc gridSpan="2">
                  <a:txBody>
                    <a:bodyPr/>
                    <a:lstStyle/>
                    <a:p>
                      <a:pPr indent="114300" algn="just">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r>
                        <a:rPr lang="zh-CN" sz="900" kern="100">
                          <a:effectLst/>
                          <a:latin typeface="Times New Roman" panose="02020603050405020304" charset="0"/>
                          <a:ea typeface="宋体" panose="02010600030101010101" pitchFamily="2" charset="-122"/>
                          <a:cs typeface="宋体" panose="02010600030101010101" pitchFamily="2" charset="-122"/>
                        </a:rPr>
                        <a:t>女</a:t>
                      </a:r>
                      <a:endParaRPr lang="zh-CN" sz="900" kern="100">
                        <a:effectLst/>
                        <a:latin typeface="Times New Roman" panose="02020603050405020304" charset="0"/>
                        <a:ea typeface="宋体" panose="02010600030101010101" pitchFamily="2" charset="-122"/>
                      </a:endParaRPr>
                    </a:p>
                  </a:txBody>
                  <a:tcPr marL="63889" marR="63889"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06</a:t>
                      </a:r>
                      <a:endParaRPr lang="zh-CN" sz="900" kern="100" dirty="0">
                        <a:effectLst/>
                        <a:latin typeface="Times New Roman" panose="02020603050405020304" charset="0"/>
                        <a:ea typeface="宋体" panose="02010600030101010101" pitchFamily="2" charset="-122"/>
                      </a:endParaRPr>
                    </a:p>
                  </a:txBody>
                  <a:tcPr marL="63889" marR="638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a:t>
                      </a:r>
                      <a:endParaRPr lang="zh-CN" sz="900" kern="10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r>
              <a:tr h="177814">
                <a:tc gridSpan="2">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普通高中</a:t>
                      </a:r>
                      <a:endParaRPr lang="zh-CN" sz="900" kern="100">
                        <a:effectLst/>
                        <a:latin typeface="Times New Roman" panose="02020603050405020304" charset="0"/>
                        <a:ea typeface="宋体" panose="02010600030101010101" pitchFamily="2" charset="-122"/>
                      </a:endParaRPr>
                    </a:p>
                  </a:txBody>
                  <a:tcPr marL="63889" marR="63889"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07</a:t>
                      </a:r>
                      <a:endParaRPr lang="zh-CN" sz="900" kern="100" dirty="0">
                        <a:effectLst/>
                        <a:latin typeface="Times New Roman" panose="02020603050405020304" charset="0"/>
                        <a:ea typeface="宋体" panose="02010600030101010101" pitchFamily="2" charset="-122"/>
                      </a:endParaRPr>
                    </a:p>
                  </a:txBody>
                  <a:tcPr marL="63889" marR="638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a:t>
                      </a:r>
                      <a:endParaRPr lang="zh-CN" sz="900" kern="10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r>
              <a:tr h="177814">
                <a:tc gridSpan="2">
                  <a:txBody>
                    <a:bodyPr/>
                    <a:lstStyle/>
                    <a:p>
                      <a:pPr indent="114300" algn="just">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r>
                        <a:rPr lang="zh-CN" sz="900" kern="100">
                          <a:effectLst/>
                          <a:latin typeface="Times New Roman" panose="02020603050405020304" charset="0"/>
                          <a:ea typeface="宋体" panose="02010600030101010101" pitchFamily="2" charset="-122"/>
                          <a:cs typeface="宋体" panose="02010600030101010101" pitchFamily="2" charset="-122"/>
                        </a:rPr>
                        <a:t>女</a:t>
                      </a:r>
                      <a:endParaRPr lang="zh-CN" sz="900" kern="100">
                        <a:effectLst/>
                        <a:latin typeface="Times New Roman" panose="02020603050405020304" charset="0"/>
                        <a:ea typeface="宋体" panose="02010600030101010101" pitchFamily="2" charset="-122"/>
                      </a:endParaRPr>
                    </a:p>
                  </a:txBody>
                  <a:tcPr marL="63889" marR="63889"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08</a:t>
                      </a:r>
                      <a:endParaRPr lang="zh-CN" sz="900" kern="100" dirty="0">
                        <a:effectLst/>
                        <a:latin typeface="Times New Roman" panose="02020603050405020304" charset="0"/>
                        <a:ea typeface="宋体" panose="02010600030101010101" pitchFamily="2" charset="-122"/>
                      </a:endParaRPr>
                    </a:p>
                  </a:txBody>
                  <a:tcPr marL="63889" marR="638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a:t>
                      </a:r>
                      <a:endParaRPr lang="zh-CN" sz="900" kern="10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r>
              <a:tr h="177814">
                <a:tc gridSpan="2">
                  <a:txBody>
                    <a:bodyPr/>
                    <a:lstStyle/>
                    <a:p>
                      <a:pPr algn="just">
                        <a:lnSpc>
                          <a:spcPts val="1400"/>
                        </a:lnSpc>
                        <a:spcAft>
                          <a:spcPts val="0"/>
                        </a:spcAft>
                      </a:pPr>
                      <a:r>
                        <a:rPr lang="zh-CN" sz="900" kern="100" dirty="0">
                          <a:effectLst/>
                          <a:latin typeface="Times New Roman" panose="02020603050405020304" charset="0"/>
                          <a:ea typeface="宋体" panose="02010600030101010101" pitchFamily="2" charset="-122"/>
                          <a:cs typeface="宋体" panose="02010600030101010101" pitchFamily="2" charset="-122"/>
                        </a:rPr>
                        <a:t>中职学生</a:t>
                      </a:r>
                      <a:endParaRPr lang="zh-CN" sz="900" kern="100" dirty="0">
                        <a:effectLst/>
                        <a:latin typeface="Times New Roman" panose="02020603050405020304" charset="0"/>
                        <a:ea typeface="宋体" panose="02010600030101010101" pitchFamily="2" charset="-122"/>
                      </a:endParaRPr>
                    </a:p>
                  </a:txBody>
                  <a:tcPr marL="63889" marR="63889"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09</a:t>
                      </a:r>
                      <a:endParaRPr lang="zh-CN" sz="900" kern="100">
                        <a:effectLst/>
                        <a:latin typeface="Times New Roman" panose="02020603050405020304" charset="0"/>
                        <a:ea typeface="宋体" panose="02010600030101010101" pitchFamily="2" charset="-122"/>
                      </a:endParaRPr>
                    </a:p>
                  </a:txBody>
                  <a:tcPr marL="63889" marR="638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63889" marR="6388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a:t>
                      </a:r>
                      <a:endParaRPr lang="zh-CN" sz="900" kern="10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r>
              <a:tr h="177814">
                <a:tc gridSpan="2">
                  <a:txBody>
                    <a:bodyPr/>
                    <a:lstStyle/>
                    <a:p>
                      <a:pPr indent="114300" algn="just">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r>
                        <a:rPr lang="zh-CN" sz="900" kern="100">
                          <a:effectLst/>
                          <a:latin typeface="Times New Roman" panose="02020603050405020304" charset="0"/>
                          <a:ea typeface="宋体" panose="02010600030101010101" pitchFamily="2" charset="-122"/>
                          <a:cs typeface="宋体" panose="02010600030101010101" pitchFamily="2" charset="-122"/>
                        </a:rPr>
                        <a:t>女</a:t>
                      </a:r>
                      <a:endParaRPr lang="zh-CN" sz="900" kern="100">
                        <a:effectLst/>
                        <a:latin typeface="Times New Roman" panose="02020603050405020304" charset="0"/>
                        <a:ea typeface="宋体" panose="02010600030101010101" pitchFamily="2" charset="-122"/>
                      </a:endParaRPr>
                    </a:p>
                  </a:txBody>
                  <a:tcPr marL="63889" marR="63889"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10</a:t>
                      </a:r>
                      <a:endParaRPr lang="zh-CN" sz="900" kern="100" dirty="0">
                        <a:effectLst/>
                        <a:latin typeface="Times New Roman" panose="02020603050405020304" charset="0"/>
                        <a:ea typeface="宋体" panose="02010600030101010101" pitchFamily="2" charset="-122"/>
                      </a:endParaRPr>
                    </a:p>
                  </a:txBody>
                  <a:tcPr marL="63889" marR="638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63889" marR="6388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a:t>
                      </a:r>
                      <a:endParaRPr lang="zh-CN" sz="900" kern="10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r>
              <a:tr h="177814">
                <a:tc gridSpan="2">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专科</a:t>
                      </a:r>
                      <a:endParaRPr lang="zh-CN" sz="900" kern="100">
                        <a:effectLst/>
                        <a:latin typeface="Times New Roman" panose="02020603050405020304" charset="0"/>
                        <a:ea typeface="宋体" panose="02010600030101010101" pitchFamily="2" charset="-122"/>
                      </a:endParaRPr>
                    </a:p>
                  </a:txBody>
                  <a:tcPr marL="63889" marR="63889"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11</a:t>
                      </a:r>
                      <a:endParaRPr lang="zh-CN" sz="900" kern="100">
                        <a:effectLst/>
                        <a:latin typeface="Times New Roman" panose="02020603050405020304" charset="0"/>
                        <a:ea typeface="宋体" panose="02010600030101010101" pitchFamily="2" charset="-122"/>
                      </a:endParaRPr>
                    </a:p>
                  </a:txBody>
                  <a:tcPr marL="63889" marR="638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63889" marR="6388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a:t>
                      </a:r>
                      <a:endParaRPr lang="zh-CN" sz="900" kern="10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r>
              <a:tr h="177814">
                <a:tc gridSpan="2">
                  <a:txBody>
                    <a:bodyPr/>
                    <a:lstStyle/>
                    <a:p>
                      <a:pPr indent="114300" algn="just">
                        <a:lnSpc>
                          <a:spcPts val="1400"/>
                        </a:lnSpc>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a:t>
                      </a:r>
                      <a:r>
                        <a:rPr lang="zh-CN" sz="900" kern="100" dirty="0">
                          <a:effectLst/>
                          <a:latin typeface="Times New Roman" panose="02020603050405020304" charset="0"/>
                          <a:ea typeface="宋体" panose="02010600030101010101" pitchFamily="2" charset="-122"/>
                          <a:cs typeface="宋体" panose="02010600030101010101" pitchFamily="2" charset="-122"/>
                        </a:rPr>
                        <a:t>女</a:t>
                      </a:r>
                      <a:endParaRPr lang="zh-CN" sz="900" kern="100" dirty="0">
                        <a:effectLst/>
                        <a:latin typeface="Times New Roman" panose="02020603050405020304" charset="0"/>
                        <a:ea typeface="宋体" panose="02010600030101010101" pitchFamily="2" charset="-122"/>
                      </a:endParaRPr>
                    </a:p>
                  </a:txBody>
                  <a:tcPr marL="63889" marR="63889"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12</a:t>
                      </a:r>
                      <a:endParaRPr lang="zh-CN" sz="900" kern="100">
                        <a:effectLst/>
                        <a:latin typeface="Times New Roman" panose="02020603050405020304" charset="0"/>
                        <a:ea typeface="宋体" panose="02010600030101010101" pitchFamily="2" charset="-122"/>
                      </a:endParaRPr>
                    </a:p>
                  </a:txBody>
                  <a:tcPr marL="63889" marR="638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63889" marR="6388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a:t>
                      </a:r>
                      <a:endParaRPr lang="zh-CN" sz="900" kern="10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r>
              <a:tr h="176448">
                <a:tc gridSpan="2">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本科</a:t>
                      </a:r>
                      <a:endParaRPr lang="zh-CN" sz="900" kern="100">
                        <a:effectLst/>
                        <a:latin typeface="Times New Roman" panose="02020603050405020304" charset="0"/>
                        <a:ea typeface="宋体" panose="02010600030101010101" pitchFamily="2" charset="-122"/>
                      </a:endParaRPr>
                    </a:p>
                  </a:txBody>
                  <a:tcPr marL="63889" marR="63889"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13</a:t>
                      </a:r>
                      <a:endParaRPr lang="zh-CN" sz="900" kern="100">
                        <a:effectLst/>
                        <a:latin typeface="Times New Roman" panose="02020603050405020304" charset="0"/>
                        <a:ea typeface="宋体" panose="02010600030101010101" pitchFamily="2" charset="-122"/>
                      </a:endParaRPr>
                    </a:p>
                  </a:txBody>
                  <a:tcPr marL="63889" marR="638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r>
              <a:tr h="176448">
                <a:tc gridSpan="2">
                  <a:txBody>
                    <a:bodyPr/>
                    <a:lstStyle/>
                    <a:p>
                      <a:pPr indent="114300" algn="just">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r>
                        <a:rPr lang="zh-CN" sz="900" kern="100">
                          <a:effectLst/>
                          <a:latin typeface="Times New Roman" panose="02020603050405020304" charset="0"/>
                          <a:ea typeface="宋体" panose="02010600030101010101" pitchFamily="2" charset="-122"/>
                          <a:cs typeface="宋体" panose="02010600030101010101" pitchFamily="2" charset="-122"/>
                        </a:rPr>
                        <a:t>女</a:t>
                      </a:r>
                      <a:endParaRPr lang="zh-CN" sz="900" kern="100">
                        <a:effectLst/>
                        <a:latin typeface="Times New Roman" panose="02020603050405020304" charset="0"/>
                        <a:ea typeface="宋体" panose="02010600030101010101" pitchFamily="2" charset="-122"/>
                      </a:endParaRPr>
                    </a:p>
                  </a:txBody>
                  <a:tcPr marL="63889" marR="63889"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14</a:t>
                      </a:r>
                      <a:endParaRPr lang="zh-CN" sz="900" kern="100">
                        <a:effectLst/>
                        <a:latin typeface="Times New Roman" panose="02020603050405020304" charset="0"/>
                        <a:ea typeface="宋体" panose="02010600030101010101" pitchFamily="2" charset="-122"/>
                      </a:endParaRPr>
                    </a:p>
                  </a:txBody>
                  <a:tcPr marL="63889" marR="638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r>
              <a:tr h="176448">
                <a:tc gridSpan="2">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硕士研究生</a:t>
                      </a:r>
                      <a:endParaRPr lang="zh-CN" sz="900" kern="100">
                        <a:effectLst/>
                        <a:latin typeface="Times New Roman" panose="02020603050405020304" charset="0"/>
                        <a:ea typeface="宋体" panose="02010600030101010101" pitchFamily="2" charset="-122"/>
                      </a:endParaRPr>
                    </a:p>
                  </a:txBody>
                  <a:tcPr marL="63889" marR="63889"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15</a:t>
                      </a:r>
                      <a:endParaRPr lang="zh-CN" sz="900" kern="100">
                        <a:effectLst/>
                        <a:latin typeface="Times New Roman" panose="02020603050405020304" charset="0"/>
                        <a:ea typeface="宋体" panose="02010600030101010101" pitchFamily="2" charset="-122"/>
                      </a:endParaRPr>
                    </a:p>
                  </a:txBody>
                  <a:tcPr marL="63889" marR="638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r>
              <a:tr h="176448">
                <a:tc gridSpan="2">
                  <a:txBody>
                    <a:bodyPr/>
                    <a:lstStyle/>
                    <a:p>
                      <a:pPr indent="114300" algn="just">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r>
                        <a:rPr lang="zh-CN" sz="900" kern="100">
                          <a:effectLst/>
                          <a:latin typeface="Times New Roman" panose="02020603050405020304" charset="0"/>
                          <a:ea typeface="宋体" panose="02010600030101010101" pitchFamily="2" charset="-122"/>
                          <a:cs typeface="宋体" panose="02010600030101010101" pitchFamily="2" charset="-122"/>
                        </a:rPr>
                        <a:t>女</a:t>
                      </a:r>
                      <a:endParaRPr lang="zh-CN" sz="900" kern="100">
                        <a:effectLst/>
                        <a:latin typeface="Times New Roman" panose="02020603050405020304" charset="0"/>
                        <a:ea typeface="宋体" panose="02010600030101010101" pitchFamily="2" charset="-122"/>
                      </a:endParaRPr>
                    </a:p>
                  </a:txBody>
                  <a:tcPr marL="63889" marR="63889"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16</a:t>
                      </a:r>
                      <a:endParaRPr lang="zh-CN" sz="900" kern="100">
                        <a:effectLst/>
                        <a:latin typeface="Times New Roman" panose="02020603050405020304" charset="0"/>
                        <a:ea typeface="宋体" panose="02010600030101010101" pitchFamily="2" charset="-122"/>
                      </a:endParaRPr>
                    </a:p>
                  </a:txBody>
                  <a:tcPr marL="63889" marR="638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r>
              <a:tr h="176448">
                <a:tc gridSpan="2">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博士研究生</a:t>
                      </a:r>
                      <a:endParaRPr lang="zh-CN" sz="900" kern="100">
                        <a:effectLst/>
                        <a:latin typeface="Times New Roman" panose="02020603050405020304" charset="0"/>
                        <a:ea typeface="宋体" panose="02010600030101010101" pitchFamily="2" charset="-122"/>
                      </a:endParaRPr>
                    </a:p>
                  </a:txBody>
                  <a:tcPr marL="63889" marR="63889"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17</a:t>
                      </a:r>
                      <a:endParaRPr lang="zh-CN" sz="900" kern="100">
                        <a:effectLst/>
                        <a:latin typeface="Times New Roman" panose="02020603050405020304" charset="0"/>
                        <a:ea typeface="宋体" panose="02010600030101010101" pitchFamily="2" charset="-122"/>
                      </a:endParaRPr>
                    </a:p>
                  </a:txBody>
                  <a:tcPr marL="63889" marR="638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r>
              <a:tr h="176448">
                <a:tc gridSpan="2">
                  <a:txBody>
                    <a:bodyPr/>
                    <a:lstStyle/>
                    <a:p>
                      <a:pPr indent="114300" algn="just">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r>
                        <a:rPr lang="zh-CN" sz="900" kern="100">
                          <a:effectLst/>
                          <a:latin typeface="Times New Roman" panose="02020603050405020304" charset="0"/>
                          <a:ea typeface="宋体" panose="02010600030101010101" pitchFamily="2" charset="-122"/>
                          <a:cs typeface="宋体" panose="02010600030101010101" pitchFamily="2" charset="-122"/>
                        </a:rPr>
                        <a:t>女</a:t>
                      </a:r>
                      <a:endParaRPr lang="zh-CN" sz="900" kern="100">
                        <a:effectLst/>
                        <a:latin typeface="Times New Roman" panose="02020603050405020304" charset="0"/>
                        <a:ea typeface="宋体" panose="02010600030101010101" pitchFamily="2" charset="-122"/>
                      </a:endParaRPr>
                    </a:p>
                  </a:txBody>
                  <a:tcPr marL="63889" marR="63889"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18</a:t>
                      </a:r>
                      <a:endParaRPr lang="zh-CN" sz="900" kern="100">
                        <a:effectLst/>
                        <a:latin typeface="Times New Roman" panose="02020603050405020304" charset="0"/>
                        <a:ea typeface="宋体" panose="02010600030101010101" pitchFamily="2" charset="-122"/>
                      </a:endParaRPr>
                    </a:p>
                  </a:txBody>
                  <a:tcPr marL="63889" marR="638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r>
              <a:tr h="176448">
                <a:tc rowSpan="6">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cs typeface="宋体" panose="02010600030101010101" pitchFamily="2" charset="-122"/>
                        </a:rPr>
                        <a:t>按大洲分</a:t>
                      </a:r>
                      <a:endParaRPr lang="zh-CN" sz="900" kern="100" dirty="0">
                        <a:effectLst/>
                        <a:latin typeface="Times New Roman" panose="02020603050405020304" charset="0"/>
                        <a:ea typeface="宋体" panose="02010600030101010101" pitchFamily="2" charset="-122"/>
                      </a:endParaRPr>
                    </a:p>
                  </a:txBody>
                  <a:tcPr marL="63889" marR="6388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亚洲</a:t>
                      </a:r>
                      <a:endParaRPr lang="zh-CN" sz="900" kern="100">
                        <a:effectLst/>
                        <a:latin typeface="Times New Roman" panose="02020603050405020304" charset="0"/>
                        <a:ea typeface="宋体" panose="02010600030101010101" pitchFamily="2" charset="-122"/>
                      </a:endParaRPr>
                    </a:p>
                  </a:txBody>
                  <a:tcPr marL="63889" marR="638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19</a:t>
                      </a:r>
                      <a:endParaRPr lang="zh-CN" sz="900" kern="100">
                        <a:effectLst/>
                        <a:latin typeface="Times New Roman" panose="02020603050405020304" charset="0"/>
                        <a:ea typeface="宋体" panose="02010600030101010101" pitchFamily="2" charset="-122"/>
                      </a:endParaRPr>
                    </a:p>
                  </a:txBody>
                  <a:tcPr marL="63889" marR="638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r>
              <a:tr h="176448">
                <a:tc vMerge="1">
                  <a:tcPr/>
                </a:tc>
                <a:tc>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非洲</a:t>
                      </a:r>
                      <a:endParaRPr lang="zh-CN" sz="900" kern="100">
                        <a:effectLst/>
                        <a:latin typeface="Times New Roman" panose="02020603050405020304" charset="0"/>
                        <a:ea typeface="宋体" panose="02010600030101010101" pitchFamily="2" charset="-122"/>
                      </a:endParaRPr>
                    </a:p>
                  </a:txBody>
                  <a:tcPr marL="63889" marR="638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20</a:t>
                      </a:r>
                      <a:endParaRPr lang="zh-CN" sz="900" kern="100">
                        <a:effectLst/>
                        <a:latin typeface="Times New Roman" panose="02020603050405020304" charset="0"/>
                        <a:ea typeface="宋体" panose="02010600030101010101" pitchFamily="2" charset="-122"/>
                      </a:endParaRPr>
                    </a:p>
                  </a:txBody>
                  <a:tcPr marL="63889" marR="638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r>
              <a:tr h="176448">
                <a:tc vMerge="1">
                  <a:tcPr/>
                </a:tc>
                <a:tc>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欧洲</a:t>
                      </a:r>
                      <a:endParaRPr lang="zh-CN" sz="900" kern="100">
                        <a:effectLst/>
                        <a:latin typeface="Times New Roman" panose="02020603050405020304" charset="0"/>
                        <a:ea typeface="宋体" panose="02010600030101010101" pitchFamily="2" charset="-122"/>
                      </a:endParaRPr>
                    </a:p>
                  </a:txBody>
                  <a:tcPr marL="63889" marR="638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21</a:t>
                      </a:r>
                      <a:endParaRPr lang="zh-CN" sz="900" kern="100">
                        <a:effectLst/>
                        <a:latin typeface="Times New Roman" panose="02020603050405020304" charset="0"/>
                        <a:ea typeface="宋体" panose="02010600030101010101" pitchFamily="2" charset="-122"/>
                      </a:endParaRPr>
                    </a:p>
                  </a:txBody>
                  <a:tcPr marL="63889" marR="638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r>
              <a:tr h="176448">
                <a:tc vMerge="1">
                  <a:tcPr/>
                </a:tc>
                <a:tc>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北美洲</a:t>
                      </a:r>
                      <a:endParaRPr lang="zh-CN" sz="900" kern="100">
                        <a:effectLst/>
                        <a:latin typeface="Times New Roman" panose="02020603050405020304" charset="0"/>
                        <a:ea typeface="宋体" panose="02010600030101010101" pitchFamily="2" charset="-122"/>
                      </a:endParaRPr>
                    </a:p>
                  </a:txBody>
                  <a:tcPr marL="63889" marR="638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22</a:t>
                      </a:r>
                      <a:endParaRPr lang="zh-CN" sz="900" kern="100">
                        <a:effectLst/>
                        <a:latin typeface="Times New Roman" panose="02020603050405020304" charset="0"/>
                        <a:ea typeface="宋体" panose="02010600030101010101" pitchFamily="2" charset="-122"/>
                      </a:endParaRPr>
                    </a:p>
                  </a:txBody>
                  <a:tcPr marL="63889" marR="638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r>
              <a:tr h="176448">
                <a:tc vMerge="1">
                  <a:tcPr/>
                </a:tc>
                <a:tc>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南美洲</a:t>
                      </a:r>
                      <a:endParaRPr lang="zh-CN" sz="900" kern="100">
                        <a:effectLst/>
                        <a:latin typeface="Times New Roman" panose="02020603050405020304" charset="0"/>
                        <a:ea typeface="宋体" panose="02010600030101010101" pitchFamily="2" charset="-122"/>
                      </a:endParaRPr>
                    </a:p>
                  </a:txBody>
                  <a:tcPr marL="63889" marR="638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23</a:t>
                      </a:r>
                      <a:endParaRPr lang="zh-CN" sz="900" kern="100">
                        <a:effectLst/>
                        <a:latin typeface="Times New Roman" panose="02020603050405020304" charset="0"/>
                        <a:ea typeface="宋体" panose="02010600030101010101" pitchFamily="2" charset="-122"/>
                      </a:endParaRPr>
                    </a:p>
                  </a:txBody>
                  <a:tcPr marL="63889" marR="638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r>
              <a:tr h="176448">
                <a:tc vMerge="1">
                  <a:tcPr/>
                </a:tc>
                <a:tc>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大洋洲</a:t>
                      </a:r>
                      <a:endParaRPr lang="zh-CN" sz="900" kern="100">
                        <a:effectLst/>
                        <a:latin typeface="Times New Roman" panose="02020603050405020304" charset="0"/>
                        <a:ea typeface="宋体" panose="02010600030101010101" pitchFamily="2" charset="-122"/>
                      </a:endParaRPr>
                    </a:p>
                  </a:txBody>
                  <a:tcPr marL="63889" marR="638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24</a:t>
                      </a:r>
                      <a:endParaRPr lang="zh-CN" sz="900" kern="100">
                        <a:effectLst/>
                        <a:latin typeface="Times New Roman" panose="02020603050405020304" charset="0"/>
                        <a:ea typeface="宋体" panose="02010600030101010101" pitchFamily="2" charset="-122"/>
                      </a:endParaRPr>
                    </a:p>
                  </a:txBody>
                  <a:tcPr marL="63889" marR="638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a:noFill/>
                    </a:lnB>
                  </a:tcPr>
                </a:tc>
              </a:tr>
              <a:tr h="177814">
                <a:tc gridSpan="2">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另有非学历教育（培训）</a:t>
                      </a:r>
                      <a:endParaRPr lang="zh-CN" sz="900" kern="100">
                        <a:effectLst/>
                        <a:latin typeface="Times New Roman" panose="02020603050405020304" charset="0"/>
                        <a:ea typeface="宋体" panose="02010600030101010101" pitchFamily="2" charset="-122"/>
                      </a:endParaRPr>
                    </a:p>
                  </a:txBody>
                  <a:tcPr marL="63889" marR="63889"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25</a:t>
                      </a:r>
                      <a:endParaRPr lang="zh-CN" sz="900" kern="100">
                        <a:effectLst/>
                        <a:latin typeface="Times New Roman" panose="02020603050405020304" charset="0"/>
                        <a:ea typeface="宋体" panose="02010600030101010101" pitchFamily="2" charset="-122"/>
                      </a:endParaRPr>
                    </a:p>
                  </a:txBody>
                  <a:tcPr marL="63889" marR="638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63889" marR="63889"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a:t>
                      </a:r>
                      <a:endParaRPr lang="zh-CN" sz="900" kern="10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63889" marR="63889" marT="0" marB="0" anchor="ctr">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
        <p:nvSpPr>
          <p:cNvPr id="9" name="矩形 8"/>
          <p:cNvSpPr/>
          <p:nvPr/>
        </p:nvSpPr>
        <p:spPr>
          <a:xfrm>
            <a:off x="4301278" y="287020"/>
            <a:ext cx="3589444" cy="400110"/>
          </a:xfrm>
          <a:prstGeom prst="rect">
            <a:avLst/>
          </a:prstGeom>
        </p:spPr>
        <p:txBody>
          <a:bodyPr wrap="none">
            <a:spAutoFit/>
          </a:bodyPr>
          <a:lstStyle/>
          <a:p>
            <a:pPr algn="ctr"/>
            <a:r>
              <a:rPr lang="zh-CN" altLang="en-US" sz="2000" b="1" dirty="0">
                <a:solidFill>
                  <a:srgbClr val="FF0000"/>
                </a:solidFill>
                <a:cs typeface="+mn-ea"/>
                <a:sym typeface="+mn-lt"/>
              </a:rPr>
              <a:t> </a:t>
            </a:r>
            <a:r>
              <a:rPr lang="zh-CN" altLang="en-US" sz="2000" b="1" dirty="0">
                <a:solidFill>
                  <a:srgbClr val="304371"/>
                </a:solidFill>
                <a:cs typeface="+mn-ea"/>
                <a:sym typeface="+mn-lt"/>
              </a:rPr>
              <a:t>（四十五）国际学生基本情况</a:t>
            </a:r>
            <a:endParaRPr lang="zh-CN" altLang="en-US" sz="2000" b="1" dirty="0">
              <a:solidFill>
                <a:srgbClr val="304371"/>
              </a:solidFill>
              <a:cs typeface="+mn-ea"/>
              <a:sym typeface="+mn-lt"/>
            </a:endParaRPr>
          </a:p>
        </p:txBody>
      </p:sp>
      <p:grpSp>
        <p:nvGrpSpPr>
          <p:cNvPr id="26" name="组合 25"/>
          <p:cNvGrpSpPr/>
          <p:nvPr/>
        </p:nvGrpSpPr>
        <p:grpSpPr>
          <a:xfrm>
            <a:off x="543560" y="312332"/>
            <a:ext cx="10891859" cy="1558998"/>
            <a:chOff x="660401" y="19624"/>
            <a:chExt cx="10891859" cy="1732263"/>
          </a:xfrm>
        </p:grpSpPr>
        <p:grpSp>
          <p:nvGrpSpPr>
            <p:cNvPr id="27" name="组合 26"/>
            <p:cNvGrpSpPr/>
            <p:nvPr/>
          </p:nvGrpSpPr>
          <p:grpSpPr>
            <a:xfrm>
              <a:off x="660401" y="524650"/>
              <a:ext cx="10891859" cy="1227237"/>
              <a:chOff x="660401" y="-1212053"/>
              <a:chExt cx="10891859" cy="2099075"/>
            </a:xfrm>
          </p:grpSpPr>
          <p:sp>
            <p:nvSpPr>
              <p:cNvPr id="29" name="矩形 28"/>
              <p:cNvSpPr/>
              <p:nvPr/>
            </p:nvSpPr>
            <p:spPr>
              <a:xfrm>
                <a:off x="693760" y="-1192493"/>
                <a:ext cx="10858500" cy="2079515"/>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zh-CN" altLang="zh-CN"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1</a:t>
                </a:r>
                <a:r>
                  <a:rPr lang="zh-CN" altLang="zh-CN" sz="1600" b="1" dirty="0">
                    <a:solidFill>
                      <a:schemeClr val="accent5">
                        <a:lumMod val="20000"/>
                        <a:lumOff val="80000"/>
                      </a:schemeClr>
                    </a:solidFill>
                    <a:latin typeface="黑体" panose="02010609060101010101" charset="-122"/>
                    <a:ea typeface="黑体" panose="02010609060101010101" charset="-122"/>
                  </a:rPr>
                  <a:t>）本表由各级各类学校填报。</a:t>
                </a:r>
                <a:endParaRPr lang="zh-CN" altLang="zh-CN" sz="1600" b="1" dirty="0">
                  <a:solidFill>
                    <a:schemeClr val="accent5">
                      <a:lumMod val="20000"/>
                      <a:lumOff val="80000"/>
                    </a:schemeClr>
                  </a:solidFill>
                  <a:latin typeface="黑体" panose="02010609060101010101" charset="-122"/>
                  <a:ea typeface="黑体" panose="02010609060101010101" charset="-122"/>
                </a:endParaRPr>
              </a:p>
              <a:p>
                <a:r>
                  <a:rPr lang="zh-CN" altLang="zh-CN"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2</a:t>
                </a:r>
                <a:r>
                  <a:rPr lang="zh-CN" altLang="zh-CN" sz="1600" b="1" dirty="0">
                    <a:solidFill>
                      <a:schemeClr val="accent5">
                        <a:lumMod val="20000"/>
                        <a:lumOff val="80000"/>
                      </a:schemeClr>
                    </a:solidFill>
                    <a:latin typeface="黑体" panose="02010609060101010101" charset="-122"/>
                    <a:ea typeface="黑体" panose="02010609060101010101" charset="-122"/>
                  </a:rPr>
                  <a:t>）本表由大学、学院、独立学院、本科层次职业学校、高等职业学校、高等专科学校的主校区、分校区、研究生培养机构、有学生培养任务的附属医院填报。</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sp>
            <p:nvSpPr>
              <p:cNvPr id="30" name="矩形 29"/>
              <p:cNvSpPr/>
              <p:nvPr/>
            </p:nvSpPr>
            <p:spPr>
              <a:xfrm>
                <a:off x="660401" y="-1212053"/>
                <a:ext cx="10722611" cy="767721"/>
              </a:xfrm>
              <a:prstGeom prst="rect">
                <a:avLst/>
              </a:prstGeom>
            </p:spPr>
            <p:txBody>
              <a:bodyPr wrap="square">
                <a:spAutoFit/>
              </a:bodyPr>
              <a:lstStyle/>
              <a:p>
                <a:pPr>
                  <a:lnSpc>
                    <a:spcPct val="150000"/>
                  </a:lnSpc>
                </a:pP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28" name="矩形 27"/>
            <p:cNvSpPr/>
            <p:nvPr/>
          </p:nvSpPr>
          <p:spPr>
            <a:xfrm>
              <a:off x="5858425" y="19624"/>
              <a:ext cx="2254134" cy="411556"/>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36" name="组合 35"/>
          <p:cNvGrpSpPr/>
          <p:nvPr/>
        </p:nvGrpSpPr>
        <p:grpSpPr>
          <a:xfrm>
            <a:off x="666750" y="276432"/>
            <a:ext cx="10858500" cy="1025895"/>
            <a:chOff x="660401" y="894890"/>
            <a:chExt cx="10858500" cy="1139910"/>
          </a:xfrm>
        </p:grpSpPr>
        <p:grpSp>
          <p:nvGrpSpPr>
            <p:cNvPr id="37" name="组合 36"/>
            <p:cNvGrpSpPr/>
            <p:nvPr/>
          </p:nvGrpSpPr>
          <p:grpSpPr>
            <a:xfrm>
              <a:off x="660401" y="1413361"/>
              <a:ext cx="10858500" cy="621439"/>
              <a:chOff x="660401" y="308005"/>
              <a:chExt cx="10858500" cy="1062911"/>
            </a:xfrm>
          </p:grpSpPr>
          <p:sp>
            <p:nvSpPr>
              <p:cNvPr id="39" name="矩形 38"/>
              <p:cNvSpPr/>
              <p:nvPr/>
            </p:nvSpPr>
            <p:spPr>
              <a:xfrm>
                <a:off x="660401" y="308005"/>
                <a:ext cx="10858500" cy="1062911"/>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40" name="矩形 39"/>
              <p:cNvSpPr/>
              <p:nvPr/>
            </p:nvSpPr>
            <p:spPr>
              <a:xfrm>
                <a:off x="666750" y="370052"/>
                <a:ext cx="10722611" cy="767717"/>
              </a:xfrm>
              <a:prstGeom prst="rect">
                <a:avLst/>
              </a:prstGeom>
            </p:spPr>
            <p:txBody>
              <a:bodyPr wrap="square">
                <a:spAutoFit/>
              </a:bodyPr>
              <a:lstStyle/>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rPr>
                  <a:t>国际学生是指根据</a:t>
                </a:r>
                <a:r>
                  <a:rPr lang="en-US" altLang="zh-CN" sz="1600" b="1" dirty="0">
                    <a:solidFill>
                      <a:schemeClr val="accent5">
                        <a:lumMod val="20000"/>
                        <a:lumOff val="80000"/>
                      </a:schemeClr>
                    </a:solidFill>
                    <a:latin typeface="黑体" panose="02010609060101010101" charset="-122"/>
                    <a:ea typeface="黑体" panose="02010609060101010101" charset="-122"/>
                  </a:rPr>
                  <a:t>《</a:t>
                </a:r>
                <a:r>
                  <a:rPr lang="zh-CN" altLang="en-US" sz="1600" b="1" dirty="0">
                    <a:solidFill>
                      <a:schemeClr val="accent5">
                        <a:lumMod val="20000"/>
                        <a:lumOff val="80000"/>
                      </a:schemeClr>
                    </a:solidFill>
                    <a:latin typeface="黑体" panose="02010609060101010101" charset="-122"/>
                    <a:ea typeface="黑体" panose="02010609060101010101" charset="-122"/>
                  </a:rPr>
                  <a:t>学校招收和培养国际学生管理办法</a:t>
                </a:r>
                <a:r>
                  <a:rPr lang="en-US" altLang="zh-CN" sz="1600" b="1" dirty="0">
                    <a:solidFill>
                      <a:schemeClr val="accent5">
                        <a:lumMod val="20000"/>
                        <a:lumOff val="80000"/>
                      </a:schemeClr>
                    </a:solidFill>
                    <a:latin typeface="黑体" panose="02010609060101010101" charset="-122"/>
                    <a:ea typeface="黑体" panose="02010609060101010101" charset="-122"/>
                  </a:rPr>
                  <a:t>》</a:t>
                </a:r>
                <a:r>
                  <a:rPr lang="zh-CN" altLang="en-US" sz="1600" b="1" dirty="0">
                    <a:solidFill>
                      <a:schemeClr val="accent5">
                        <a:lumMod val="20000"/>
                        <a:lumOff val="80000"/>
                      </a:schemeClr>
                    </a:solidFill>
                    <a:latin typeface="黑体" panose="02010609060101010101" charset="-122"/>
                    <a:ea typeface="黑体" panose="02010609060101010101" charset="-122"/>
                  </a:rPr>
                  <a:t>，不具有中国国籍在学校接受教育的外国学生</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38" name="矩形 37"/>
            <p:cNvSpPr/>
            <p:nvPr/>
          </p:nvSpPr>
          <p:spPr>
            <a:xfrm flipH="1">
              <a:off x="5735235" y="894890"/>
              <a:ext cx="2254134" cy="446885"/>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41" name="组合 40"/>
          <p:cNvGrpSpPr/>
          <p:nvPr/>
        </p:nvGrpSpPr>
        <p:grpSpPr>
          <a:xfrm>
            <a:off x="666750" y="5239819"/>
            <a:ext cx="10858500" cy="997468"/>
            <a:chOff x="660401" y="1413361"/>
            <a:chExt cx="10858500" cy="1108324"/>
          </a:xfrm>
        </p:grpSpPr>
        <p:grpSp>
          <p:nvGrpSpPr>
            <p:cNvPr id="42" name="组合 41"/>
            <p:cNvGrpSpPr/>
            <p:nvPr/>
          </p:nvGrpSpPr>
          <p:grpSpPr>
            <a:xfrm>
              <a:off x="660401" y="1413361"/>
              <a:ext cx="10858500" cy="621439"/>
              <a:chOff x="660401" y="308005"/>
              <a:chExt cx="10858500" cy="1062911"/>
            </a:xfrm>
          </p:grpSpPr>
          <p:sp>
            <p:nvSpPr>
              <p:cNvPr id="44" name="矩形 43"/>
              <p:cNvSpPr/>
              <p:nvPr/>
            </p:nvSpPr>
            <p:spPr>
              <a:xfrm>
                <a:off x="660401" y="308005"/>
                <a:ext cx="10858500" cy="1062911"/>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45" name="矩形 44"/>
              <p:cNvSpPr/>
              <p:nvPr/>
            </p:nvSpPr>
            <p:spPr>
              <a:xfrm>
                <a:off x="666750" y="370052"/>
                <a:ext cx="10722611" cy="767717"/>
              </a:xfrm>
              <a:prstGeom prst="rect">
                <a:avLst/>
              </a:prstGeom>
            </p:spPr>
            <p:txBody>
              <a:bodyPr wrap="square">
                <a:spAutoFit/>
              </a:bodyPr>
              <a:lstStyle/>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rPr>
                  <a:t>非学历教育（培训）包括培训、预科生、进修生和研究学者等</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43" name="矩形 42"/>
            <p:cNvSpPr/>
            <p:nvPr/>
          </p:nvSpPr>
          <p:spPr>
            <a:xfrm flipH="1">
              <a:off x="660401" y="2243842"/>
              <a:ext cx="1419471" cy="277843"/>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250"/>
                                        <p:tgtEl>
                                          <p:spTgt spid="26"/>
                                        </p:tgtEl>
                                      </p:cBhvr>
                                    </p:animEffect>
                                    <p:set>
                                      <p:cBhvr>
                                        <p:cTn id="12" dur="1" fill="hold">
                                          <p:stCondLst>
                                            <p:cond delay="249"/>
                                          </p:stCondLst>
                                        </p:cTn>
                                        <p:tgtEl>
                                          <p:spTgt spid="26"/>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fade">
                                      <p:cBhvr>
                                        <p:cTn id="17" dur="500"/>
                                        <p:tgtEl>
                                          <p:spTgt spid="3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nodeType="clickEffect">
                                  <p:stCondLst>
                                    <p:cond delay="0"/>
                                  </p:stCondLst>
                                  <p:childTnLst>
                                    <p:animEffect transition="out" filter="fade">
                                      <p:cBhvr>
                                        <p:cTn id="21" dur="250"/>
                                        <p:tgtEl>
                                          <p:spTgt spid="36"/>
                                        </p:tgtEl>
                                      </p:cBhvr>
                                    </p:animEffect>
                                    <p:set>
                                      <p:cBhvr>
                                        <p:cTn id="22" dur="1" fill="hold">
                                          <p:stCondLst>
                                            <p:cond delay="249"/>
                                          </p:stCondLst>
                                        </p:cTn>
                                        <p:tgtEl>
                                          <p:spTgt spid="36"/>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fade">
                                      <p:cBhvr>
                                        <p:cTn id="27" dur="500"/>
                                        <p:tgtEl>
                                          <p:spTgt spid="4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nodeType="clickEffect">
                                  <p:stCondLst>
                                    <p:cond delay="0"/>
                                  </p:stCondLst>
                                  <p:childTnLst>
                                    <p:animEffect transition="out" filter="fade">
                                      <p:cBhvr>
                                        <p:cTn id="31" dur="250"/>
                                        <p:tgtEl>
                                          <p:spTgt spid="41"/>
                                        </p:tgtEl>
                                      </p:cBhvr>
                                    </p:animEffect>
                                    <p:set>
                                      <p:cBhvr>
                                        <p:cTn id="32" dur="1" fill="hold">
                                          <p:stCondLst>
                                            <p:cond delay="249"/>
                                          </p:stCondLst>
                                        </p:cTn>
                                        <p:tgtEl>
                                          <p:spTgt spid="4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4315705" y="287020"/>
            <a:ext cx="3560591" cy="400110"/>
          </a:xfrm>
          <a:prstGeom prst="rect">
            <a:avLst/>
          </a:prstGeom>
        </p:spPr>
        <p:txBody>
          <a:bodyPr wrap="none">
            <a:spAutoFit/>
          </a:bodyPr>
          <a:lstStyle/>
          <a:p>
            <a:pPr algn="ctr"/>
            <a:r>
              <a:rPr lang="zh-CN" altLang="en-US" sz="2000" b="1" dirty="0">
                <a:solidFill>
                  <a:srgbClr val="304371"/>
                </a:solidFill>
                <a:cs typeface="+mn-ea"/>
                <a:sym typeface="+mn-lt"/>
              </a:rPr>
              <a:t>（四十六）对外开展培训情况</a:t>
            </a:r>
            <a:endParaRPr lang="zh-CN" altLang="en-US" sz="2000" b="1" dirty="0">
              <a:solidFill>
                <a:srgbClr val="304371"/>
              </a:solidFill>
              <a:cs typeface="+mn-ea"/>
              <a:sym typeface="+mn-lt"/>
            </a:endParaRPr>
          </a:p>
        </p:txBody>
      </p:sp>
      <p:graphicFrame>
        <p:nvGraphicFramePr>
          <p:cNvPr id="3" name="表格 2"/>
          <p:cNvGraphicFramePr>
            <a:graphicFrameLocks noGrp="1"/>
          </p:cNvGraphicFramePr>
          <p:nvPr/>
        </p:nvGraphicFramePr>
        <p:xfrm>
          <a:off x="658813" y="1125538"/>
          <a:ext cx="10874376" cy="5111751"/>
        </p:xfrm>
        <a:graphic>
          <a:graphicData uri="http://schemas.openxmlformats.org/drawingml/2006/table">
            <a:tbl>
              <a:tblPr firstRow="1" firstCol="1" bandRow="1"/>
              <a:tblGrid>
                <a:gridCol w="3757314"/>
                <a:gridCol w="1230561"/>
                <a:gridCol w="1403471"/>
                <a:gridCol w="4483030"/>
              </a:tblGrid>
              <a:tr h="268915">
                <a:tc>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rPr>
                        <a:t>指标名称</a:t>
                      </a:r>
                      <a:endParaRPr lang="zh-CN" sz="1050" kern="100" dirty="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计量单位</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代码</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上学年数量</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8915">
                <a:tc>
                  <a:txBody>
                    <a:bodyPr/>
                    <a:lstStyle/>
                    <a:p>
                      <a:pPr algn="just">
                        <a:lnSpc>
                          <a:spcPts val="1400"/>
                        </a:lnSpc>
                        <a:spcAft>
                          <a:spcPts val="0"/>
                        </a:spcAft>
                      </a:pPr>
                      <a:r>
                        <a:rPr lang="zh-CN" sz="900" kern="100" dirty="0">
                          <a:effectLst/>
                          <a:latin typeface="Times New Roman" panose="02020603050405020304" charset="0"/>
                          <a:ea typeface="宋体" panose="02010600030101010101" pitchFamily="2" charset="-122"/>
                        </a:rPr>
                        <a:t>培训项目数量</a:t>
                      </a:r>
                      <a:endParaRPr lang="zh-CN" sz="1050" kern="100" dirty="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个</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01</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r>
              <a:tr h="268915">
                <a:tc>
                  <a:txBody>
                    <a:bodyPr/>
                    <a:lstStyle/>
                    <a:p>
                      <a:pPr indent="114300" algn="just">
                        <a:lnSpc>
                          <a:spcPts val="1400"/>
                        </a:lnSpc>
                        <a:spcAft>
                          <a:spcPts val="0"/>
                        </a:spcAft>
                      </a:pPr>
                      <a:r>
                        <a:rPr lang="zh-CN" sz="900" kern="100" dirty="0">
                          <a:effectLst/>
                          <a:latin typeface="Times New Roman" panose="02020603050405020304" charset="0"/>
                          <a:ea typeface="宋体" panose="02010600030101010101" pitchFamily="2" charset="-122"/>
                        </a:rPr>
                        <a:t>财政资金支付</a:t>
                      </a:r>
                      <a:endParaRPr lang="zh-CN" sz="1050" kern="100" dirty="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rPr>
                        <a:t>个</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02</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r h="268915">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非财政资金支付</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rPr>
                        <a:t>个</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03</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r h="268915">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免费公益项目</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rPr>
                        <a:t>个</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04</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r h="268915">
                <a:tc>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rPr>
                        <a:t>到账经费</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rPr>
                        <a:t>万元</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05</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r h="268915">
                <a:tc>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rPr>
                        <a:t>培训时间</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学时</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06</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r h="268915">
                <a:tc>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rPr>
                        <a:t>培训对象</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人次</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07</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r h="268915">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企业职工</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人次</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08</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r h="268915">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党政领导干部</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人次</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09</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r h="268915">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教师</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人次</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10</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r h="268915">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农村劳动者</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人次</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11</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r h="268915">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在校学生</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人次</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12</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r h="268915">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老年人</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人次</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13</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r h="268915">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其他</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人次</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14</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r h="271281">
                <a:tc>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rPr>
                        <a:t>重点人群</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rPr>
                        <a:t>—</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r h="268915">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退役军人</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人次</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15</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r h="268915">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残疾人</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人次</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16</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r h="268915">
                <a:tc>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rPr>
                        <a:t>承担培训工作的校内教师</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人</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17</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1625469" y="663722"/>
            <a:ext cx="5766675" cy="473271"/>
          </a:xfrm>
          <a:prstGeom prst="rect">
            <a:avLst/>
          </a:prstGeom>
          <a:noFill/>
        </p:spPr>
        <p:txBody>
          <a:bodyPr wrap="square" lIns="0" tIns="0" rIns="0" bIns="0">
            <a:spAutoFit/>
          </a:bodyPr>
          <a:lstStyle>
            <a:defPPr>
              <a:defRPr lang="zh-CN"/>
            </a:defPPr>
            <a:lvl1pPr>
              <a:lnSpc>
                <a:spcPct val="120000"/>
              </a:lnSpc>
              <a:defRPr sz="2800">
                <a:solidFill>
                  <a:schemeClr val="accent3">
                    <a:lumMod val="50000"/>
                  </a:schemeClr>
                </a:solidFill>
                <a:latin typeface="思源宋体 CN Medium" panose="02020500000000000000" pitchFamily="18" charset="-122"/>
                <a:ea typeface="思源宋体 CN Medium" panose="02020500000000000000" pitchFamily="18" charset="-122"/>
              </a:defRPr>
            </a:lvl1pPr>
          </a:lstStyle>
          <a:p>
            <a:pPr lvl="0"/>
            <a:r>
              <a:rPr lang="zh-CN" altLang="en-US" sz="2800" b="1" dirty="0">
                <a:solidFill>
                  <a:schemeClr val="accent4"/>
                </a:solidFill>
                <a:latin typeface="微软雅黑" panose="020B0503020204020204" pitchFamily="34" charset="-122"/>
                <a:ea typeface="微软雅黑" panose="020B0503020204020204" pitchFamily="34" charset="-122"/>
              </a:rPr>
              <a:t>事业统计“为什么”</a:t>
            </a:r>
            <a:endParaRPr lang="zh-CN" altLang="en-US" sz="2800" b="1" dirty="0">
              <a:solidFill>
                <a:schemeClr val="accent4"/>
              </a:solidFill>
              <a:latin typeface="微软雅黑" panose="020B0503020204020204" pitchFamily="34" charset="-122"/>
              <a:ea typeface="微软雅黑" panose="020B0503020204020204" pitchFamily="34" charset="-122"/>
            </a:endParaRPr>
          </a:p>
        </p:txBody>
      </p:sp>
      <p:sp>
        <p:nvSpPr>
          <p:cNvPr id="19" name="矩形 18"/>
          <p:cNvSpPr/>
          <p:nvPr/>
        </p:nvSpPr>
        <p:spPr>
          <a:xfrm>
            <a:off x="564923" y="548619"/>
            <a:ext cx="752560" cy="703798"/>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latin typeface="微软雅黑" panose="020B0503020204020204" pitchFamily="34" charset="-122"/>
                <a:ea typeface="微软雅黑" panose="020B0503020204020204" pitchFamily="34" charset="-122"/>
              </a:rPr>
              <a:t>02</a:t>
            </a:r>
            <a:endParaRPr lang="zh-CN" altLang="en-US" sz="2800" b="1" dirty="0">
              <a:latin typeface="微软雅黑" panose="020B0503020204020204" pitchFamily="34" charset="-122"/>
              <a:ea typeface="微软雅黑" panose="020B0503020204020204" pitchFamily="34" charset="-122"/>
            </a:endParaRPr>
          </a:p>
        </p:txBody>
      </p:sp>
      <p:sp>
        <p:nvSpPr>
          <p:cNvPr id="21" name="hipptx.com-Rectangle 7"/>
          <p:cNvSpPr/>
          <p:nvPr/>
        </p:nvSpPr>
        <p:spPr>
          <a:xfrm>
            <a:off x="3486405" y="2418401"/>
            <a:ext cx="7794171" cy="2021198"/>
          </a:xfrm>
          <a:prstGeom prst="rect">
            <a:avLst/>
          </a:prstGeom>
          <a:noFill/>
          <a:ln>
            <a:solidFill>
              <a:schemeClr val="accent2">
                <a:lumMod val="75000"/>
              </a:schemeClr>
            </a:solidFill>
          </a:ln>
          <a:effectLst>
            <a:outerShdw blurRad="50800" dist="38100" dir="2700000" algn="tl" rotWithShape="0">
              <a:schemeClr val="tx2">
                <a:lumMod val="60000"/>
                <a:lumOff val="4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80000" rIns="180000" rtlCol="0" anchor="ctr"/>
          <a:lstStyle/>
          <a:p>
            <a:pPr marL="342900" indent="-342900">
              <a:lnSpc>
                <a:spcPct val="150000"/>
              </a:lnSpc>
              <a:buFont typeface="Wingdings" panose="05000000000000000000" pitchFamily="2" charset="2"/>
              <a:buChar char="n"/>
            </a:pPr>
            <a:r>
              <a:rPr lang="zh-CN" altLang="en-US" sz="2400" b="1" dirty="0">
                <a:solidFill>
                  <a:schemeClr val="accent4"/>
                </a:solidFill>
                <a:latin typeface="微软雅黑" panose="020B0503020204020204" pitchFamily="34" charset="-122"/>
                <a:ea typeface="微软雅黑" panose="020B0503020204020204" pitchFamily="34" charset="-122"/>
              </a:rPr>
              <a:t>统计的基本任务是对经济社会发展情况进行统计调查、统计分析，提供统计资料和统计咨询意见，实行统计监督。</a:t>
            </a:r>
            <a:endParaRPr lang="zh-CN" altLang="en-US" sz="2400" b="1" dirty="0">
              <a:solidFill>
                <a:schemeClr val="accent4"/>
              </a:solidFill>
              <a:latin typeface="微软雅黑" panose="020B0503020204020204" pitchFamily="34" charset="-122"/>
              <a:ea typeface="微软雅黑" panose="020B0503020204020204" pitchFamily="34" charset="-122"/>
            </a:endParaRPr>
          </a:p>
        </p:txBody>
      </p:sp>
      <p:pic>
        <p:nvPicPr>
          <p:cNvPr id="1028" name="Picture 4" descr="中华人民共和国统计法_360百科"/>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315382" y="1668016"/>
            <a:ext cx="2571750" cy="3810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3951824" y="287020"/>
            <a:ext cx="4288353" cy="400110"/>
          </a:xfrm>
          <a:prstGeom prst="rect">
            <a:avLst/>
          </a:prstGeom>
        </p:spPr>
        <p:txBody>
          <a:bodyPr wrap="none">
            <a:spAutoFit/>
          </a:bodyPr>
          <a:lstStyle/>
          <a:p>
            <a:pPr algn="ctr"/>
            <a:r>
              <a:rPr lang="zh-CN" altLang="en-US" sz="2000" b="1" dirty="0">
                <a:solidFill>
                  <a:srgbClr val="304371"/>
                </a:solidFill>
                <a:cs typeface="+mn-ea"/>
                <a:sym typeface="+mn-lt"/>
              </a:rPr>
              <a:t>（五十一）高等教育学校教职工情况</a:t>
            </a:r>
            <a:endParaRPr lang="zh-CN" altLang="en-US" sz="2000" b="1" dirty="0">
              <a:solidFill>
                <a:srgbClr val="304371"/>
              </a:solidFill>
              <a:cs typeface="+mn-ea"/>
              <a:sym typeface="+mn-lt"/>
            </a:endParaRPr>
          </a:p>
        </p:txBody>
      </p:sp>
      <p:graphicFrame>
        <p:nvGraphicFramePr>
          <p:cNvPr id="2" name="表格 1"/>
          <p:cNvGraphicFramePr>
            <a:graphicFrameLocks noGrp="1"/>
          </p:cNvGraphicFramePr>
          <p:nvPr/>
        </p:nvGraphicFramePr>
        <p:xfrm>
          <a:off x="658812" y="1125537"/>
          <a:ext cx="10874382" cy="3509975"/>
        </p:xfrm>
        <a:graphic>
          <a:graphicData uri="http://schemas.openxmlformats.org/drawingml/2006/table">
            <a:tbl>
              <a:tblPr firstRow="1" firstCol="1" bandRow="1"/>
              <a:tblGrid>
                <a:gridCol w="1278272"/>
                <a:gridCol w="854242"/>
                <a:gridCol w="728489"/>
                <a:gridCol w="728489"/>
                <a:gridCol w="728489"/>
                <a:gridCol w="728489"/>
                <a:gridCol w="728489"/>
                <a:gridCol w="728489"/>
                <a:gridCol w="728489"/>
                <a:gridCol w="728489"/>
                <a:gridCol w="728489"/>
                <a:gridCol w="728489"/>
                <a:gridCol w="728489"/>
                <a:gridCol w="728489"/>
              </a:tblGrid>
              <a:tr h="328055">
                <a:tc rowSpan="2">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指标名称</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代码</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rPr>
                        <a:t>教职工数</a:t>
                      </a:r>
                      <a:endParaRPr lang="zh-CN" sz="1050" kern="100" dirty="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rPr>
                        <a:t>校外教师</a:t>
                      </a:r>
                      <a:endParaRPr lang="zh-CN" sz="1050" kern="100" dirty="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rPr>
                        <a:t>行业导师</a:t>
                      </a:r>
                      <a:endParaRPr lang="zh-CN" sz="1050" kern="100" dirty="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外籍教师</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离退休人员</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附属中小学幼儿园教职工</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16629">
                <a:tc vMerge="1">
                  <a:tcPr/>
                </a:tc>
                <a:tc vMerge="1">
                  <a:tcPr/>
                </a:tc>
                <a:tc vMerge="1">
                  <a:tcPr/>
                </a:tc>
                <a:tc>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rPr>
                        <a:t>专任教师</a:t>
                      </a:r>
                      <a:endParaRPr lang="zh-CN" sz="1050" kern="100" dirty="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rPr>
                        <a:t>行政人员</a:t>
                      </a:r>
                      <a:endParaRPr lang="zh-CN" sz="1050" kern="100" dirty="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rPr>
                        <a:t>教辅人员</a:t>
                      </a:r>
                      <a:endParaRPr lang="zh-CN" sz="1050" kern="100" dirty="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rPr>
                        <a:t>工勤人员</a:t>
                      </a:r>
                      <a:endParaRPr lang="zh-CN" sz="1050" kern="100" dirty="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rPr>
                        <a:t>专职科研人员</a:t>
                      </a:r>
                      <a:endParaRPr lang="zh-CN" sz="1050" kern="100" dirty="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rPr>
                        <a:t>其他附设机构人员</a:t>
                      </a:r>
                      <a:endParaRPr lang="zh-CN" sz="1050" kern="100" dirty="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cPr/>
                </a:tc>
                <a:tc vMerge="1">
                  <a:tcPr/>
                </a:tc>
                <a:tc vMerge="1">
                  <a:tcPr/>
                </a:tc>
                <a:tc vMerge="1">
                  <a:tcPr/>
                </a:tc>
                <a:tc vMerge="1">
                  <a:tcPr/>
                </a:tc>
              </a:tr>
              <a:tr h="248700">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甲</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乙</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1</a:t>
                      </a:r>
                      <a:endParaRPr lang="zh-CN" sz="105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2</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3</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4</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5</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6</a:t>
                      </a:r>
                      <a:endParaRPr lang="zh-CN" sz="105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7</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8</a:t>
                      </a:r>
                      <a:endParaRPr lang="zh-CN" sz="105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9</a:t>
                      </a:r>
                      <a:endParaRPr lang="zh-CN" sz="105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10</a:t>
                      </a:r>
                      <a:endParaRPr lang="zh-CN" sz="105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11</a:t>
                      </a:r>
                      <a:endParaRPr lang="zh-CN" sz="105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12</a:t>
                      </a:r>
                      <a:endParaRPr lang="zh-CN" sz="1050" kern="100" dirty="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2197">
                <a:tc>
                  <a:txBody>
                    <a:bodyPr/>
                    <a:lstStyle/>
                    <a:p>
                      <a:pPr algn="just">
                        <a:lnSpc>
                          <a:spcPts val="1400"/>
                        </a:lnSpc>
                        <a:spcAft>
                          <a:spcPts val="0"/>
                        </a:spcAft>
                      </a:pPr>
                      <a:r>
                        <a:rPr lang="zh-CN" sz="900" kern="100" dirty="0">
                          <a:effectLst/>
                          <a:latin typeface="Times New Roman" panose="02020603050405020304" charset="0"/>
                          <a:ea typeface="宋体" panose="02010600030101010101" pitchFamily="2" charset="-122"/>
                        </a:rPr>
                        <a:t>总计</a:t>
                      </a:r>
                      <a:endParaRPr lang="zh-CN" sz="1050" kern="100" dirty="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01</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19050" marR="190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a:noFill/>
                    </a:lnB>
                  </a:tcPr>
                </a:tc>
              </a:tr>
              <a:tr h="672197">
                <a:tc>
                  <a:txBody>
                    <a:bodyPr/>
                    <a:lstStyle/>
                    <a:p>
                      <a:pPr indent="114300" algn="just">
                        <a:lnSpc>
                          <a:spcPts val="1400"/>
                        </a:lnSpc>
                        <a:spcAft>
                          <a:spcPts val="0"/>
                        </a:spcAft>
                      </a:pPr>
                      <a:r>
                        <a:rPr lang="en-US" sz="900" kern="100" dirty="0">
                          <a:effectLst/>
                          <a:latin typeface="宋体" panose="02010600030101010101" pitchFamily="2" charset="-122"/>
                          <a:ea typeface="宋体" panose="02010600030101010101" pitchFamily="2" charset="-122"/>
                        </a:rPr>
                        <a:t>#</a:t>
                      </a:r>
                      <a:r>
                        <a:rPr lang="zh-CN" sz="900" kern="100" dirty="0">
                          <a:effectLst/>
                          <a:latin typeface="Times New Roman" panose="02020603050405020304" charset="0"/>
                          <a:ea typeface="宋体" panose="02010600030101010101" pitchFamily="2" charset="-122"/>
                        </a:rPr>
                        <a:t>女</a:t>
                      </a:r>
                      <a:endParaRPr lang="zh-CN" sz="1050" kern="100" dirty="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02</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r>
              <a:tr h="672197">
                <a:tc>
                  <a:txBody>
                    <a:bodyPr/>
                    <a:lstStyle/>
                    <a:p>
                      <a:pPr indent="114300" algn="just">
                        <a:lnSpc>
                          <a:spcPts val="1400"/>
                        </a:lnSpc>
                        <a:spcAft>
                          <a:spcPts val="0"/>
                        </a:spcAft>
                      </a:pPr>
                      <a:r>
                        <a:rPr lang="en-US" sz="900" kern="100" dirty="0">
                          <a:effectLst/>
                          <a:latin typeface="宋体" panose="02010600030101010101" pitchFamily="2" charset="-122"/>
                          <a:ea typeface="宋体" panose="02010600030101010101" pitchFamily="2" charset="-122"/>
                        </a:rPr>
                        <a:t>#</a:t>
                      </a:r>
                      <a:r>
                        <a:rPr lang="zh-CN" sz="900" kern="100" dirty="0">
                          <a:effectLst/>
                          <a:latin typeface="Times New Roman" panose="02020603050405020304" charset="0"/>
                          <a:ea typeface="宋体" panose="02010600030101010101" pitchFamily="2" charset="-122"/>
                        </a:rPr>
                        <a:t>在编人员</a:t>
                      </a:r>
                      <a:r>
                        <a:rPr lang="en-US" sz="900" kern="100" dirty="0">
                          <a:effectLst/>
                          <a:latin typeface="Times New Roman" panose="02020603050405020304" charset="0"/>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03</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19050" marR="1905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zh-CN" altLang="en-US"/>
                    </a:p>
                  </a:txBody>
                  <a:tcPr marL="19050" marR="1905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zh-CN" altLang="en-US" dirty="0"/>
                    </a:p>
                  </a:txBody>
                  <a:tcPr>
                    <a:lnL>
                      <a:noFill/>
                    </a:lnL>
                    <a:lnT>
                      <a:noFill/>
                    </a:lnT>
                  </a:tcPr>
                </a:tc>
              </a:tr>
            </a:tbl>
          </a:graphicData>
        </a:graphic>
      </p:graphicFrame>
      <p:grpSp>
        <p:nvGrpSpPr>
          <p:cNvPr id="4" name="组合 3"/>
          <p:cNvGrpSpPr/>
          <p:nvPr/>
        </p:nvGrpSpPr>
        <p:grpSpPr>
          <a:xfrm>
            <a:off x="543560" y="316739"/>
            <a:ext cx="10891859" cy="2160647"/>
            <a:chOff x="660401" y="24521"/>
            <a:chExt cx="10891859" cy="2400778"/>
          </a:xfrm>
        </p:grpSpPr>
        <p:grpSp>
          <p:nvGrpSpPr>
            <p:cNvPr id="5" name="组合 4"/>
            <p:cNvGrpSpPr/>
            <p:nvPr/>
          </p:nvGrpSpPr>
          <p:grpSpPr>
            <a:xfrm>
              <a:off x="660401" y="524650"/>
              <a:ext cx="10891859" cy="1900649"/>
              <a:chOff x="660401" y="-1212053"/>
              <a:chExt cx="10891859" cy="3250884"/>
            </a:xfrm>
          </p:grpSpPr>
          <p:sp>
            <p:nvSpPr>
              <p:cNvPr id="7" name="矩形 6"/>
              <p:cNvSpPr/>
              <p:nvPr/>
            </p:nvSpPr>
            <p:spPr>
              <a:xfrm>
                <a:off x="693760" y="-1192493"/>
                <a:ext cx="10858500" cy="3231324"/>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zh-CN" altLang="en-US"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1</a:t>
                </a:r>
                <a:r>
                  <a:rPr lang="zh-CN" altLang="en-US" sz="1600" b="1" dirty="0">
                    <a:solidFill>
                      <a:schemeClr val="accent5">
                        <a:lumMod val="20000"/>
                        <a:lumOff val="80000"/>
                      </a:schemeClr>
                    </a:solidFill>
                    <a:latin typeface="黑体" panose="02010609060101010101" charset="-122"/>
                    <a:ea typeface="黑体" panose="02010609060101010101" charset="-122"/>
                  </a:rPr>
                  <a:t>）本表由大学、学院、独立学院、本科层次职业学校、高等专科学校、高等职业学校、其他普通高教机构其他普通高教机构（分校或大专班）、职工高校、农民高校、管理干部学院、教育学院、独立函授学院、广播电视大学、其他成人高教机构成人高校填报。</a:t>
                </a:r>
                <a:endParaRPr lang="zh-CN" altLang="en-US" sz="1600" b="1" dirty="0">
                  <a:solidFill>
                    <a:schemeClr val="accent5">
                      <a:lumMod val="20000"/>
                      <a:lumOff val="80000"/>
                    </a:schemeClr>
                  </a:solidFill>
                  <a:latin typeface="黑体" panose="02010609060101010101" charset="-122"/>
                  <a:ea typeface="黑体" panose="02010609060101010101" charset="-122"/>
                </a:endParaRPr>
              </a:p>
              <a:p>
                <a:r>
                  <a:rPr lang="zh-CN" altLang="en-US"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2</a:t>
                </a:r>
                <a:r>
                  <a:rPr lang="zh-CN" altLang="en-US" sz="1600" b="1" dirty="0">
                    <a:solidFill>
                      <a:schemeClr val="accent5">
                        <a:lumMod val="20000"/>
                        <a:lumOff val="80000"/>
                      </a:schemeClr>
                    </a:solidFill>
                    <a:latin typeface="黑体" panose="02010609060101010101" charset="-122"/>
                    <a:ea typeface="黑体" panose="02010609060101010101" charset="-122"/>
                  </a:rPr>
                  <a:t>）大学、学院、独立学院、本科层次职业学校、高等职业学校、高等专科学校的主校区、分校区、研究生培养机构、无学生培养任务的科研机构、有学生培养任务的附属医院、高等学历继续教育校外教学点填报。</a:t>
                </a:r>
                <a:endParaRPr lang="en-US" altLang="zh-CN" sz="1600" b="1" dirty="0">
                  <a:solidFill>
                    <a:schemeClr val="accent5">
                      <a:lumMod val="20000"/>
                      <a:lumOff val="80000"/>
                    </a:schemeClr>
                  </a:solidFill>
                  <a:latin typeface="黑体" panose="02010609060101010101" charset="-122"/>
                  <a:ea typeface="黑体" panose="02010609060101010101" charset="-122"/>
                </a:endParaRPr>
              </a:p>
            </p:txBody>
          </p:sp>
          <p:sp>
            <p:nvSpPr>
              <p:cNvPr id="8" name="矩形 7"/>
              <p:cNvSpPr/>
              <p:nvPr/>
            </p:nvSpPr>
            <p:spPr>
              <a:xfrm>
                <a:off x="660401" y="-1212053"/>
                <a:ext cx="10722611" cy="767721"/>
              </a:xfrm>
              <a:prstGeom prst="rect">
                <a:avLst/>
              </a:prstGeom>
            </p:spPr>
            <p:txBody>
              <a:bodyPr wrap="square">
                <a:spAutoFit/>
              </a:bodyPr>
              <a:lstStyle/>
              <a:p>
                <a:pPr>
                  <a:lnSpc>
                    <a:spcPct val="150000"/>
                  </a:lnSpc>
                </a:pP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6" name="矩形 5"/>
            <p:cNvSpPr/>
            <p:nvPr/>
          </p:nvSpPr>
          <p:spPr>
            <a:xfrm>
              <a:off x="5507547" y="24521"/>
              <a:ext cx="2913265" cy="411556"/>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250"/>
                                        <p:tgtEl>
                                          <p:spTgt spid="4"/>
                                        </p:tgtEl>
                                      </p:cBhvr>
                                    </p:animEffect>
                                    <p:set>
                                      <p:cBhvr>
                                        <p:cTn id="12" dur="1" fill="hold">
                                          <p:stCondLst>
                                            <p:cond delay="24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nvGraphicFramePr>
        <p:xfrm>
          <a:off x="673100" y="947256"/>
          <a:ext cx="10858496" cy="4596657"/>
        </p:xfrm>
        <a:graphic>
          <a:graphicData uri="http://schemas.openxmlformats.org/drawingml/2006/table">
            <a:tbl>
              <a:tblPr firstRow="1" firstCol="1" bandRow="1"/>
              <a:tblGrid>
                <a:gridCol w="2292500"/>
                <a:gridCol w="1293579"/>
                <a:gridCol w="1744579"/>
                <a:gridCol w="1395663"/>
                <a:gridCol w="1756611"/>
                <a:gridCol w="745957"/>
                <a:gridCol w="1116922"/>
                <a:gridCol w="512685"/>
              </a:tblGrid>
              <a:tr h="936179">
                <a:tc gridSpan="2">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cs typeface="宋体" panose="02010600030101010101" pitchFamily="2" charset="-122"/>
                        </a:rPr>
                        <a:t>指标名称</a:t>
                      </a:r>
                      <a:endParaRPr lang="zh-CN" sz="900" kern="100" dirty="0">
                        <a:effectLst/>
                        <a:latin typeface="Times New Roman" panose="02020603050405020304" charset="0"/>
                        <a:ea typeface="宋体" panose="02010600030101010101" pitchFamily="2" charset="-122"/>
                      </a:endParaRPr>
                    </a:p>
                  </a:txBody>
                  <a:tcPr marL="17858" marR="1785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cs typeface="宋体" panose="02010600030101010101" pitchFamily="2" charset="-122"/>
                        </a:rPr>
                        <a:t>代码</a:t>
                      </a:r>
                      <a:endParaRPr lang="zh-CN" sz="900" kern="100" dirty="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合计</a:t>
                      </a:r>
                      <a:endParaRPr lang="zh-CN" sz="9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29</a:t>
                      </a:r>
                      <a:r>
                        <a:rPr lang="zh-CN" sz="900" kern="100" dirty="0">
                          <a:effectLst/>
                          <a:latin typeface="Times New Roman" panose="02020603050405020304" charset="0"/>
                          <a:ea typeface="宋体" panose="02010600030101010101" pitchFamily="2" charset="-122"/>
                          <a:cs typeface="宋体" panose="02010600030101010101" pitchFamily="2" charset="-122"/>
                        </a:rPr>
                        <a:t>岁以下</a:t>
                      </a:r>
                      <a:endParaRPr lang="zh-CN" sz="900" kern="100" dirty="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30-34</a:t>
                      </a:r>
                      <a:r>
                        <a:rPr lang="zh-CN" sz="900" kern="100">
                          <a:effectLst/>
                          <a:latin typeface="Times New Roman" panose="02020603050405020304" charset="0"/>
                          <a:ea typeface="宋体" panose="02010600030101010101" pitchFamily="2" charset="-122"/>
                          <a:cs typeface="宋体" panose="02010600030101010101" pitchFamily="2" charset="-122"/>
                        </a:rPr>
                        <a:t>岁</a:t>
                      </a:r>
                      <a:endParaRPr lang="zh-CN" sz="9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35-39</a:t>
                      </a:r>
                      <a:r>
                        <a:rPr lang="zh-CN" sz="900" kern="100">
                          <a:effectLst/>
                          <a:latin typeface="Times New Roman" panose="02020603050405020304" charset="0"/>
                          <a:ea typeface="宋体" panose="02010600030101010101" pitchFamily="2" charset="-122"/>
                          <a:cs typeface="宋体" panose="02010600030101010101" pitchFamily="2" charset="-122"/>
                        </a:rPr>
                        <a:t>岁</a:t>
                      </a:r>
                      <a:endParaRPr lang="zh-CN" sz="9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40-44</a:t>
                      </a:r>
                      <a:r>
                        <a:rPr lang="zh-CN" sz="900" kern="100">
                          <a:effectLst/>
                          <a:latin typeface="Times New Roman" panose="02020603050405020304" charset="0"/>
                          <a:ea typeface="宋体" panose="02010600030101010101" pitchFamily="2" charset="-122"/>
                          <a:cs typeface="宋体" panose="02010600030101010101" pitchFamily="2" charset="-122"/>
                        </a:rPr>
                        <a:t>岁</a:t>
                      </a:r>
                      <a:endParaRPr lang="zh-CN" sz="9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2123">
                <a:tc gridSpan="2">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甲</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cs typeface="宋体" panose="02010600030101010101" pitchFamily="2" charset="-122"/>
                        </a:rPr>
                        <a:t>乙</a:t>
                      </a:r>
                      <a:endParaRPr lang="zh-CN" sz="900" kern="100" dirty="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a:t>
                      </a:r>
                      <a:endParaRPr lang="zh-CN" sz="9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2</a:t>
                      </a:r>
                      <a:endParaRPr lang="zh-CN" sz="9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3</a:t>
                      </a:r>
                      <a:endParaRPr lang="zh-CN" sz="9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4</a:t>
                      </a:r>
                      <a:endParaRPr lang="zh-CN" sz="9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5</a:t>
                      </a:r>
                      <a:endParaRPr lang="zh-CN" sz="9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2123">
                <a:tc gridSpan="2">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总计</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01</a:t>
                      </a:r>
                      <a:endParaRPr lang="zh-CN" sz="9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w="12700" cap="flat" cmpd="sng" algn="ctr">
                      <a:solidFill>
                        <a:srgbClr val="000000"/>
                      </a:solidFill>
                      <a:prstDash val="solid"/>
                      <a:round/>
                      <a:headEnd type="none" w="med" len="med"/>
                      <a:tailEnd type="none" w="med" len="med"/>
                    </a:lnT>
                    <a:lnB>
                      <a:noFill/>
                    </a:lnB>
                  </a:tcPr>
                </a:tc>
              </a:tr>
              <a:tr h="155723">
                <a:tc gridSpan="2">
                  <a:txBody>
                    <a:bodyPr/>
                    <a:lstStyle/>
                    <a:p>
                      <a:pPr indent="114300" algn="just">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r>
                        <a:rPr lang="zh-CN" sz="900" kern="100">
                          <a:effectLst/>
                          <a:latin typeface="Times New Roman" panose="02020603050405020304" charset="0"/>
                          <a:ea typeface="宋体" panose="02010600030101010101" pitchFamily="2" charset="-122"/>
                          <a:cs typeface="宋体" panose="02010600030101010101" pitchFamily="2" charset="-122"/>
                        </a:rPr>
                        <a:t>女</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02</a:t>
                      </a:r>
                      <a:endParaRPr lang="zh-CN" sz="9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r>
              <a:tr h="155723">
                <a:tc gridSpan="2">
                  <a:txBody>
                    <a:bodyPr/>
                    <a:lstStyle/>
                    <a:p>
                      <a:pPr indent="114300" algn="just">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r>
                        <a:rPr lang="zh-CN" sz="900" kern="100">
                          <a:effectLst/>
                          <a:latin typeface="Times New Roman" panose="02020603050405020304" charset="0"/>
                          <a:ea typeface="宋体" panose="02010600030101010101" pitchFamily="2" charset="-122"/>
                          <a:cs typeface="宋体" panose="02010600030101010101" pitchFamily="2" charset="-122"/>
                        </a:rPr>
                        <a:t>获博士学位</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03</a:t>
                      </a:r>
                      <a:endParaRPr lang="zh-CN" sz="9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r>
              <a:tr h="155723">
                <a:tc gridSpan="2">
                  <a:txBody>
                    <a:bodyPr/>
                    <a:lstStyle/>
                    <a:p>
                      <a:pPr indent="114300" algn="just">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r>
                        <a:rPr lang="zh-CN" sz="900" kern="100">
                          <a:effectLst/>
                          <a:latin typeface="Times New Roman" panose="02020603050405020304" charset="0"/>
                          <a:ea typeface="宋体" panose="02010600030101010101" pitchFamily="2" charset="-122"/>
                          <a:cs typeface="宋体" panose="02010600030101010101" pitchFamily="2" charset="-122"/>
                        </a:rPr>
                        <a:t>获硕士学位</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04</a:t>
                      </a:r>
                      <a:endParaRPr lang="zh-CN" sz="9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r>
              <a:tr h="155723">
                <a:tc rowSpan="5">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按专业技术职务分</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正高级</a:t>
                      </a:r>
                      <a:endParaRPr lang="zh-CN" sz="9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05</a:t>
                      </a:r>
                      <a:endParaRPr lang="zh-CN" sz="9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r>
              <a:tr h="155723">
                <a:tc vMerge="1">
                  <a:tcPr/>
                </a:tc>
                <a:tc>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副高级</a:t>
                      </a:r>
                      <a:endParaRPr lang="zh-CN" sz="9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06</a:t>
                      </a:r>
                      <a:endParaRPr lang="zh-CN" sz="9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r>
              <a:tr h="155723">
                <a:tc vMerge="1">
                  <a:tcPr/>
                </a:tc>
                <a:tc>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中级</a:t>
                      </a:r>
                      <a:endParaRPr lang="zh-CN" sz="9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07</a:t>
                      </a:r>
                      <a:endParaRPr lang="zh-CN" sz="9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r>
              <a:tr h="155723">
                <a:tc vMerge="1">
                  <a:tcPr/>
                </a:tc>
                <a:tc>
                  <a:txBody>
                    <a:bodyPr/>
                    <a:lstStyle/>
                    <a:p>
                      <a:pPr algn="just">
                        <a:lnSpc>
                          <a:spcPts val="1400"/>
                        </a:lnSpc>
                        <a:spcAft>
                          <a:spcPts val="0"/>
                        </a:spcAft>
                      </a:pPr>
                      <a:r>
                        <a:rPr lang="zh-CN" sz="900" kern="100" dirty="0">
                          <a:effectLst/>
                          <a:latin typeface="Times New Roman" panose="02020603050405020304" charset="0"/>
                          <a:ea typeface="宋体" panose="02010600030101010101" pitchFamily="2" charset="-122"/>
                          <a:cs typeface="宋体" panose="02010600030101010101" pitchFamily="2" charset="-122"/>
                        </a:rPr>
                        <a:t>初级</a:t>
                      </a:r>
                      <a:endParaRPr lang="zh-CN" sz="900" kern="100" dirty="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08</a:t>
                      </a:r>
                      <a:endParaRPr lang="zh-CN" sz="9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r>
              <a:tr h="155723">
                <a:tc vMerge="1">
                  <a:tcPr/>
                </a:tc>
                <a:tc>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未定职级</a:t>
                      </a:r>
                      <a:endParaRPr lang="zh-CN" sz="9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09</a:t>
                      </a:r>
                      <a:endParaRPr lang="zh-CN" sz="9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r>
              <a:tr h="155723">
                <a:tc rowSpan="13">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按学历（学位）分</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博士研究生</a:t>
                      </a:r>
                      <a:endParaRPr lang="zh-CN" sz="9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10</a:t>
                      </a:r>
                      <a:endParaRPr lang="zh-CN" sz="9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r>
              <a:tr h="155723">
                <a:tc vMerge="1">
                  <a:tcPr/>
                </a:tc>
                <a:tc>
                  <a:txBody>
                    <a:bodyPr/>
                    <a:lstStyle/>
                    <a:p>
                      <a:pPr indent="114300" algn="just">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r>
                        <a:rPr lang="zh-CN" sz="900" kern="100">
                          <a:effectLst/>
                          <a:latin typeface="Times New Roman" panose="02020603050405020304" charset="0"/>
                          <a:ea typeface="宋体" panose="02010600030101010101" pitchFamily="2" charset="-122"/>
                          <a:cs typeface="宋体" panose="02010600030101010101" pitchFamily="2" charset="-122"/>
                        </a:rPr>
                        <a:t>获博士学位</a:t>
                      </a:r>
                      <a:endParaRPr lang="zh-CN" sz="9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11</a:t>
                      </a:r>
                      <a:endParaRPr lang="zh-CN" sz="9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r>
              <a:tr h="155723">
                <a:tc vMerge="1">
                  <a:tcPr/>
                </a:tc>
                <a:tc>
                  <a:txBody>
                    <a:bodyPr/>
                    <a:lstStyle/>
                    <a:p>
                      <a:pPr indent="114300" algn="just">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r>
                        <a:rPr lang="zh-CN" sz="900" kern="100">
                          <a:effectLst/>
                          <a:latin typeface="Times New Roman" panose="02020603050405020304" charset="0"/>
                          <a:ea typeface="宋体" panose="02010600030101010101" pitchFamily="2" charset="-122"/>
                          <a:cs typeface="宋体" panose="02010600030101010101" pitchFamily="2" charset="-122"/>
                        </a:rPr>
                        <a:t>获硕士学位</a:t>
                      </a:r>
                      <a:endParaRPr lang="zh-CN" sz="9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12</a:t>
                      </a:r>
                      <a:endParaRPr lang="zh-CN" sz="9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r>
              <a:tr h="155723">
                <a:tc vMerge="1">
                  <a:tcPr/>
                </a:tc>
                <a:tc>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硕士研究生</a:t>
                      </a:r>
                      <a:endParaRPr lang="zh-CN" sz="9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13</a:t>
                      </a:r>
                      <a:endParaRPr lang="zh-CN" sz="9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r>
              <a:tr h="155723">
                <a:tc vMerge="1">
                  <a:tcPr/>
                </a:tc>
                <a:tc>
                  <a:txBody>
                    <a:bodyPr/>
                    <a:lstStyle/>
                    <a:p>
                      <a:pPr indent="114300" algn="just">
                        <a:lnSpc>
                          <a:spcPts val="1400"/>
                        </a:lnSpc>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a:t>
                      </a:r>
                      <a:r>
                        <a:rPr lang="zh-CN" sz="900" kern="100" dirty="0">
                          <a:effectLst/>
                          <a:latin typeface="Times New Roman" panose="02020603050405020304" charset="0"/>
                          <a:ea typeface="宋体" panose="02010600030101010101" pitchFamily="2" charset="-122"/>
                          <a:cs typeface="宋体" panose="02010600030101010101" pitchFamily="2" charset="-122"/>
                        </a:rPr>
                        <a:t>获博士学位</a:t>
                      </a:r>
                      <a:endParaRPr lang="zh-CN" sz="900" kern="100" dirty="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14</a:t>
                      </a:r>
                      <a:endParaRPr lang="zh-CN" sz="9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r>
              <a:tr h="155723">
                <a:tc vMerge="1">
                  <a:tcPr/>
                </a:tc>
                <a:tc>
                  <a:txBody>
                    <a:bodyPr/>
                    <a:lstStyle/>
                    <a:p>
                      <a:pPr indent="114300" algn="just">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r>
                        <a:rPr lang="zh-CN" sz="900" kern="100">
                          <a:effectLst/>
                          <a:latin typeface="Times New Roman" panose="02020603050405020304" charset="0"/>
                          <a:ea typeface="宋体" panose="02010600030101010101" pitchFamily="2" charset="-122"/>
                          <a:cs typeface="宋体" panose="02010600030101010101" pitchFamily="2" charset="-122"/>
                        </a:rPr>
                        <a:t>获硕士学位</a:t>
                      </a:r>
                      <a:endParaRPr lang="zh-CN" sz="9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15</a:t>
                      </a:r>
                      <a:endParaRPr lang="zh-CN" sz="9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r>
              <a:tr h="155723">
                <a:tc vMerge="1">
                  <a:tcPr/>
                </a:tc>
                <a:tc>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本科</a:t>
                      </a:r>
                      <a:endParaRPr lang="zh-CN" sz="9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16</a:t>
                      </a:r>
                      <a:endParaRPr lang="zh-CN" sz="9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r>
              <a:tr h="155723">
                <a:tc vMerge="1">
                  <a:tcPr/>
                </a:tc>
                <a:tc>
                  <a:txBody>
                    <a:bodyPr/>
                    <a:lstStyle/>
                    <a:p>
                      <a:pPr indent="114300" algn="just">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r>
                        <a:rPr lang="zh-CN" sz="900" kern="100">
                          <a:effectLst/>
                          <a:latin typeface="Times New Roman" panose="02020603050405020304" charset="0"/>
                          <a:ea typeface="宋体" panose="02010600030101010101" pitchFamily="2" charset="-122"/>
                          <a:cs typeface="宋体" panose="02010600030101010101" pitchFamily="2" charset="-122"/>
                        </a:rPr>
                        <a:t>获博士学位</a:t>
                      </a:r>
                      <a:endParaRPr lang="zh-CN" sz="9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17</a:t>
                      </a:r>
                      <a:endParaRPr lang="zh-CN" sz="9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r>
              <a:tr h="155723">
                <a:tc vMerge="1">
                  <a:tcPr/>
                </a:tc>
                <a:tc>
                  <a:txBody>
                    <a:bodyPr/>
                    <a:lstStyle/>
                    <a:p>
                      <a:pPr indent="114300" algn="just">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r>
                        <a:rPr lang="zh-CN" sz="900" kern="100">
                          <a:effectLst/>
                          <a:latin typeface="Times New Roman" panose="02020603050405020304" charset="0"/>
                          <a:ea typeface="宋体" panose="02010600030101010101" pitchFamily="2" charset="-122"/>
                          <a:cs typeface="宋体" panose="02010600030101010101" pitchFamily="2" charset="-122"/>
                        </a:rPr>
                        <a:t>获硕士学位</a:t>
                      </a:r>
                      <a:endParaRPr lang="zh-CN" sz="9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18</a:t>
                      </a:r>
                      <a:endParaRPr lang="zh-CN" sz="9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r>
              <a:tr h="155723">
                <a:tc vMerge="1">
                  <a:tcPr/>
                </a:tc>
                <a:tc>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专科</a:t>
                      </a:r>
                      <a:endParaRPr lang="zh-CN" sz="9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19</a:t>
                      </a:r>
                      <a:endParaRPr lang="zh-CN" sz="9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r>
              <a:tr h="155723">
                <a:tc vMerge="1">
                  <a:tcPr/>
                </a:tc>
                <a:tc>
                  <a:txBody>
                    <a:bodyPr/>
                    <a:lstStyle/>
                    <a:p>
                      <a:pPr indent="114300" algn="just">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r>
                        <a:rPr lang="zh-CN" sz="900" kern="100">
                          <a:effectLst/>
                          <a:latin typeface="Times New Roman" panose="02020603050405020304" charset="0"/>
                          <a:ea typeface="宋体" panose="02010600030101010101" pitchFamily="2" charset="-122"/>
                          <a:cs typeface="宋体" panose="02010600030101010101" pitchFamily="2" charset="-122"/>
                        </a:rPr>
                        <a:t>获博士学位</a:t>
                      </a:r>
                      <a:endParaRPr lang="zh-CN" sz="9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20</a:t>
                      </a:r>
                      <a:endParaRPr lang="zh-CN" sz="9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r>
              <a:tr h="159991">
                <a:tc vMerge="1">
                  <a:tcPr/>
                </a:tc>
                <a:tc>
                  <a:txBody>
                    <a:bodyPr/>
                    <a:lstStyle/>
                    <a:p>
                      <a:pPr indent="114300" algn="just">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r>
                        <a:rPr lang="zh-CN" sz="900" kern="100">
                          <a:effectLst/>
                          <a:latin typeface="Times New Roman" panose="02020603050405020304" charset="0"/>
                          <a:ea typeface="宋体" panose="02010600030101010101" pitchFamily="2" charset="-122"/>
                          <a:cs typeface="宋体" panose="02010600030101010101" pitchFamily="2" charset="-122"/>
                        </a:rPr>
                        <a:t>获硕士学位</a:t>
                      </a:r>
                      <a:endParaRPr lang="zh-CN" sz="9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21</a:t>
                      </a:r>
                      <a:endParaRPr lang="zh-CN" sz="9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a:noFill/>
                    </a:lnB>
                  </a:tcPr>
                </a:tc>
              </a:tr>
              <a:tr h="159991">
                <a:tc vMerge="1">
                  <a:tcPr/>
                </a:tc>
                <a:tc>
                  <a:txBody>
                    <a:bodyPr/>
                    <a:lstStyle/>
                    <a:p>
                      <a:pPr algn="just">
                        <a:lnSpc>
                          <a:spcPts val="1400"/>
                        </a:lnSpc>
                        <a:spcAft>
                          <a:spcPts val="0"/>
                        </a:spcAft>
                      </a:pPr>
                      <a:r>
                        <a:rPr lang="zh-CN" sz="800" kern="100">
                          <a:effectLst/>
                          <a:latin typeface="Times New Roman" panose="02020603050405020304" charset="0"/>
                          <a:ea typeface="宋体" panose="02010600030101010101" pitchFamily="2" charset="-122"/>
                          <a:cs typeface="宋体" panose="02010600030101010101" pitchFamily="2" charset="-122"/>
                        </a:rPr>
                        <a:t>高中阶段以下</a:t>
                      </a:r>
                      <a:endParaRPr lang="zh-CN" sz="10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100">
                          <a:effectLst/>
                          <a:latin typeface="宋体" panose="02010600030101010101" pitchFamily="2" charset="-122"/>
                          <a:ea typeface="宋体" panose="02010600030101010101" pitchFamily="2" charset="-122"/>
                          <a:cs typeface="宋体" panose="02010600030101010101" pitchFamily="2" charset="-122"/>
                        </a:rPr>
                        <a:t>22</a:t>
                      </a:r>
                      <a:endParaRPr lang="zh-CN" sz="10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7858" marR="17858"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10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17858" marR="17858" marT="0" marB="0" anchor="ctr">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
        <p:nvSpPr>
          <p:cNvPr id="9" name="矩形 8"/>
          <p:cNvSpPr/>
          <p:nvPr/>
        </p:nvSpPr>
        <p:spPr>
          <a:xfrm>
            <a:off x="2541181" y="287020"/>
            <a:ext cx="7109639" cy="400110"/>
          </a:xfrm>
          <a:prstGeom prst="rect">
            <a:avLst/>
          </a:prstGeom>
        </p:spPr>
        <p:txBody>
          <a:bodyPr wrap="none">
            <a:spAutoFit/>
          </a:bodyPr>
          <a:lstStyle/>
          <a:p>
            <a:pPr algn="ctr"/>
            <a:r>
              <a:rPr lang="zh-CN" altLang="en-US" sz="2000" b="1" dirty="0">
                <a:solidFill>
                  <a:srgbClr val="304371"/>
                </a:solidFill>
                <a:cs typeface="+mn-ea"/>
                <a:sym typeface="+mn-lt"/>
              </a:rPr>
              <a:t>（五十三）职业教育学校、高等教育学校专任教师分年龄情况</a:t>
            </a:r>
            <a:endParaRPr lang="zh-CN" altLang="en-US" sz="2000" b="1" dirty="0">
              <a:solidFill>
                <a:srgbClr val="304371"/>
              </a:solidFill>
              <a:cs typeface="+mn-ea"/>
              <a:sym typeface="+mn-lt"/>
            </a:endParaRPr>
          </a:p>
        </p:txBody>
      </p:sp>
      <p:sp>
        <p:nvSpPr>
          <p:cNvPr id="4" name="矩形 3"/>
          <p:cNvSpPr/>
          <p:nvPr/>
        </p:nvSpPr>
        <p:spPr>
          <a:xfrm>
            <a:off x="660400" y="5648236"/>
            <a:ext cx="646331" cy="262508"/>
          </a:xfrm>
          <a:prstGeom prst="rect">
            <a:avLst/>
          </a:prstGeom>
        </p:spPr>
        <p:txBody>
          <a:bodyPr wrap="none">
            <a:spAutoFit/>
          </a:bodyPr>
          <a:lstStyle/>
          <a:p>
            <a:pPr>
              <a:lnSpc>
                <a:spcPts val="1200"/>
              </a:lnSpc>
              <a:tabLst>
                <a:tab pos="1132840" algn="l"/>
                <a:tab pos="1351280" algn="l"/>
                <a:tab pos="2037080" algn="l"/>
                <a:tab pos="2717800" algn="l"/>
                <a:tab pos="3408680" algn="l"/>
                <a:tab pos="4094480" algn="l"/>
                <a:tab pos="4780280" algn="l"/>
                <a:tab pos="5466080" algn="l"/>
                <a:tab pos="6151880" algn="l"/>
              </a:tabLst>
            </a:pPr>
            <a:r>
              <a:rPr lang="zh-CN" altLang="zh-CN" kern="100" dirty="0">
                <a:cs typeface="+mn-ea"/>
                <a:sym typeface="+mn-lt"/>
              </a:rPr>
              <a:t>续表</a:t>
            </a:r>
            <a:endParaRPr lang="zh-CN" altLang="zh-CN" sz="2400" kern="100" dirty="0">
              <a:cs typeface="+mn-ea"/>
              <a:sym typeface="+mn-lt"/>
            </a:endParaRPr>
          </a:p>
        </p:txBody>
      </p:sp>
      <p:grpSp>
        <p:nvGrpSpPr>
          <p:cNvPr id="6" name="组合 5"/>
          <p:cNvGrpSpPr/>
          <p:nvPr/>
        </p:nvGrpSpPr>
        <p:grpSpPr>
          <a:xfrm>
            <a:off x="601345" y="4580726"/>
            <a:ext cx="10858500" cy="1365326"/>
            <a:chOff x="660401" y="807474"/>
            <a:chExt cx="10858500" cy="1517064"/>
          </a:xfrm>
        </p:grpSpPr>
        <p:grpSp>
          <p:nvGrpSpPr>
            <p:cNvPr id="7" name="组合 6"/>
            <p:cNvGrpSpPr/>
            <p:nvPr/>
          </p:nvGrpSpPr>
          <p:grpSpPr>
            <a:xfrm>
              <a:off x="660401" y="1413360"/>
              <a:ext cx="10858500" cy="911178"/>
              <a:chOff x="660401" y="308003"/>
              <a:chExt cx="10858500" cy="1558481"/>
            </a:xfrm>
          </p:grpSpPr>
          <p:sp>
            <p:nvSpPr>
              <p:cNvPr id="11" name="矩形 10"/>
              <p:cNvSpPr/>
              <p:nvPr/>
            </p:nvSpPr>
            <p:spPr>
              <a:xfrm>
                <a:off x="660401" y="308003"/>
                <a:ext cx="10858500" cy="1558481"/>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12" name="矩形 11"/>
              <p:cNvSpPr/>
              <p:nvPr/>
            </p:nvSpPr>
            <p:spPr>
              <a:xfrm>
                <a:off x="666750" y="370052"/>
                <a:ext cx="10722611" cy="1469629"/>
              </a:xfrm>
              <a:prstGeom prst="rect">
                <a:avLst/>
              </a:prstGeom>
            </p:spPr>
            <p:txBody>
              <a:bodyPr wrap="square">
                <a:spAutoFit/>
              </a:bodyPr>
              <a:lstStyle/>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rPr>
                  <a:t>本表填报时先要确定教师所获得的学历（博士研究生、硕士研究生、本科、专科是学历），再确定学历中所获得的学位（博士、硕士是学位），本表忽略学士学位；以最后所获得的学历、学位数填报，在读人员不计算</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10" name="矩形 9"/>
            <p:cNvSpPr/>
            <p:nvPr/>
          </p:nvSpPr>
          <p:spPr>
            <a:xfrm flipH="1">
              <a:off x="1185865" y="807474"/>
              <a:ext cx="1272073" cy="446885"/>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aphicFrame>
        <p:nvGraphicFramePr>
          <p:cNvPr id="13" name="表格 12"/>
          <p:cNvGraphicFramePr>
            <a:graphicFrameLocks noGrp="1"/>
          </p:cNvGraphicFramePr>
          <p:nvPr/>
        </p:nvGraphicFramePr>
        <p:xfrm>
          <a:off x="658813" y="5924846"/>
          <a:ext cx="10858498" cy="646133"/>
        </p:xfrm>
        <a:graphic>
          <a:graphicData uri="http://schemas.openxmlformats.org/drawingml/2006/table">
            <a:tbl>
              <a:tblPr firstRow="1" firstCol="1" bandRow="1"/>
              <a:tblGrid>
                <a:gridCol w="2132609"/>
                <a:gridCol w="2328062"/>
                <a:gridCol w="2132609"/>
                <a:gridCol w="1937156"/>
                <a:gridCol w="2328062"/>
              </a:tblGrid>
              <a:tr h="316008">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45-49</a:t>
                      </a:r>
                      <a:r>
                        <a:rPr lang="zh-CN" sz="900" kern="100">
                          <a:effectLst/>
                          <a:latin typeface="Times New Roman" panose="02020603050405020304" charset="0"/>
                          <a:ea typeface="宋体" panose="02010600030101010101" pitchFamily="2" charset="-122"/>
                          <a:cs typeface="宋体" panose="02010600030101010101" pitchFamily="2" charset="-122"/>
                        </a:rPr>
                        <a:t>岁</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50-54</a:t>
                      </a:r>
                      <a:r>
                        <a:rPr lang="zh-CN" sz="900" kern="100">
                          <a:effectLst/>
                          <a:latin typeface="Times New Roman" panose="02020603050405020304" charset="0"/>
                          <a:ea typeface="宋体" panose="02010600030101010101" pitchFamily="2" charset="-122"/>
                          <a:cs typeface="宋体" panose="02010600030101010101" pitchFamily="2" charset="-122"/>
                        </a:rPr>
                        <a:t>岁</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55-59</a:t>
                      </a:r>
                      <a:r>
                        <a:rPr lang="zh-CN" sz="900" kern="100">
                          <a:effectLst/>
                          <a:latin typeface="Times New Roman" panose="02020603050405020304" charset="0"/>
                          <a:ea typeface="宋体" panose="02010600030101010101" pitchFamily="2" charset="-122"/>
                          <a:cs typeface="宋体" panose="02010600030101010101" pitchFamily="2" charset="-122"/>
                        </a:rPr>
                        <a:t>岁</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60-64</a:t>
                      </a:r>
                      <a:r>
                        <a:rPr lang="zh-CN" sz="900" kern="100">
                          <a:effectLst/>
                          <a:latin typeface="Times New Roman" panose="02020603050405020304" charset="0"/>
                          <a:ea typeface="宋体" panose="02010600030101010101" pitchFamily="2" charset="-122"/>
                          <a:cs typeface="宋体" panose="02010600030101010101" pitchFamily="2" charset="-122"/>
                        </a:rPr>
                        <a:t>岁</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65</a:t>
                      </a:r>
                      <a:r>
                        <a:rPr lang="zh-CN" sz="900" kern="100">
                          <a:effectLst/>
                          <a:latin typeface="Times New Roman" panose="02020603050405020304" charset="0"/>
                          <a:ea typeface="宋体" panose="02010600030101010101" pitchFamily="2" charset="-122"/>
                          <a:cs typeface="宋体" panose="02010600030101010101" pitchFamily="2" charset="-122"/>
                        </a:rPr>
                        <a:t>岁以上</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0125">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6</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7</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8</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9</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10</a:t>
                      </a:r>
                      <a:endParaRPr lang="zh-CN" sz="1050" kern="100" dirty="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pSp>
        <p:nvGrpSpPr>
          <p:cNvPr id="14" name="组合 13"/>
          <p:cNvGrpSpPr/>
          <p:nvPr/>
        </p:nvGrpSpPr>
        <p:grpSpPr>
          <a:xfrm>
            <a:off x="679449" y="1317155"/>
            <a:ext cx="10858500" cy="701998"/>
            <a:chOff x="660401" y="798377"/>
            <a:chExt cx="10858500" cy="1533961"/>
          </a:xfrm>
        </p:grpSpPr>
        <p:grpSp>
          <p:nvGrpSpPr>
            <p:cNvPr id="15" name="组合 14"/>
            <p:cNvGrpSpPr/>
            <p:nvPr/>
          </p:nvGrpSpPr>
          <p:grpSpPr>
            <a:xfrm>
              <a:off x="660401" y="1413360"/>
              <a:ext cx="10858500" cy="918978"/>
              <a:chOff x="660401" y="308003"/>
              <a:chExt cx="10858500" cy="1571823"/>
            </a:xfrm>
          </p:grpSpPr>
          <p:sp>
            <p:nvSpPr>
              <p:cNvPr id="17" name="矩形 16"/>
              <p:cNvSpPr/>
              <p:nvPr/>
            </p:nvSpPr>
            <p:spPr>
              <a:xfrm>
                <a:off x="660401" y="308003"/>
                <a:ext cx="10858500" cy="1558481"/>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18" name="矩形 17"/>
              <p:cNvSpPr/>
              <p:nvPr/>
            </p:nvSpPr>
            <p:spPr>
              <a:xfrm>
                <a:off x="666750" y="370052"/>
                <a:ext cx="10722611" cy="1509774"/>
              </a:xfrm>
              <a:prstGeom prst="rect">
                <a:avLst/>
              </a:prstGeom>
            </p:spPr>
            <p:txBody>
              <a:bodyPr wrap="square">
                <a:spAutoFit/>
              </a:bodyPr>
              <a:lstStyle/>
              <a:p>
                <a:pPr>
                  <a:lnSpc>
                    <a:spcPct val="150000"/>
                  </a:lnSpc>
                </a:pPr>
                <a:r>
                  <a:rPr lang="en-US" altLang="zh-CN" sz="1600" b="1" dirty="0">
                    <a:solidFill>
                      <a:schemeClr val="accent5">
                        <a:lumMod val="20000"/>
                        <a:lumOff val="80000"/>
                      </a:schemeClr>
                    </a:solidFill>
                    <a:latin typeface="黑体" panose="02010609060101010101" charset="-122"/>
                    <a:ea typeface="黑体" panose="02010609060101010101" charset="-122"/>
                  </a:rPr>
                  <a:t>29</a:t>
                </a:r>
                <a:r>
                  <a:rPr lang="zh-CN" altLang="zh-CN" sz="1600" b="1" dirty="0">
                    <a:solidFill>
                      <a:schemeClr val="accent5">
                        <a:lumMod val="20000"/>
                        <a:lumOff val="80000"/>
                      </a:schemeClr>
                    </a:solidFill>
                    <a:latin typeface="黑体" panose="02010609060101010101" charset="-122"/>
                    <a:ea typeface="黑体" panose="02010609060101010101" charset="-122"/>
                  </a:rPr>
                  <a:t>岁以下指截至到</a:t>
                </a:r>
                <a:r>
                  <a:rPr lang="en-US" altLang="zh-CN" sz="1600" b="1" dirty="0">
                    <a:solidFill>
                      <a:schemeClr val="accent5">
                        <a:lumMod val="20000"/>
                        <a:lumOff val="80000"/>
                      </a:schemeClr>
                    </a:solidFill>
                    <a:latin typeface="黑体" panose="02010609060101010101" charset="-122"/>
                    <a:ea typeface="黑体" panose="02010609060101010101" charset="-122"/>
                  </a:rPr>
                  <a:t>9</a:t>
                </a:r>
                <a:r>
                  <a:rPr lang="zh-CN" altLang="zh-CN" sz="1600" b="1" dirty="0">
                    <a:solidFill>
                      <a:schemeClr val="accent5">
                        <a:lumMod val="20000"/>
                        <a:lumOff val="80000"/>
                      </a:schemeClr>
                    </a:solidFill>
                    <a:latin typeface="黑体" panose="02010609060101010101" charset="-122"/>
                    <a:ea typeface="黑体" panose="02010609060101010101" charset="-122"/>
                  </a:rPr>
                  <a:t>月</a:t>
                </a:r>
                <a:r>
                  <a:rPr lang="en-US" altLang="zh-CN" sz="1600" b="1" dirty="0">
                    <a:solidFill>
                      <a:schemeClr val="accent5">
                        <a:lumMod val="20000"/>
                        <a:lumOff val="80000"/>
                      </a:schemeClr>
                    </a:solidFill>
                    <a:latin typeface="黑体" panose="02010609060101010101" charset="-122"/>
                    <a:ea typeface="黑体" panose="02010609060101010101" charset="-122"/>
                  </a:rPr>
                  <a:t>1</a:t>
                </a:r>
                <a:r>
                  <a:rPr lang="zh-CN" altLang="zh-CN" sz="1600" b="1" dirty="0">
                    <a:solidFill>
                      <a:schemeClr val="accent5">
                        <a:lumMod val="20000"/>
                        <a:lumOff val="80000"/>
                      </a:schemeClr>
                    </a:solidFill>
                    <a:latin typeface="黑体" panose="02010609060101010101" charset="-122"/>
                    <a:ea typeface="黑体" panose="02010609060101010101" charset="-122"/>
                  </a:rPr>
                  <a:t>日不满</a:t>
                </a:r>
                <a:r>
                  <a:rPr lang="en-US" altLang="zh-CN" sz="1600" b="1" dirty="0">
                    <a:solidFill>
                      <a:schemeClr val="accent5">
                        <a:lumMod val="20000"/>
                        <a:lumOff val="80000"/>
                      </a:schemeClr>
                    </a:solidFill>
                    <a:latin typeface="黑体" panose="02010609060101010101" charset="-122"/>
                    <a:ea typeface="黑体" panose="02010609060101010101" charset="-122"/>
                  </a:rPr>
                  <a:t>30</a:t>
                </a:r>
                <a:r>
                  <a:rPr lang="zh-CN" altLang="zh-CN" sz="1600" b="1" dirty="0">
                    <a:solidFill>
                      <a:schemeClr val="accent5">
                        <a:lumMod val="20000"/>
                        <a:lumOff val="80000"/>
                      </a:schemeClr>
                    </a:solidFill>
                    <a:latin typeface="黑体" panose="02010609060101010101" charset="-122"/>
                    <a:ea typeface="黑体" panose="02010609060101010101" charset="-122"/>
                  </a:rPr>
                  <a:t>周岁的教师；</a:t>
                </a:r>
                <a:r>
                  <a:rPr lang="en-US" altLang="zh-CN" sz="1600" b="1" dirty="0">
                    <a:solidFill>
                      <a:schemeClr val="accent5">
                        <a:lumMod val="20000"/>
                        <a:lumOff val="80000"/>
                      </a:schemeClr>
                    </a:solidFill>
                    <a:latin typeface="黑体" panose="02010609060101010101" charset="-122"/>
                    <a:ea typeface="黑体" panose="02010609060101010101" charset="-122"/>
                  </a:rPr>
                  <a:t>65</a:t>
                </a:r>
                <a:r>
                  <a:rPr lang="zh-CN" altLang="zh-CN" sz="1600" b="1" dirty="0">
                    <a:solidFill>
                      <a:schemeClr val="accent5">
                        <a:lumMod val="20000"/>
                        <a:lumOff val="80000"/>
                      </a:schemeClr>
                    </a:solidFill>
                    <a:latin typeface="黑体" panose="02010609060101010101" charset="-122"/>
                    <a:ea typeface="黑体" panose="02010609060101010101" charset="-122"/>
                  </a:rPr>
                  <a:t>岁以上指截至</a:t>
                </a:r>
                <a:r>
                  <a:rPr lang="en-US" altLang="zh-CN" sz="1600" b="1" dirty="0">
                    <a:solidFill>
                      <a:schemeClr val="accent5">
                        <a:lumMod val="20000"/>
                        <a:lumOff val="80000"/>
                      </a:schemeClr>
                    </a:solidFill>
                    <a:latin typeface="黑体" panose="02010609060101010101" charset="-122"/>
                    <a:ea typeface="黑体" panose="02010609060101010101" charset="-122"/>
                  </a:rPr>
                  <a:t>9</a:t>
                </a:r>
                <a:r>
                  <a:rPr lang="zh-CN" altLang="zh-CN" sz="1600" b="1" dirty="0">
                    <a:solidFill>
                      <a:schemeClr val="accent5">
                        <a:lumMod val="20000"/>
                        <a:lumOff val="80000"/>
                      </a:schemeClr>
                    </a:solidFill>
                    <a:latin typeface="黑体" panose="02010609060101010101" charset="-122"/>
                    <a:ea typeface="黑体" panose="02010609060101010101" charset="-122"/>
                  </a:rPr>
                  <a:t>月</a:t>
                </a:r>
                <a:r>
                  <a:rPr lang="en-US" altLang="zh-CN" sz="1600" b="1" dirty="0">
                    <a:solidFill>
                      <a:schemeClr val="accent5">
                        <a:lumMod val="20000"/>
                        <a:lumOff val="80000"/>
                      </a:schemeClr>
                    </a:solidFill>
                    <a:latin typeface="黑体" panose="02010609060101010101" charset="-122"/>
                    <a:ea typeface="黑体" panose="02010609060101010101" charset="-122"/>
                  </a:rPr>
                  <a:t>1</a:t>
                </a:r>
                <a:r>
                  <a:rPr lang="zh-CN" altLang="zh-CN" sz="1600" b="1" dirty="0">
                    <a:solidFill>
                      <a:schemeClr val="accent5">
                        <a:lumMod val="20000"/>
                        <a:lumOff val="80000"/>
                      </a:schemeClr>
                    </a:solidFill>
                    <a:latin typeface="黑体" panose="02010609060101010101" charset="-122"/>
                    <a:ea typeface="黑体" panose="02010609060101010101" charset="-122"/>
                  </a:rPr>
                  <a:t>日已满</a:t>
                </a:r>
                <a:r>
                  <a:rPr lang="en-US" altLang="zh-CN" sz="1600" b="1" dirty="0">
                    <a:solidFill>
                      <a:schemeClr val="accent5">
                        <a:lumMod val="20000"/>
                        <a:lumOff val="80000"/>
                      </a:schemeClr>
                    </a:solidFill>
                    <a:latin typeface="黑体" panose="02010609060101010101" charset="-122"/>
                    <a:ea typeface="黑体" panose="02010609060101010101" charset="-122"/>
                  </a:rPr>
                  <a:t>65</a:t>
                </a:r>
                <a:r>
                  <a:rPr lang="zh-CN" altLang="zh-CN" sz="1600" b="1" dirty="0">
                    <a:solidFill>
                      <a:schemeClr val="accent5">
                        <a:lumMod val="20000"/>
                        <a:lumOff val="80000"/>
                      </a:schemeClr>
                    </a:solidFill>
                    <a:latin typeface="黑体" panose="02010609060101010101" charset="-122"/>
                    <a:ea typeface="黑体" panose="02010609060101010101" charset="-122"/>
                  </a:rPr>
                  <a:t>周岁的教师</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16" name="矩形 15"/>
            <p:cNvSpPr/>
            <p:nvPr/>
          </p:nvSpPr>
          <p:spPr>
            <a:xfrm flipH="1">
              <a:off x="7945438" y="798377"/>
              <a:ext cx="561974" cy="517281"/>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250"/>
                                        <p:tgtEl>
                                          <p:spTgt spid="6"/>
                                        </p:tgtEl>
                                      </p:cBhvr>
                                    </p:animEffect>
                                    <p:set>
                                      <p:cBhvr>
                                        <p:cTn id="12" dur="1" fill="hold">
                                          <p:stCondLst>
                                            <p:cond delay="249"/>
                                          </p:stCondLst>
                                        </p:cTn>
                                        <p:tgtEl>
                                          <p:spTgt spid="6"/>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nodeType="clickEffect">
                                  <p:stCondLst>
                                    <p:cond delay="0"/>
                                  </p:stCondLst>
                                  <p:childTnLst>
                                    <p:animEffect transition="out" filter="fade">
                                      <p:cBhvr>
                                        <p:cTn id="21" dur="250"/>
                                        <p:tgtEl>
                                          <p:spTgt spid="14"/>
                                        </p:tgtEl>
                                      </p:cBhvr>
                                    </p:animEffect>
                                    <p:set>
                                      <p:cBhvr>
                                        <p:cTn id="22" dur="1" fill="hold">
                                          <p:stCondLst>
                                            <p:cond delay="249"/>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nvGraphicFramePr>
        <p:xfrm>
          <a:off x="660399" y="1125538"/>
          <a:ext cx="10858498" cy="5469276"/>
        </p:xfrm>
        <a:graphic>
          <a:graphicData uri="http://schemas.openxmlformats.org/drawingml/2006/table">
            <a:tbl>
              <a:tblPr firstRow="1" firstCol="1" bandRow="1"/>
              <a:tblGrid>
                <a:gridCol w="2645660"/>
                <a:gridCol w="695083"/>
                <a:gridCol w="1073034"/>
                <a:gridCol w="1075206"/>
                <a:gridCol w="1075206"/>
                <a:gridCol w="1075206"/>
                <a:gridCol w="1075206"/>
                <a:gridCol w="1075206"/>
                <a:gridCol w="1068691"/>
              </a:tblGrid>
              <a:tr h="217336">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指标名称</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代码</a:t>
                      </a:r>
                      <a:endParaRPr lang="zh-CN" sz="1000" kern="100">
                        <a:effectLst/>
                        <a:latin typeface="Times New Roman" panose="02020603050405020304" charset="0"/>
                        <a:ea typeface="宋体" panose="02010600030101010101" pitchFamily="2" charset="-122"/>
                      </a:endParaRPr>
                    </a:p>
                  </a:txBody>
                  <a:tcPr marL="18438" marR="184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合计</a:t>
                      </a:r>
                      <a:endParaRPr lang="zh-CN" sz="1000" kern="100">
                        <a:effectLst/>
                        <a:latin typeface="Times New Roman" panose="02020603050405020304" charset="0"/>
                        <a:ea typeface="宋体" panose="02010600030101010101" pitchFamily="2" charset="-122"/>
                      </a:endParaRPr>
                    </a:p>
                  </a:txBody>
                  <a:tcPr marL="18438" marR="184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女</a:t>
                      </a:r>
                      <a:endParaRPr lang="zh-CN" sz="1000" kern="100">
                        <a:effectLst/>
                        <a:latin typeface="Times New Roman" panose="02020603050405020304" charset="0"/>
                        <a:ea typeface="宋体" panose="02010600030101010101" pitchFamily="2" charset="-122"/>
                      </a:endParaRPr>
                    </a:p>
                  </a:txBody>
                  <a:tcPr marL="18438" marR="184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正高级</a:t>
                      </a:r>
                      <a:endParaRPr lang="zh-CN" sz="1000" kern="100">
                        <a:effectLst/>
                        <a:latin typeface="Times New Roman" panose="02020603050405020304" charset="0"/>
                        <a:ea typeface="宋体" panose="02010600030101010101" pitchFamily="2" charset="-122"/>
                      </a:endParaRPr>
                    </a:p>
                  </a:txBody>
                  <a:tcPr marL="18438" marR="184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副高级</a:t>
                      </a:r>
                      <a:endParaRPr lang="zh-CN" sz="1000" kern="100">
                        <a:effectLst/>
                        <a:latin typeface="Times New Roman" panose="02020603050405020304" charset="0"/>
                        <a:ea typeface="宋体" panose="02010600030101010101" pitchFamily="2" charset="-122"/>
                      </a:endParaRPr>
                    </a:p>
                  </a:txBody>
                  <a:tcPr marL="18438" marR="184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中级</a:t>
                      </a:r>
                      <a:endParaRPr lang="zh-CN" sz="1000" kern="100">
                        <a:effectLst/>
                        <a:latin typeface="Times New Roman" panose="02020603050405020304" charset="0"/>
                        <a:ea typeface="宋体" panose="02010600030101010101" pitchFamily="2" charset="-122"/>
                      </a:endParaRPr>
                    </a:p>
                  </a:txBody>
                  <a:tcPr marL="18438" marR="184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初级</a:t>
                      </a:r>
                      <a:endParaRPr lang="zh-CN" sz="1000" kern="100">
                        <a:effectLst/>
                        <a:latin typeface="Times New Roman" panose="02020603050405020304" charset="0"/>
                        <a:ea typeface="宋体" panose="02010600030101010101" pitchFamily="2" charset="-122"/>
                      </a:endParaRPr>
                    </a:p>
                  </a:txBody>
                  <a:tcPr marL="18438" marR="184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未定职级</a:t>
                      </a:r>
                      <a:endParaRPr lang="zh-CN" sz="1000" kern="100">
                        <a:effectLst/>
                        <a:latin typeface="Times New Roman" panose="02020603050405020304" charset="0"/>
                        <a:ea typeface="宋体" panose="02010600030101010101" pitchFamily="2" charset="-122"/>
                      </a:endParaRPr>
                    </a:p>
                  </a:txBody>
                  <a:tcPr marL="18438" marR="1843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7046">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甲</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乙</a:t>
                      </a:r>
                      <a:endParaRPr lang="zh-CN" sz="1000" kern="100">
                        <a:effectLst/>
                        <a:latin typeface="Times New Roman" panose="02020603050405020304" charset="0"/>
                        <a:ea typeface="宋体" panose="02010600030101010101" pitchFamily="2" charset="-122"/>
                      </a:endParaRPr>
                    </a:p>
                  </a:txBody>
                  <a:tcPr marL="18438" marR="184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1</a:t>
                      </a:r>
                      <a:endParaRPr lang="zh-CN" sz="1000" kern="100">
                        <a:effectLst/>
                        <a:latin typeface="Times New Roman" panose="02020603050405020304" charset="0"/>
                        <a:ea typeface="宋体" panose="02010600030101010101" pitchFamily="2" charset="-122"/>
                      </a:endParaRPr>
                    </a:p>
                  </a:txBody>
                  <a:tcPr marL="18438" marR="184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2</a:t>
                      </a:r>
                      <a:endParaRPr lang="zh-CN" sz="1000" kern="100">
                        <a:effectLst/>
                        <a:latin typeface="Times New Roman" panose="02020603050405020304" charset="0"/>
                        <a:ea typeface="宋体" panose="02010600030101010101" pitchFamily="2" charset="-122"/>
                      </a:endParaRPr>
                    </a:p>
                  </a:txBody>
                  <a:tcPr marL="18438" marR="184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3</a:t>
                      </a:r>
                      <a:endParaRPr lang="zh-CN" sz="1000" kern="100">
                        <a:effectLst/>
                        <a:latin typeface="Times New Roman" panose="02020603050405020304" charset="0"/>
                        <a:ea typeface="宋体" panose="02010600030101010101" pitchFamily="2" charset="-122"/>
                      </a:endParaRPr>
                    </a:p>
                  </a:txBody>
                  <a:tcPr marL="18438" marR="184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4</a:t>
                      </a:r>
                      <a:endParaRPr lang="zh-CN" sz="1000" kern="100">
                        <a:effectLst/>
                        <a:latin typeface="Times New Roman" panose="02020603050405020304" charset="0"/>
                        <a:ea typeface="宋体" panose="02010600030101010101" pitchFamily="2" charset="-122"/>
                      </a:endParaRPr>
                    </a:p>
                  </a:txBody>
                  <a:tcPr marL="18438" marR="184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5</a:t>
                      </a:r>
                      <a:endParaRPr lang="zh-CN" sz="1000" kern="100">
                        <a:effectLst/>
                        <a:latin typeface="Times New Roman" panose="02020603050405020304" charset="0"/>
                        <a:ea typeface="宋体" panose="02010600030101010101" pitchFamily="2" charset="-122"/>
                      </a:endParaRPr>
                    </a:p>
                  </a:txBody>
                  <a:tcPr marL="18438" marR="184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6</a:t>
                      </a:r>
                      <a:endParaRPr lang="zh-CN" sz="1000" kern="100">
                        <a:effectLst/>
                        <a:latin typeface="Times New Roman" panose="02020603050405020304" charset="0"/>
                        <a:ea typeface="宋体" panose="02010600030101010101" pitchFamily="2" charset="-122"/>
                      </a:endParaRPr>
                    </a:p>
                  </a:txBody>
                  <a:tcPr marL="18438" marR="184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7</a:t>
                      </a:r>
                      <a:endParaRPr lang="zh-CN" sz="1000" kern="100">
                        <a:effectLst/>
                        <a:latin typeface="Times New Roman" panose="02020603050405020304" charset="0"/>
                        <a:ea typeface="宋体" panose="02010600030101010101" pitchFamily="2" charset="-122"/>
                      </a:endParaRPr>
                    </a:p>
                  </a:txBody>
                  <a:tcPr marL="18438" marR="18438"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7046">
                <a:tc>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rPr>
                        <a:t>总计</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01</a:t>
                      </a:r>
                      <a:endParaRPr lang="zh-CN" sz="1000" kern="100">
                        <a:effectLst/>
                        <a:latin typeface="Times New Roman" panose="02020603050405020304" charset="0"/>
                        <a:ea typeface="宋体" panose="02010600030101010101" pitchFamily="2" charset="-122"/>
                      </a:endParaRPr>
                    </a:p>
                  </a:txBody>
                  <a:tcPr marL="18438" marR="184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lnL>
                      <a:noFill/>
                    </a:lnL>
                    <a:lnR>
                      <a:noFill/>
                    </a:lnR>
                    <a:lnT w="12700" cap="flat" cmpd="sng" algn="ctr">
                      <a:solidFill>
                        <a:srgbClr val="000000"/>
                      </a:solidFill>
                      <a:prstDash val="solid"/>
                      <a:round/>
                      <a:headEnd type="none" w="med" len="med"/>
                      <a:tailEnd type="none" w="med" len="med"/>
                    </a:lnT>
                    <a:lnB>
                      <a:noFill/>
                    </a:lnB>
                  </a:tcPr>
                </a:tc>
              </a:tr>
              <a:tr h="218084">
                <a:tc>
                  <a:txBody>
                    <a:bodyPr/>
                    <a:lstStyle/>
                    <a:p>
                      <a:pPr indent="228600" algn="just">
                        <a:lnSpc>
                          <a:spcPts val="1400"/>
                        </a:lnSpc>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女</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02</a:t>
                      </a:r>
                      <a:endParaRPr lang="zh-CN" sz="1000" kern="100">
                        <a:effectLst/>
                        <a:latin typeface="Times New Roman" panose="02020603050405020304" charset="0"/>
                        <a:ea typeface="宋体" panose="02010600030101010101" pitchFamily="2" charset="-122"/>
                      </a:endParaRPr>
                    </a:p>
                  </a:txBody>
                  <a:tcPr marL="18438" marR="184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lnL>
                      <a:noFill/>
                    </a:lnL>
                    <a:lnR>
                      <a:noFill/>
                    </a:lnR>
                    <a:lnT>
                      <a:noFill/>
                    </a:lnT>
                    <a:lnB>
                      <a:noFill/>
                    </a:lnB>
                  </a:tcPr>
                </a:tc>
              </a:tr>
              <a:tr h="218084">
                <a:tc>
                  <a:txBody>
                    <a:bodyPr/>
                    <a:lstStyle/>
                    <a:p>
                      <a:pPr indent="228600" algn="just">
                        <a:lnSpc>
                          <a:spcPts val="1400"/>
                        </a:lnSpc>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实习指导课</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03</a:t>
                      </a:r>
                      <a:endParaRPr lang="zh-CN" sz="1000" kern="100">
                        <a:effectLst/>
                        <a:latin typeface="Times New Roman" panose="02020603050405020304" charset="0"/>
                        <a:ea typeface="宋体" panose="02010600030101010101" pitchFamily="2" charset="-122"/>
                      </a:endParaRPr>
                    </a:p>
                  </a:txBody>
                  <a:tcPr marL="18438" marR="184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lnL>
                      <a:noFill/>
                    </a:lnL>
                    <a:lnR>
                      <a:noFill/>
                    </a:lnR>
                    <a:lnT>
                      <a:noFill/>
                    </a:lnT>
                    <a:lnB>
                      <a:noFill/>
                    </a:lnB>
                  </a:tcPr>
                </a:tc>
              </a:tr>
              <a:tr h="218084">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农林牧渔大类</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04</a:t>
                      </a:r>
                      <a:endParaRPr lang="zh-CN" sz="1000" kern="100">
                        <a:effectLst/>
                        <a:latin typeface="Times New Roman" panose="02020603050405020304" charset="0"/>
                        <a:ea typeface="宋体" panose="02010600030101010101" pitchFamily="2" charset="-122"/>
                      </a:endParaRPr>
                    </a:p>
                  </a:txBody>
                  <a:tcPr marL="18438" marR="184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lnL>
                      <a:noFill/>
                    </a:lnL>
                    <a:lnR>
                      <a:noFill/>
                    </a:lnR>
                    <a:lnT>
                      <a:noFill/>
                    </a:lnT>
                    <a:lnB>
                      <a:noFill/>
                    </a:lnB>
                  </a:tcPr>
                </a:tc>
              </a:tr>
              <a:tr h="218084">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资源环境与安全大类</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05</a:t>
                      </a:r>
                      <a:endParaRPr lang="zh-CN" sz="1000" kern="100">
                        <a:effectLst/>
                        <a:latin typeface="Times New Roman" panose="02020603050405020304" charset="0"/>
                        <a:ea typeface="宋体" panose="02010600030101010101" pitchFamily="2" charset="-122"/>
                      </a:endParaRPr>
                    </a:p>
                  </a:txBody>
                  <a:tcPr marL="18438" marR="184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lnL>
                      <a:noFill/>
                    </a:lnL>
                    <a:lnR>
                      <a:noFill/>
                    </a:lnR>
                    <a:lnT>
                      <a:noFill/>
                    </a:lnT>
                    <a:lnB>
                      <a:noFill/>
                    </a:lnB>
                  </a:tcPr>
                </a:tc>
              </a:tr>
              <a:tr h="218084">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能源动力与材料大类</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06</a:t>
                      </a:r>
                      <a:endParaRPr lang="zh-CN" sz="1000" kern="100">
                        <a:effectLst/>
                        <a:latin typeface="Times New Roman" panose="02020603050405020304" charset="0"/>
                        <a:ea typeface="宋体" panose="02010600030101010101" pitchFamily="2" charset="-122"/>
                      </a:endParaRPr>
                    </a:p>
                  </a:txBody>
                  <a:tcPr marL="18438" marR="184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lnL>
                      <a:noFill/>
                    </a:lnL>
                    <a:lnR>
                      <a:noFill/>
                    </a:lnR>
                    <a:lnT>
                      <a:noFill/>
                    </a:lnT>
                    <a:lnB>
                      <a:noFill/>
                    </a:lnB>
                  </a:tcPr>
                </a:tc>
              </a:tr>
              <a:tr h="218084">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土木建筑大类</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07</a:t>
                      </a:r>
                      <a:endParaRPr lang="zh-CN" sz="1000" kern="100">
                        <a:effectLst/>
                        <a:latin typeface="Times New Roman" panose="02020603050405020304" charset="0"/>
                        <a:ea typeface="宋体" panose="02010600030101010101" pitchFamily="2" charset="-122"/>
                      </a:endParaRPr>
                    </a:p>
                  </a:txBody>
                  <a:tcPr marL="18438" marR="184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lnL>
                      <a:noFill/>
                    </a:lnL>
                    <a:lnR>
                      <a:noFill/>
                    </a:lnR>
                    <a:lnT>
                      <a:noFill/>
                    </a:lnT>
                    <a:lnB>
                      <a:noFill/>
                    </a:lnB>
                  </a:tcPr>
                </a:tc>
              </a:tr>
              <a:tr h="218084">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水利大类</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08</a:t>
                      </a:r>
                      <a:endParaRPr lang="zh-CN" sz="1000" kern="100">
                        <a:effectLst/>
                        <a:latin typeface="Times New Roman" panose="02020603050405020304" charset="0"/>
                        <a:ea typeface="宋体" panose="02010600030101010101" pitchFamily="2" charset="-122"/>
                      </a:endParaRPr>
                    </a:p>
                  </a:txBody>
                  <a:tcPr marL="18438" marR="184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lnL>
                      <a:noFill/>
                    </a:lnL>
                    <a:lnR>
                      <a:noFill/>
                    </a:lnR>
                    <a:lnT>
                      <a:noFill/>
                    </a:lnT>
                    <a:lnB>
                      <a:noFill/>
                    </a:lnB>
                  </a:tcPr>
                </a:tc>
              </a:tr>
              <a:tr h="218084">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装备制造大类</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09</a:t>
                      </a:r>
                      <a:endParaRPr lang="zh-CN" sz="1000" kern="100">
                        <a:effectLst/>
                        <a:latin typeface="Times New Roman" panose="02020603050405020304" charset="0"/>
                        <a:ea typeface="宋体" panose="02010600030101010101" pitchFamily="2" charset="-122"/>
                      </a:endParaRPr>
                    </a:p>
                  </a:txBody>
                  <a:tcPr marL="18438" marR="184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lnL>
                      <a:noFill/>
                    </a:lnL>
                    <a:lnR>
                      <a:noFill/>
                    </a:lnR>
                    <a:lnT>
                      <a:noFill/>
                    </a:lnT>
                    <a:lnB>
                      <a:noFill/>
                    </a:lnB>
                  </a:tcPr>
                </a:tc>
              </a:tr>
              <a:tr h="218084">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生物与化工大类</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10</a:t>
                      </a:r>
                      <a:endParaRPr lang="zh-CN" sz="1000" kern="100">
                        <a:effectLst/>
                        <a:latin typeface="Times New Roman" panose="02020603050405020304" charset="0"/>
                        <a:ea typeface="宋体" panose="02010600030101010101" pitchFamily="2" charset="-122"/>
                      </a:endParaRPr>
                    </a:p>
                  </a:txBody>
                  <a:tcPr marL="18438" marR="184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lnL>
                      <a:noFill/>
                    </a:lnL>
                    <a:lnR>
                      <a:noFill/>
                    </a:lnR>
                    <a:lnT>
                      <a:noFill/>
                    </a:lnT>
                    <a:lnB>
                      <a:noFill/>
                    </a:lnB>
                  </a:tcPr>
                </a:tc>
              </a:tr>
              <a:tr h="218084">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轻工纺织大类</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11</a:t>
                      </a:r>
                      <a:endParaRPr lang="zh-CN" sz="1000" kern="100">
                        <a:effectLst/>
                        <a:latin typeface="Times New Roman" panose="02020603050405020304" charset="0"/>
                        <a:ea typeface="宋体" panose="02010600030101010101" pitchFamily="2" charset="-122"/>
                      </a:endParaRPr>
                    </a:p>
                  </a:txBody>
                  <a:tcPr marL="18438" marR="184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lnL>
                      <a:noFill/>
                    </a:lnL>
                    <a:lnR>
                      <a:noFill/>
                    </a:lnR>
                    <a:lnT>
                      <a:noFill/>
                    </a:lnT>
                    <a:lnB>
                      <a:noFill/>
                    </a:lnB>
                  </a:tcPr>
                </a:tc>
              </a:tr>
              <a:tr h="218084">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食品药品与粮食大类</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12</a:t>
                      </a:r>
                      <a:endParaRPr lang="zh-CN" sz="1000" kern="100">
                        <a:effectLst/>
                        <a:latin typeface="Times New Roman" panose="02020603050405020304" charset="0"/>
                        <a:ea typeface="宋体" panose="02010600030101010101" pitchFamily="2" charset="-122"/>
                      </a:endParaRPr>
                    </a:p>
                  </a:txBody>
                  <a:tcPr marL="18438" marR="184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lnL>
                      <a:noFill/>
                    </a:lnL>
                    <a:lnR>
                      <a:noFill/>
                    </a:lnR>
                    <a:lnT>
                      <a:noFill/>
                    </a:lnT>
                    <a:lnB>
                      <a:noFill/>
                    </a:lnB>
                  </a:tcPr>
                </a:tc>
              </a:tr>
              <a:tr h="218084">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交通运输大类</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13</a:t>
                      </a:r>
                      <a:endParaRPr lang="zh-CN" sz="1000" kern="100">
                        <a:effectLst/>
                        <a:latin typeface="Times New Roman" panose="02020603050405020304" charset="0"/>
                        <a:ea typeface="宋体" panose="02010600030101010101" pitchFamily="2" charset="-122"/>
                      </a:endParaRPr>
                    </a:p>
                  </a:txBody>
                  <a:tcPr marL="18438" marR="184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lnL>
                      <a:noFill/>
                    </a:lnL>
                    <a:lnR>
                      <a:noFill/>
                    </a:lnR>
                    <a:lnT>
                      <a:noFill/>
                    </a:lnT>
                    <a:lnB>
                      <a:noFill/>
                    </a:lnB>
                  </a:tcPr>
                </a:tc>
              </a:tr>
              <a:tr h="218084">
                <a:tc>
                  <a:txBody>
                    <a:bodyPr/>
                    <a:lstStyle/>
                    <a:p>
                      <a:pPr indent="114300" algn="just">
                        <a:lnSpc>
                          <a:spcPts val="1400"/>
                        </a:lnSpc>
                        <a:spcAft>
                          <a:spcPts val="0"/>
                        </a:spcAft>
                      </a:pPr>
                      <a:r>
                        <a:rPr lang="zh-CN" sz="900" kern="100" dirty="0">
                          <a:effectLst/>
                          <a:latin typeface="Times New Roman" panose="02020603050405020304" charset="0"/>
                          <a:ea typeface="宋体" panose="02010600030101010101" pitchFamily="2" charset="-122"/>
                        </a:rPr>
                        <a:t>电子与信息大类</a:t>
                      </a:r>
                      <a:endParaRPr lang="zh-CN" sz="1000" kern="100" dirty="0">
                        <a:effectLst/>
                        <a:latin typeface="Times New Roman" panose="02020603050405020304" charset="0"/>
                        <a:ea typeface="宋体" panose="02010600030101010101" pitchFamily="2" charset="-122"/>
                      </a:endParaRPr>
                    </a:p>
                  </a:txBody>
                  <a:tcPr marL="18438" marR="1843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14</a:t>
                      </a:r>
                      <a:endParaRPr lang="zh-CN" sz="1000" kern="100">
                        <a:effectLst/>
                        <a:latin typeface="Times New Roman" panose="02020603050405020304" charset="0"/>
                        <a:ea typeface="宋体" panose="02010600030101010101" pitchFamily="2" charset="-122"/>
                      </a:endParaRPr>
                    </a:p>
                  </a:txBody>
                  <a:tcPr marL="18438" marR="184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lnL>
                      <a:noFill/>
                    </a:lnL>
                    <a:lnR>
                      <a:noFill/>
                    </a:lnR>
                    <a:lnT>
                      <a:noFill/>
                    </a:lnT>
                    <a:lnB>
                      <a:noFill/>
                    </a:lnB>
                  </a:tcPr>
                </a:tc>
              </a:tr>
              <a:tr h="218084">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医药卫生大类</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15</a:t>
                      </a:r>
                      <a:endParaRPr lang="zh-CN" sz="1000" kern="100">
                        <a:effectLst/>
                        <a:latin typeface="Times New Roman" panose="02020603050405020304" charset="0"/>
                        <a:ea typeface="宋体" panose="02010600030101010101" pitchFamily="2" charset="-122"/>
                      </a:endParaRPr>
                    </a:p>
                  </a:txBody>
                  <a:tcPr marL="18438" marR="184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lnL>
                      <a:noFill/>
                    </a:lnL>
                    <a:lnR>
                      <a:noFill/>
                    </a:lnR>
                    <a:lnT>
                      <a:noFill/>
                    </a:lnT>
                    <a:lnB>
                      <a:noFill/>
                    </a:lnB>
                  </a:tcPr>
                </a:tc>
              </a:tr>
              <a:tr h="218084">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财经商贸大类</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16</a:t>
                      </a:r>
                      <a:endParaRPr lang="zh-CN" sz="1000" kern="100">
                        <a:effectLst/>
                        <a:latin typeface="Times New Roman" panose="02020603050405020304" charset="0"/>
                        <a:ea typeface="宋体" panose="02010600030101010101" pitchFamily="2" charset="-122"/>
                      </a:endParaRPr>
                    </a:p>
                  </a:txBody>
                  <a:tcPr marL="18438" marR="184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lnL>
                      <a:noFill/>
                    </a:lnL>
                    <a:lnR>
                      <a:noFill/>
                    </a:lnR>
                    <a:lnT>
                      <a:noFill/>
                    </a:lnT>
                    <a:lnB>
                      <a:noFill/>
                    </a:lnB>
                  </a:tcPr>
                </a:tc>
              </a:tr>
              <a:tr h="218084">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旅游大类</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17</a:t>
                      </a:r>
                      <a:endParaRPr lang="zh-CN" sz="1000" kern="100">
                        <a:effectLst/>
                        <a:latin typeface="Times New Roman" panose="02020603050405020304" charset="0"/>
                        <a:ea typeface="宋体" panose="02010600030101010101" pitchFamily="2" charset="-122"/>
                      </a:endParaRPr>
                    </a:p>
                  </a:txBody>
                  <a:tcPr marL="18438" marR="184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lnL>
                      <a:noFill/>
                    </a:lnL>
                    <a:lnR>
                      <a:noFill/>
                    </a:lnR>
                    <a:lnT>
                      <a:noFill/>
                    </a:lnT>
                    <a:lnB>
                      <a:noFill/>
                    </a:lnB>
                  </a:tcPr>
                </a:tc>
              </a:tr>
              <a:tr h="218084">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文化艺术大类</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18</a:t>
                      </a:r>
                      <a:endParaRPr lang="zh-CN" sz="1000" kern="100">
                        <a:effectLst/>
                        <a:latin typeface="Times New Roman" panose="02020603050405020304" charset="0"/>
                        <a:ea typeface="宋体" panose="02010600030101010101" pitchFamily="2" charset="-122"/>
                      </a:endParaRPr>
                    </a:p>
                  </a:txBody>
                  <a:tcPr marL="18438" marR="184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lnL>
                      <a:noFill/>
                    </a:lnL>
                    <a:lnR>
                      <a:noFill/>
                    </a:lnR>
                    <a:lnT>
                      <a:noFill/>
                    </a:lnT>
                    <a:lnB>
                      <a:noFill/>
                    </a:lnB>
                  </a:tcPr>
                </a:tc>
              </a:tr>
              <a:tr h="218084">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新闻传播大类</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19</a:t>
                      </a:r>
                      <a:endParaRPr lang="zh-CN" sz="1000" kern="100">
                        <a:effectLst/>
                        <a:latin typeface="Times New Roman" panose="02020603050405020304" charset="0"/>
                        <a:ea typeface="宋体" panose="02010600030101010101" pitchFamily="2" charset="-122"/>
                      </a:endParaRPr>
                    </a:p>
                  </a:txBody>
                  <a:tcPr marL="18438" marR="184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lnL>
                      <a:noFill/>
                    </a:lnL>
                    <a:lnR>
                      <a:noFill/>
                    </a:lnR>
                    <a:lnT>
                      <a:noFill/>
                    </a:lnT>
                    <a:lnB>
                      <a:noFill/>
                    </a:lnB>
                  </a:tcPr>
                </a:tc>
              </a:tr>
              <a:tr h="218084">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教育与体育大类</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20</a:t>
                      </a:r>
                      <a:endParaRPr lang="zh-CN" sz="1000" kern="100">
                        <a:effectLst/>
                        <a:latin typeface="Times New Roman" panose="02020603050405020304" charset="0"/>
                        <a:ea typeface="宋体" panose="02010600030101010101" pitchFamily="2" charset="-122"/>
                      </a:endParaRPr>
                    </a:p>
                  </a:txBody>
                  <a:tcPr marL="18438" marR="184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lnL>
                      <a:noFill/>
                    </a:lnL>
                    <a:lnR>
                      <a:noFill/>
                    </a:lnR>
                    <a:lnT>
                      <a:noFill/>
                    </a:lnT>
                    <a:lnB>
                      <a:noFill/>
                    </a:lnB>
                  </a:tcPr>
                </a:tc>
              </a:tr>
              <a:tr h="218084">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公安与司法大类</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21</a:t>
                      </a:r>
                      <a:endParaRPr lang="zh-CN" sz="1000" kern="100">
                        <a:effectLst/>
                        <a:latin typeface="Times New Roman" panose="02020603050405020304" charset="0"/>
                        <a:ea typeface="宋体" panose="02010600030101010101" pitchFamily="2" charset="-122"/>
                      </a:endParaRPr>
                    </a:p>
                  </a:txBody>
                  <a:tcPr marL="18438" marR="184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lnL>
                      <a:noFill/>
                    </a:lnL>
                    <a:lnR>
                      <a:noFill/>
                    </a:lnR>
                    <a:lnT>
                      <a:noFill/>
                    </a:lnT>
                    <a:lnB>
                      <a:noFill/>
                    </a:lnB>
                  </a:tcPr>
                </a:tc>
              </a:tr>
              <a:tr h="218084">
                <a:tc>
                  <a:txBody>
                    <a:bodyPr/>
                    <a:lstStyle/>
                    <a:p>
                      <a:pPr indent="114300" algn="just">
                        <a:lnSpc>
                          <a:spcPts val="1400"/>
                        </a:lnSpc>
                        <a:spcAft>
                          <a:spcPts val="0"/>
                        </a:spcAft>
                      </a:pPr>
                      <a:r>
                        <a:rPr lang="zh-CN" sz="900" kern="100" dirty="0">
                          <a:effectLst/>
                          <a:latin typeface="Times New Roman" panose="02020603050405020304" charset="0"/>
                          <a:ea typeface="宋体" panose="02010600030101010101" pitchFamily="2" charset="-122"/>
                        </a:rPr>
                        <a:t>公共管理与服务大类</a:t>
                      </a:r>
                      <a:endParaRPr lang="zh-CN" sz="1000" kern="100" dirty="0">
                        <a:effectLst/>
                        <a:latin typeface="Times New Roman" panose="02020603050405020304" charset="0"/>
                        <a:ea typeface="宋体" panose="02010600030101010101" pitchFamily="2" charset="-122"/>
                      </a:endParaRPr>
                    </a:p>
                  </a:txBody>
                  <a:tcPr marL="18438" marR="1843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solidFill>
                            <a:schemeClr val="tx1"/>
                          </a:solidFill>
                          <a:effectLst/>
                          <a:latin typeface="宋体" panose="02010600030101010101" pitchFamily="2" charset="-122"/>
                          <a:ea typeface="宋体" panose="02010600030101010101" pitchFamily="2" charset="-122"/>
                          <a:cs typeface="+mn-cs"/>
                        </a:rPr>
                        <a:t>22</a:t>
                      </a:r>
                      <a:endParaRPr lang="zh-CN" altLang="en-US" sz="900" kern="100" dirty="0">
                        <a:solidFill>
                          <a:schemeClr val="tx1"/>
                        </a:solidFill>
                        <a:effectLst/>
                        <a:latin typeface="宋体" panose="02010600030101010101" pitchFamily="2" charset="-122"/>
                        <a:ea typeface="宋体" panose="02010600030101010101" pitchFamily="2" charset="-122"/>
                        <a:cs typeface="+mn-cs"/>
                      </a:endParaRPr>
                    </a:p>
                  </a:txBody>
                  <a:tcPr marL="18438" marR="184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w="12700" cap="flat" cmpd="sng" algn="ctr">
                      <a:solidFill>
                        <a:srgbClr val="000000"/>
                      </a:solidFill>
                      <a:prstDash val="solid"/>
                      <a:round/>
                      <a:headEnd type="none" w="med" len="med"/>
                      <a:tailEnd type="none" w="med" len="med"/>
                    </a:lnL>
                    <a:lnR>
                      <a:noFill/>
                    </a:lnR>
                    <a:lnT>
                      <a:noFill/>
                    </a:lnT>
                    <a:lnB w="12700" cap="flat" cmpd="sng" algn="ctr">
                      <a:no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w="12700" cap="flat" cmpd="sng" algn="ctr">
                      <a:no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w="12700" cap="flat" cmpd="sng" algn="ctr">
                      <a:no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w="12700" cap="flat" cmpd="sng" algn="ctr">
                      <a:no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w="12700" cap="flat" cmpd="sng" algn="ctr">
                      <a:no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w="12700" cap="flat" cmpd="sng" algn="ctr">
                      <a:no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18438" marR="18438" marT="0" marB="0">
                    <a:lnL>
                      <a:noFill/>
                    </a:lnL>
                    <a:lnR>
                      <a:noFill/>
                    </a:lnR>
                    <a:lnT>
                      <a:noFill/>
                    </a:lnT>
                    <a:lnB w="12700" cap="flat" cmpd="sng" algn="ctr">
                      <a:noFill/>
                      <a:prstDash val="solid"/>
                      <a:round/>
                      <a:headEnd type="none" w="med" len="med"/>
                      <a:tailEnd type="none" w="med" len="med"/>
                    </a:lnB>
                  </a:tcPr>
                </a:tc>
              </a:tr>
              <a:tr h="218084">
                <a:tc>
                  <a:txBody>
                    <a:bodyPr/>
                    <a:lstStyle/>
                    <a:p>
                      <a:pPr indent="114300" algn="just">
                        <a:lnSpc>
                          <a:spcPts val="1400"/>
                        </a:lnSpc>
                        <a:spcAft>
                          <a:spcPts val="0"/>
                        </a:spcAft>
                      </a:pPr>
                      <a:r>
                        <a:rPr lang="zh-CN" altLang="en-US" sz="900" kern="100" dirty="0">
                          <a:solidFill>
                            <a:schemeClr val="tx1"/>
                          </a:solidFill>
                          <a:effectLst/>
                          <a:latin typeface="Times New Roman" panose="02020603050405020304" charset="0"/>
                          <a:ea typeface="宋体" panose="02010600030101010101" pitchFamily="2" charset="-122"/>
                          <a:cs typeface="+mn-cs"/>
                        </a:rPr>
                        <a:t>公共基础课</a:t>
                      </a:r>
                      <a:endParaRPr lang="zh-CN" altLang="en-US" sz="900" kern="100" dirty="0">
                        <a:solidFill>
                          <a:schemeClr val="tx1"/>
                        </a:solidFill>
                        <a:effectLst/>
                        <a:latin typeface="Times New Roman" panose="02020603050405020304" charset="0"/>
                        <a:ea typeface="宋体" panose="02010600030101010101" pitchFamily="2" charset="-122"/>
                        <a:cs typeface="+mn-cs"/>
                      </a:endParaRPr>
                    </a:p>
                  </a:txBody>
                  <a:tcPr marL="18438" marR="1843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altLang="zh-CN" sz="900" kern="100" dirty="0">
                          <a:solidFill>
                            <a:schemeClr val="tx1"/>
                          </a:solidFill>
                          <a:effectLst/>
                          <a:latin typeface="宋体" panose="02010600030101010101" pitchFamily="2" charset="-122"/>
                          <a:ea typeface="宋体" panose="02010600030101010101" pitchFamily="2" charset="-122"/>
                          <a:cs typeface="+mn-cs"/>
                        </a:rPr>
                        <a:t>23</a:t>
                      </a:r>
                      <a:endParaRPr lang="zh-CN" altLang="en-US" sz="900" kern="100" dirty="0">
                        <a:solidFill>
                          <a:schemeClr val="tx1"/>
                        </a:solidFill>
                        <a:effectLst/>
                        <a:latin typeface="宋体" panose="02010600030101010101" pitchFamily="2" charset="-122"/>
                        <a:ea typeface="宋体" panose="02010600030101010101" pitchFamily="2" charset="-122"/>
                        <a:cs typeface="+mn-cs"/>
                      </a:endParaRPr>
                    </a:p>
                  </a:txBody>
                  <a:tcPr marL="18438" marR="184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endParaRPr lang="zh-CN" sz="1000" kern="100">
                        <a:effectLst/>
                        <a:latin typeface="Times New Roman" panose="02020603050405020304" charset="0"/>
                        <a:ea typeface="宋体" panose="02010600030101010101" pitchFamily="2" charset="-122"/>
                      </a:endParaRPr>
                    </a:p>
                  </a:txBody>
                  <a:tcPr marL="18438" marR="18438"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endParaRPr lang="zh-CN" sz="1000" kern="100">
                        <a:effectLst/>
                        <a:latin typeface="Times New Roman" panose="02020603050405020304" charset="0"/>
                        <a:ea typeface="宋体" panose="02010600030101010101" pitchFamily="2" charset="-122"/>
                      </a:endParaRPr>
                    </a:p>
                  </a:txBody>
                  <a:tcPr marL="18438" marR="1843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endParaRPr lang="zh-CN" sz="1000" kern="100" dirty="0">
                        <a:effectLst/>
                        <a:latin typeface="Times New Roman" panose="02020603050405020304" charset="0"/>
                        <a:ea typeface="宋体" panose="02010600030101010101" pitchFamily="2" charset="-122"/>
                      </a:endParaRPr>
                    </a:p>
                  </a:txBody>
                  <a:tcPr marL="18438" marR="18438" marT="0" marB="0">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
        <p:nvSpPr>
          <p:cNvPr id="9" name="矩形 8"/>
          <p:cNvSpPr/>
          <p:nvPr/>
        </p:nvSpPr>
        <p:spPr>
          <a:xfrm>
            <a:off x="2797661" y="287020"/>
            <a:ext cx="6596678" cy="400110"/>
          </a:xfrm>
          <a:prstGeom prst="rect">
            <a:avLst/>
          </a:prstGeom>
        </p:spPr>
        <p:txBody>
          <a:bodyPr wrap="none">
            <a:spAutoFit/>
          </a:bodyPr>
          <a:lstStyle/>
          <a:p>
            <a:pPr algn="ctr"/>
            <a:r>
              <a:rPr lang="zh-CN" altLang="en-US" sz="2000" b="1" dirty="0">
                <a:solidFill>
                  <a:srgbClr val="304371"/>
                </a:solidFill>
                <a:cs typeface="+mn-ea"/>
                <a:sym typeface="+mn-lt"/>
              </a:rPr>
              <a:t>（五十六）职业教育学校专任教师教学领域所属大类情况</a:t>
            </a:r>
            <a:endParaRPr lang="zh-CN" altLang="en-US" sz="2000" b="1" dirty="0">
              <a:solidFill>
                <a:srgbClr val="304371"/>
              </a:solidFill>
              <a:cs typeface="+mn-ea"/>
              <a:sym typeface="+mn-lt"/>
            </a:endParaRPr>
          </a:p>
        </p:txBody>
      </p:sp>
      <p:grpSp>
        <p:nvGrpSpPr>
          <p:cNvPr id="5" name="组合 4"/>
          <p:cNvGrpSpPr/>
          <p:nvPr/>
        </p:nvGrpSpPr>
        <p:grpSpPr>
          <a:xfrm>
            <a:off x="673100" y="282389"/>
            <a:ext cx="10858500" cy="1626992"/>
            <a:chOff x="660401" y="911434"/>
            <a:chExt cx="10858500" cy="1807811"/>
          </a:xfrm>
        </p:grpSpPr>
        <p:grpSp>
          <p:nvGrpSpPr>
            <p:cNvPr id="6" name="组合 5"/>
            <p:cNvGrpSpPr/>
            <p:nvPr/>
          </p:nvGrpSpPr>
          <p:grpSpPr>
            <a:xfrm>
              <a:off x="660401" y="1413360"/>
              <a:ext cx="10858500" cy="1305885"/>
              <a:chOff x="660401" y="308003"/>
              <a:chExt cx="10858500" cy="2233589"/>
            </a:xfrm>
          </p:grpSpPr>
          <p:sp>
            <p:nvSpPr>
              <p:cNvPr id="8" name="矩形 7"/>
              <p:cNvSpPr/>
              <p:nvPr/>
            </p:nvSpPr>
            <p:spPr>
              <a:xfrm>
                <a:off x="660401" y="308003"/>
                <a:ext cx="10858500" cy="2233589"/>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10" name="矩形 9"/>
              <p:cNvSpPr/>
              <p:nvPr/>
            </p:nvSpPr>
            <p:spPr>
              <a:xfrm>
                <a:off x="666750" y="370052"/>
                <a:ext cx="10722611" cy="2171540"/>
              </a:xfrm>
              <a:prstGeom prst="rect">
                <a:avLst/>
              </a:prstGeom>
            </p:spPr>
            <p:txBody>
              <a:bodyPr wrap="square">
                <a:spAutoFit/>
              </a:bodyPr>
              <a:lstStyle/>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rPr>
                  <a:t>填报说明：</a:t>
                </a:r>
                <a:endParaRPr lang="zh-CN" altLang="en-US" sz="1600" b="1" dirty="0">
                  <a:solidFill>
                    <a:schemeClr val="accent5">
                      <a:lumMod val="20000"/>
                      <a:lumOff val="80000"/>
                    </a:schemeClr>
                  </a:solidFill>
                  <a:latin typeface="黑体" panose="02010609060101010101" charset="-122"/>
                  <a:ea typeface="黑体" panose="02010609060101010101" charset="-122"/>
                </a:endParaRPr>
              </a:p>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rPr>
                  <a:t>按照专任教师从事教学工作所属领域分大类情况进行填报。对于跨大类专业任课教师，根据其工作量选择一个大类填报，不得重复填报。</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7" name="矩形 6"/>
            <p:cNvSpPr/>
            <p:nvPr/>
          </p:nvSpPr>
          <p:spPr>
            <a:xfrm flipH="1">
              <a:off x="7688263" y="911434"/>
              <a:ext cx="1693375" cy="446885"/>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250"/>
                                        <p:tgtEl>
                                          <p:spTgt spid="5"/>
                                        </p:tgtEl>
                                      </p:cBhvr>
                                    </p:animEffect>
                                    <p:set>
                                      <p:cBhvr>
                                        <p:cTn id="12" dur="1" fill="hold">
                                          <p:stCondLst>
                                            <p:cond delay="24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2669421" y="287020"/>
            <a:ext cx="6853158" cy="400110"/>
          </a:xfrm>
          <a:prstGeom prst="rect">
            <a:avLst/>
          </a:prstGeom>
        </p:spPr>
        <p:txBody>
          <a:bodyPr wrap="none">
            <a:spAutoFit/>
          </a:bodyPr>
          <a:lstStyle/>
          <a:p>
            <a:pPr algn="ctr"/>
            <a:r>
              <a:rPr lang="zh-CN" altLang="en-US" sz="2000" b="1" dirty="0">
                <a:solidFill>
                  <a:srgbClr val="304371"/>
                </a:solidFill>
                <a:cs typeface="+mn-ea"/>
                <a:sym typeface="+mn-lt"/>
              </a:rPr>
              <a:t>（五十七）高等教育学校专任教师教学领域分学科门类情况</a:t>
            </a:r>
            <a:endParaRPr lang="zh-CN" altLang="en-US" sz="2000" b="1" dirty="0">
              <a:solidFill>
                <a:srgbClr val="304371"/>
              </a:solidFill>
              <a:cs typeface="+mn-ea"/>
              <a:sym typeface="+mn-lt"/>
            </a:endParaRPr>
          </a:p>
        </p:txBody>
      </p:sp>
      <p:graphicFrame>
        <p:nvGraphicFramePr>
          <p:cNvPr id="4" name="表格 3"/>
          <p:cNvGraphicFramePr>
            <a:graphicFrameLocks noGrp="1"/>
          </p:cNvGraphicFramePr>
          <p:nvPr/>
        </p:nvGraphicFramePr>
        <p:xfrm>
          <a:off x="660400" y="1125538"/>
          <a:ext cx="10872787" cy="4866183"/>
        </p:xfrm>
        <a:graphic>
          <a:graphicData uri="http://schemas.openxmlformats.org/drawingml/2006/table">
            <a:tbl>
              <a:tblPr firstRow="1" firstCol="1" bandRow="1"/>
              <a:tblGrid>
                <a:gridCol w="2309381"/>
                <a:gridCol w="991598"/>
                <a:gridCol w="1261243"/>
                <a:gridCol w="1261243"/>
                <a:gridCol w="1263418"/>
                <a:gridCol w="1261243"/>
                <a:gridCol w="1261243"/>
                <a:gridCol w="1263418"/>
              </a:tblGrid>
              <a:tr h="283949">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指标名称</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代码</a:t>
                      </a:r>
                      <a:endParaRPr lang="zh-CN" sz="1000" kern="100">
                        <a:effectLst/>
                        <a:latin typeface="Times New Roman" panose="02020603050405020304" charset="0"/>
                        <a:ea typeface="宋体" panose="02010600030101010101" pitchFamily="2" charset="-122"/>
                      </a:endParaRPr>
                    </a:p>
                  </a:txBody>
                  <a:tcPr marL="18268" marR="18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合计</a:t>
                      </a:r>
                      <a:endParaRPr lang="zh-CN" sz="1000" kern="100">
                        <a:effectLst/>
                        <a:latin typeface="Times New Roman" panose="02020603050405020304" charset="0"/>
                        <a:ea typeface="宋体" panose="02010600030101010101" pitchFamily="2" charset="-122"/>
                      </a:endParaRPr>
                    </a:p>
                  </a:txBody>
                  <a:tcPr marL="18268" marR="18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正高级</a:t>
                      </a:r>
                      <a:endParaRPr lang="zh-CN" sz="1000" kern="100">
                        <a:effectLst/>
                        <a:latin typeface="Times New Roman" panose="02020603050405020304" charset="0"/>
                        <a:ea typeface="宋体" panose="02010600030101010101" pitchFamily="2" charset="-122"/>
                      </a:endParaRPr>
                    </a:p>
                  </a:txBody>
                  <a:tcPr marL="18268" marR="18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副高级</a:t>
                      </a:r>
                      <a:endParaRPr lang="zh-CN" sz="1000" kern="100">
                        <a:effectLst/>
                        <a:latin typeface="Times New Roman" panose="02020603050405020304" charset="0"/>
                        <a:ea typeface="宋体" panose="02010600030101010101" pitchFamily="2" charset="-122"/>
                      </a:endParaRPr>
                    </a:p>
                  </a:txBody>
                  <a:tcPr marL="18268" marR="18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中级</a:t>
                      </a:r>
                      <a:endParaRPr lang="zh-CN" sz="1000" kern="100">
                        <a:effectLst/>
                        <a:latin typeface="Times New Roman" panose="02020603050405020304" charset="0"/>
                        <a:ea typeface="宋体" panose="02010600030101010101" pitchFamily="2" charset="-122"/>
                      </a:endParaRPr>
                    </a:p>
                  </a:txBody>
                  <a:tcPr marL="18268" marR="18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初级</a:t>
                      </a:r>
                      <a:endParaRPr lang="zh-CN" sz="1000" kern="100">
                        <a:effectLst/>
                        <a:latin typeface="Times New Roman" panose="02020603050405020304" charset="0"/>
                        <a:ea typeface="宋体" panose="02010600030101010101" pitchFamily="2" charset="-122"/>
                      </a:endParaRPr>
                    </a:p>
                  </a:txBody>
                  <a:tcPr marL="18268" marR="18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未定职级</a:t>
                      </a:r>
                      <a:endParaRPr lang="zh-CN" sz="1000" kern="100">
                        <a:effectLst/>
                        <a:latin typeface="Times New Roman" panose="02020603050405020304" charset="0"/>
                        <a:ea typeface="宋体" panose="02010600030101010101" pitchFamily="2" charset="-122"/>
                      </a:endParaRPr>
                    </a:p>
                  </a:txBody>
                  <a:tcPr marL="18268" marR="1826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6635">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甲</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乙</a:t>
                      </a:r>
                      <a:endParaRPr lang="zh-CN" sz="1000" kern="100">
                        <a:effectLst/>
                        <a:latin typeface="Times New Roman" panose="02020603050405020304" charset="0"/>
                        <a:ea typeface="宋体" panose="02010600030101010101" pitchFamily="2" charset="-122"/>
                      </a:endParaRPr>
                    </a:p>
                  </a:txBody>
                  <a:tcPr marL="18268" marR="18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a:t>
                      </a:r>
                      <a:endParaRPr lang="zh-CN" sz="1000" kern="100">
                        <a:effectLst/>
                        <a:latin typeface="Times New Roman" panose="02020603050405020304" charset="0"/>
                        <a:ea typeface="宋体" panose="02010600030101010101" pitchFamily="2" charset="-122"/>
                      </a:endParaRPr>
                    </a:p>
                  </a:txBody>
                  <a:tcPr marL="18268" marR="18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2</a:t>
                      </a:r>
                      <a:endParaRPr lang="zh-CN" sz="1000" kern="100">
                        <a:effectLst/>
                        <a:latin typeface="Times New Roman" panose="02020603050405020304" charset="0"/>
                        <a:ea typeface="宋体" panose="02010600030101010101" pitchFamily="2" charset="-122"/>
                      </a:endParaRPr>
                    </a:p>
                  </a:txBody>
                  <a:tcPr marL="18268" marR="18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3</a:t>
                      </a:r>
                      <a:endParaRPr lang="zh-CN" sz="1000" kern="100">
                        <a:effectLst/>
                        <a:latin typeface="Times New Roman" panose="02020603050405020304" charset="0"/>
                        <a:ea typeface="宋体" panose="02010600030101010101" pitchFamily="2" charset="-122"/>
                      </a:endParaRPr>
                    </a:p>
                  </a:txBody>
                  <a:tcPr marL="18268" marR="18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4</a:t>
                      </a:r>
                      <a:endParaRPr lang="zh-CN" sz="1000" kern="100">
                        <a:effectLst/>
                        <a:latin typeface="Times New Roman" panose="02020603050405020304" charset="0"/>
                        <a:ea typeface="宋体" panose="02010600030101010101" pitchFamily="2" charset="-122"/>
                      </a:endParaRPr>
                    </a:p>
                  </a:txBody>
                  <a:tcPr marL="18268" marR="18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5</a:t>
                      </a:r>
                      <a:endParaRPr lang="zh-CN" sz="1000" kern="100">
                        <a:effectLst/>
                        <a:latin typeface="Times New Roman" panose="02020603050405020304" charset="0"/>
                        <a:ea typeface="宋体" panose="02010600030101010101" pitchFamily="2" charset="-122"/>
                      </a:endParaRPr>
                    </a:p>
                  </a:txBody>
                  <a:tcPr marL="18268" marR="18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6</a:t>
                      </a:r>
                      <a:endParaRPr lang="zh-CN" sz="1000" kern="100">
                        <a:effectLst/>
                        <a:latin typeface="Times New Roman" panose="02020603050405020304" charset="0"/>
                        <a:ea typeface="宋体" panose="02010600030101010101" pitchFamily="2" charset="-122"/>
                      </a:endParaRPr>
                    </a:p>
                  </a:txBody>
                  <a:tcPr marL="18268" marR="1826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6635">
                <a:tc>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总计</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01</a:t>
                      </a:r>
                      <a:endParaRPr lang="zh-CN" sz="1000" kern="100">
                        <a:effectLst/>
                        <a:latin typeface="Times New Roman" panose="02020603050405020304" charset="0"/>
                        <a:ea typeface="宋体" panose="02010600030101010101" pitchFamily="2" charset="-122"/>
                      </a:endParaRPr>
                    </a:p>
                  </a:txBody>
                  <a:tcPr marL="18268" marR="18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w="12700" cap="flat" cmpd="sng" algn="ctr">
                      <a:solidFill>
                        <a:srgbClr val="000000"/>
                      </a:solidFill>
                      <a:prstDash val="solid"/>
                      <a:round/>
                      <a:headEnd type="none" w="med" len="med"/>
                      <a:tailEnd type="none" w="med" len="med"/>
                    </a:lnT>
                    <a:lnB>
                      <a:noFill/>
                    </a:lnB>
                  </a:tcPr>
                </a:tc>
              </a:tr>
              <a:tr h="284926">
                <a:tc>
                  <a:txBody>
                    <a:bodyPr/>
                    <a:lstStyle/>
                    <a:p>
                      <a:pPr indent="228600" algn="just">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r>
                        <a:rPr lang="zh-CN" sz="900" kern="100">
                          <a:effectLst/>
                          <a:latin typeface="Times New Roman" panose="02020603050405020304" charset="0"/>
                          <a:ea typeface="宋体" panose="02010600030101010101" pitchFamily="2" charset="-122"/>
                          <a:cs typeface="宋体" panose="02010600030101010101" pitchFamily="2" charset="-122"/>
                        </a:rPr>
                        <a:t>女</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02</a:t>
                      </a:r>
                      <a:endParaRPr lang="zh-CN" sz="1000" kern="100">
                        <a:effectLst/>
                        <a:latin typeface="Times New Roman" panose="02020603050405020304" charset="0"/>
                        <a:ea typeface="宋体" panose="02010600030101010101" pitchFamily="2" charset="-122"/>
                      </a:endParaRPr>
                    </a:p>
                  </a:txBody>
                  <a:tcPr marL="18268" marR="18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a:noFill/>
                    </a:lnB>
                  </a:tcPr>
                </a:tc>
              </a:tr>
              <a:tr h="284926">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哲学</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03</a:t>
                      </a:r>
                      <a:endParaRPr lang="zh-CN" sz="1000" kern="100">
                        <a:effectLst/>
                        <a:latin typeface="Times New Roman" panose="02020603050405020304" charset="0"/>
                        <a:ea typeface="宋体" panose="02010600030101010101" pitchFamily="2" charset="-122"/>
                      </a:endParaRPr>
                    </a:p>
                  </a:txBody>
                  <a:tcPr marL="18268" marR="18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a:noFill/>
                    </a:lnB>
                  </a:tcPr>
                </a:tc>
              </a:tr>
              <a:tr h="284926">
                <a:tc>
                  <a:txBody>
                    <a:bodyPr/>
                    <a:lstStyle/>
                    <a:p>
                      <a:pPr indent="228600" algn="just">
                        <a:lnSpc>
                          <a:spcPts val="1400"/>
                        </a:lnSpc>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a:t>
                      </a:r>
                      <a:r>
                        <a:rPr lang="zh-CN" sz="900" kern="100" dirty="0">
                          <a:effectLst/>
                          <a:latin typeface="Times New Roman" panose="02020603050405020304" charset="0"/>
                          <a:ea typeface="宋体" panose="02010600030101010101" pitchFamily="2" charset="-122"/>
                          <a:cs typeface="宋体" panose="02010600030101010101" pitchFamily="2" charset="-122"/>
                        </a:rPr>
                        <a:t>马克思主义哲学</a:t>
                      </a:r>
                      <a:endParaRPr lang="zh-CN" sz="1000" kern="100" dirty="0">
                        <a:effectLst/>
                        <a:latin typeface="Times New Roman" panose="02020603050405020304" charset="0"/>
                        <a:ea typeface="宋体" panose="02010600030101010101" pitchFamily="2" charset="-122"/>
                      </a:endParaRPr>
                    </a:p>
                  </a:txBody>
                  <a:tcPr marL="18268" marR="1826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04</a:t>
                      </a:r>
                      <a:endParaRPr lang="zh-CN" sz="1000" kern="100">
                        <a:effectLst/>
                        <a:latin typeface="Times New Roman" panose="02020603050405020304" charset="0"/>
                        <a:ea typeface="宋体" panose="02010600030101010101" pitchFamily="2" charset="-122"/>
                      </a:endParaRPr>
                    </a:p>
                  </a:txBody>
                  <a:tcPr marL="18268" marR="18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a:noFill/>
                    </a:lnB>
                  </a:tcPr>
                </a:tc>
              </a:tr>
              <a:tr h="284926">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经济学</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05</a:t>
                      </a:r>
                      <a:endParaRPr lang="zh-CN" sz="1000" kern="100">
                        <a:effectLst/>
                        <a:latin typeface="Times New Roman" panose="02020603050405020304" charset="0"/>
                        <a:ea typeface="宋体" panose="02010600030101010101" pitchFamily="2" charset="-122"/>
                      </a:endParaRPr>
                    </a:p>
                  </a:txBody>
                  <a:tcPr marL="18268" marR="18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a:noFill/>
                    </a:lnB>
                  </a:tcPr>
                </a:tc>
              </a:tr>
              <a:tr h="284926">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法学</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06</a:t>
                      </a:r>
                      <a:endParaRPr lang="zh-CN" sz="1000" kern="100">
                        <a:effectLst/>
                        <a:latin typeface="Times New Roman" panose="02020603050405020304" charset="0"/>
                        <a:ea typeface="宋体" panose="02010600030101010101" pitchFamily="2" charset="-122"/>
                      </a:endParaRPr>
                    </a:p>
                  </a:txBody>
                  <a:tcPr marL="18268" marR="18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a:noFill/>
                    </a:lnB>
                  </a:tcPr>
                </a:tc>
              </a:tr>
              <a:tr h="284926">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教育学</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07</a:t>
                      </a:r>
                      <a:endParaRPr lang="zh-CN" sz="1000" kern="100">
                        <a:effectLst/>
                        <a:latin typeface="Times New Roman" panose="02020603050405020304" charset="0"/>
                        <a:ea typeface="宋体" panose="02010600030101010101" pitchFamily="2" charset="-122"/>
                      </a:endParaRPr>
                    </a:p>
                  </a:txBody>
                  <a:tcPr marL="18268" marR="18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a:noFill/>
                    </a:lnB>
                  </a:tcPr>
                </a:tc>
              </a:tr>
              <a:tr h="284926">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文学</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08</a:t>
                      </a:r>
                      <a:endParaRPr lang="zh-CN" sz="1000" kern="100">
                        <a:effectLst/>
                        <a:latin typeface="Times New Roman" panose="02020603050405020304" charset="0"/>
                        <a:ea typeface="宋体" panose="02010600030101010101" pitchFamily="2" charset="-122"/>
                      </a:endParaRPr>
                    </a:p>
                  </a:txBody>
                  <a:tcPr marL="18268" marR="18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a:noFill/>
                    </a:lnB>
                  </a:tcPr>
                </a:tc>
              </a:tr>
              <a:tr h="284926">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历史学</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09</a:t>
                      </a:r>
                      <a:endParaRPr lang="zh-CN" sz="1000" kern="100">
                        <a:effectLst/>
                        <a:latin typeface="Times New Roman" panose="02020603050405020304" charset="0"/>
                        <a:ea typeface="宋体" panose="02010600030101010101" pitchFamily="2" charset="-122"/>
                      </a:endParaRPr>
                    </a:p>
                  </a:txBody>
                  <a:tcPr marL="18268" marR="18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a:noFill/>
                    </a:lnB>
                  </a:tcPr>
                </a:tc>
              </a:tr>
              <a:tr h="284926">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理学</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10</a:t>
                      </a:r>
                      <a:endParaRPr lang="zh-CN" sz="1000" kern="100">
                        <a:effectLst/>
                        <a:latin typeface="Times New Roman" panose="02020603050405020304" charset="0"/>
                        <a:ea typeface="宋体" panose="02010600030101010101" pitchFamily="2" charset="-122"/>
                      </a:endParaRPr>
                    </a:p>
                  </a:txBody>
                  <a:tcPr marL="18268" marR="18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a:noFill/>
                    </a:lnB>
                  </a:tcPr>
                </a:tc>
              </a:tr>
              <a:tr h="284926">
                <a:tc>
                  <a:txBody>
                    <a:bodyPr/>
                    <a:lstStyle/>
                    <a:p>
                      <a:pPr indent="114300" algn="just">
                        <a:lnSpc>
                          <a:spcPts val="1400"/>
                        </a:lnSpc>
                        <a:spcAft>
                          <a:spcPts val="0"/>
                        </a:spcAft>
                      </a:pPr>
                      <a:r>
                        <a:rPr lang="zh-CN" sz="900" kern="100" dirty="0">
                          <a:effectLst/>
                          <a:latin typeface="Times New Roman" panose="02020603050405020304" charset="0"/>
                          <a:ea typeface="宋体" panose="02010600030101010101" pitchFamily="2" charset="-122"/>
                          <a:cs typeface="宋体" panose="02010600030101010101" pitchFamily="2" charset="-122"/>
                        </a:rPr>
                        <a:t>工学</a:t>
                      </a:r>
                      <a:endParaRPr lang="zh-CN" sz="1000" kern="100" dirty="0">
                        <a:effectLst/>
                        <a:latin typeface="Times New Roman" panose="02020603050405020304" charset="0"/>
                        <a:ea typeface="宋体" panose="02010600030101010101" pitchFamily="2" charset="-122"/>
                      </a:endParaRPr>
                    </a:p>
                  </a:txBody>
                  <a:tcPr marL="18268" marR="1826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11</a:t>
                      </a:r>
                      <a:endParaRPr lang="zh-CN" sz="1000" kern="100">
                        <a:effectLst/>
                        <a:latin typeface="Times New Roman" panose="02020603050405020304" charset="0"/>
                        <a:ea typeface="宋体" panose="02010600030101010101" pitchFamily="2" charset="-122"/>
                      </a:endParaRPr>
                    </a:p>
                  </a:txBody>
                  <a:tcPr marL="18268" marR="18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a:noFill/>
                    </a:lnB>
                  </a:tcPr>
                </a:tc>
              </a:tr>
              <a:tr h="284926">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农学</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12</a:t>
                      </a:r>
                      <a:endParaRPr lang="zh-CN" sz="1000" kern="100">
                        <a:effectLst/>
                        <a:latin typeface="Times New Roman" panose="02020603050405020304" charset="0"/>
                        <a:ea typeface="宋体" panose="02010600030101010101" pitchFamily="2" charset="-122"/>
                      </a:endParaRPr>
                    </a:p>
                  </a:txBody>
                  <a:tcPr marL="18268" marR="18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a:noFill/>
                    </a:lnB>
                  </a:tcPr>
                </a:tc>
              </a:tr>
              <a:tr h="284926">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医学</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13</a:t>
                      </a:r>
                      <a:endParaRPr lang="zh-CN" sz="1000" kern="100">
                        <a:effectLst/>
                        <a:latin typeface="Times New Roman" panose="02020603050405020304" charset="0"/>
                        <a:ea typeface="宋体" panose="02010600030101010101" pitchFamily="2" charset="-122"/>
                      </a:endParaRPr>
                    </a:p>
                  </a:txBody>
                  <a:tcPr marL="18268" marR="18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a:noFill/>
                    </a:lnB>
                  </a:tcPr>
                </a:tc>
              </a:tr>
              <a:tr h="284926">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管理学</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14</a:t>
                      </a:r>
                      <a:endParaRPr lang="zh-CN" sz="1000" kern="100">
                        <a:effectLst/>
                        <a:latin typeface="Times New Roman" panose="02020603050405020304" charset="0"/>
                        <a:ea typeface="宋体" panose="02010600030101010101" pitchFamily="2" charset="-122"/>
                      </a:endParaRPr>
                    </a:p>
                  </a:txBody>
                  <a:tcPr marL="18268" marR="18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a:noFill/>
                    </a:lnB>
                  </a:tcPr>
                </a:tc>
              </a:tr>
              <a:tr h="284926">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艺术学</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15</a:t>
                      </a:r>
                      <a:endParaRPr lang="zh-CN" sz="1000" kern="100">
                        <a:effectLst/>
                        <a:latin typeface="Times New Roman" panose="02020603050405020304" charset="0"/>
                        <a:ea typeface="宋体" panose="02010600030101010101" pitchFamily="2" charset="-122"/>
                      </a:endParaRPr>
                    </a:p>
                  </a:txBody>
                  <a:tcPr marL="18268" marR="182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18268" marR="18268" marT="0" marB="0" anchor="ctr">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表格 7"/>
          <p:cNvGraphicFramePr>
            <a:graphicFrameLocks noGrp="1"/>
          </p:cNvGraphicFramePr>
          <p:nvPr/>
        </p:nvGraphicFramePr>
        <p:xfrm>
          <a:off x="674690" y="1125536"/>
          <a:ext cx="10858498" cy="3995080"/>
        </p:xfrm>
        <a:graphic>
          <a:graphicData uri="http://schemas.openxmlformats.org/drawingml/2006/table">
            <a:tbl>
              <a:tblPr firstRow="1" firstCol="1" bandRow="1"/>
              <a:tblGrid>
                <a:gridCol w="2173872"/>
                <a:gridCol w="903427"/>
                <a:gridCol w="1111910"/>
                <a:gridCol w="1111910"/>
                <a:gridCol w="1111910"/>
                <a:gridCol w="1111910"/>
                <a:gridCol w="1111910"/>
                <a:gridCol w="1111910"/>
                <a:gridCol w="1109739"/>
              </a:tblGrid>
              <a:tr h="263960">
                <a:tc rowSpan="2">
                  <a:txBody>
                    <a:bodyPr/>
                    <a:lstStyle/>
                    <a:p>
                      <a:pPr algn="ctr">
                        <a:spcAft>
                          <a:spcPts val="0"/>
                        </a:spcAft>
                      </a:pPr>
                      <a:r>
                        <a:rPr lang="zh-CN" sz="900" kern="100" dirty="0">
                          <a:effectLst/>
                          <a:latin typeface="Times New Roman" panose="02020603050405020304" charset="0"/>
                          <a:ea typeface="宋体" panose="02010600030101010101" pitchFamily="2" charset="-122"/>
                        </a:rPr>
                        <a:t>指标名称</a:t>
                      </a:r>
                      <a:endParaRPr lang="zh-CN" sz="1050" kern="100" dirty="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900" kern="100">
                          <a:effectLst/>
                          <a:latin typeface="Times New Roman" panose="02020603050405020304" charset="0"/>
                          <a:ea typeface="宋体" panose="02010600030101010101" pitchFamily="2" charset="-122"/>
                        </a:rPr>
                        <a:t>代码</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900" kern="100">
                          <a:effectLst/>
                          <a:latin typeface="Times New Roman" panose="02020603050405020304" charset="0"/>
                          <a:ea typeface="宋体" panose="02010600030101010101" pitchFamily="2" charset="-122"/>
                        </a:rPr>
                        <a:t>合计</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900" kern="100">
                          <a:effectLst/>
                          <a:latin typeface="Times New Roman" panose="02020603050405020304" charset="0"/>
                          <a:ea typeface="宋体" panose="02010600030101010101" pitchFamily="2" charset="-122"/>
                        </a:rPr>
                        <a:t>博士研究生</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900" kern="100">
                          <a:effectLst/>
                          <a:latin typeface="Times New Roman" panose="02020603050405020304" charset="0"/>
                          <a:ea typeface="宋体" panose="02010600030101010101" pitchFamily="2" charset="-122"/>
                        </a:rPr>
                        <a:t>硕士研究生</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3960">
                <a:tc vMerge="1">
                  <a:tcPr/>
                </a:tc>
                <a:tc vMerge="1">
                  <a:tcPr/>
                </a:tc>
                <a:tc vMerge="1">
                  <a:tcPr/>
                </a:tc>
                <a:tc vMerge="1">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获博士学位</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获硕士学位</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获博士学位</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获硕士学位</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620">
                <a:tc>
                  <a:txBody>
                    <a:bodyPr/>
                    <a:lstStyle/>
                    <a:p>
                      <a:pPr algn="ctr">
                        <a:spcAft>
                          <a:spcPts val="0"/>
                        </a:spcAft>
                      </a:pPr>
                      <a:r>
                        <a:rPr lang="zh-CN" sz="900" kern="100" dirty="0">
                          <a:effectLst/>
                          <a:latin typeface="Times New Roman" panose="02020603050405020304" charset="0"/>
                          <a:ea typeface="宋体" panose="02010600030101010101" pitchFamily="2" charset="-122"/>
                        </a:rPr>
                        <a:t>甲</a:t>
                      </a:r>
                      <a:endParaRPr lang="zh-CN" sz="1050" kern="100" dirty="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100" dirty="0">
                          <a:effectLst/>
                          <a:latin typeface="Times New Roman" panose="02020603050405020304" charset="0"/>
                          <a:ea typeface="宋体" panose="02010600030101010101" pitchFamily="2" charset="-122"/>
                        </a:rPr>
                        <a:t>乙</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2</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3</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4</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5</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6</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7</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620">
                <a:tc>
                  <a:txBody>
                    <a:bodyPr/>
                    <a:lstStyle/>
                    <a:p>
                      <a:pPr algn="just">
                        <a:spcAft>
                          <a:spcPts val="0"/>
                        </a:spcAft>
                      </a:pPr>
                      <a:r>
                        <a:rPr lang="zh-CN" sz="900" kern="100" dirty="0">
                          <a:effectLst/>
                          <a:latin typeface="Times New Roman" panose="02020603050405020304" charset="0"/>
                          <a:ea typeface="宋体" panose="02010600030101010101" pitchFamily="2" charset="-122"/>
                        </a:rPr>
                        <a:t>专任教师</a:t>
                      </a:r>
                      <a:endParaRPr lang="zh-CN" sz="1050" kern="100" dirty="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01</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r>
              <a:tr h="192620">
                <a:tc>
                  <a:txBody>
                    <a:bodyPr/>
                    <a:lstStyle/>
                    <a:p>
                      <a:pPr indent="228600" algn="just">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女</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02</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192620">
                <a:tc>
                  <a:txBody>
                    <a:bodyPr/>
                    <a:lstStyle/>
                    <a:p>
                      <a:pPr indent="114300" algn="l">
                        <a:spcAft>
                          <a:spcPts val="0"/>
                        </a:spcAft>
                      </a:pPr>
                      <a:r>
                        <a:rPr lang="zh-CN" sz="900" kern="100">
                          <a:effectLst/>
                          <a:latin typeface="Times New Roman" panose="02020603050405020304" charset="0"/>
                          <a:ea typeface="宋体" panose="02010600030101010101" pitchFamily="2" charset="-122"/>
                        </a:rPr>
                        <a:t>正高级</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03</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192620">
                <a:tc>
                  <a:txBody>
                    <a:bodyPr/>
                    <a:lstStyle/>
                    <a:p>
                      <a:pPr indent="114300" algn="l">
                        <a:spcAft>
                          <a:spcPts val="0"/>
                        </a:spcAft>
                      </a:pPr>
                      <a:r>
                        <a:rPr lang="zh-CN" sz="900" kern="100">
                          <a:effectLst/>
                          <a:latin typeface="Times New Roman" panose="02020603050405020304" charset="0"/>
                          <a:ea typeface="宋体" panose="02010600030101010101" pitchFamily="2" charset="-122"/>
                        </a:rPr>
                        <a:t>副高级</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04</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192620">
                <a:tc>
                  <a:txBody>
                    <a:bodyPr/>
                    <a:lstStyle/>
                    <a:p>
                      <a:pPr indent="114300" algn="l">
                        <a:spcAft>
                          <a:spcPts val="0"/>
                        </a:spcAft>
                      </a:pPr>
                      <a:r>
                        <a:rPr lang="zh-CN" sz="900" kern="100" dirty="0">
                          <a:effectLst/>
                          <a:latin typeface="Times New Roman" panose="02020603050405020304" charset="0"/>
                          <a:ea typeface="宋体" panose="02010600030101010101" pitchFamily="2" charset="-122"/>
                        </a:rPr>
                        <a:t>中级</a:t>
                      </a:r>
                      <a:endParaRPr lang="zh-CN" sz="1050" kern="100" dirty="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05</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192620">
                <a:tc>
                  <a:txBody>
                    <a:bodyPr/>
                    <a:lstStyle/>
                    <a:p>
                      <a:pPr indent="114300" algn="l">
                        <a:spcAft>
                          <a:spcPts val="0"/>
                        </a:spcAft>
                      </a:pPr>
                      <a:r>
                        <a:rPr lang="zh-CN" sz="900" kern="100">
                          <a:effectLst/>
                          <a:latin typeface="Times New Roman" panose="02020603050405020304" charset="0"/>
                          <a:ea typeface="宋体" panose="02010600030101010101" pitchFamily="2" charset="-122"/>
                        </a:rPr>
                        <a:t>初级</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06</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192620">
                <a:tc>
                  <a:txBody>
                    <a:bodyPr/>
                    <a:lstStyle/>
                    <a:p>
                      <a:pPr indent="114300" algn="l">
                        <a:spcAft>
                          <a:spcPts val="0"/>
                        </a:spcAft>
                      </a:pPr>
                      <a:r>
                        <a:rPr lang="zh-CN" sz="900" kern="100">
                          <a:effectLst/>
                          <a:latin typeface="Times New Roman" panose="02020603050405020304" charset="0"/>
                          <a:ea typeface="宋体" panose="02010600030101010101" pitchFamily="2" charset="-122"/>
                        </a:rPr>
                        <a:t>未定职级</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07</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192620">
                <a:tc>
                  <a:txBody>
                    <a:bodyPr/>
                    <a:lstStyle/>
                    <a:p>
                      <a:pPr algn="just">
                        <a:spcAft>
                          <a:spcPts val="0"/>
                        </a:spcAft>
                      </a:pPr>
                      <a:r>
                        <a:rPr lang="zh-CN" sz="900" kern="100">
                          <a:effectLst/>
                          <a:latin typeface="Times New Roman" panose="02020603050405020304" charset="0"/>
                          <a:ea typeface="宋体" panose="02010600030101010101" pitchFamily="2" charset="-122"/>
                        </a:rPr>
                        <a:t>校外教师</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08</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192620">
                <a:tc>
                  <a:txBody>
                    <a:bodyPr/>
                    <a:lstStyle/>
                    <a:p>
                      <a:pPr indent="228600" algn="just">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女</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09</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192620">
                <a:tc>
                  <a:txBody>
                    <a:bodyPr/>
                    <a:lstStyle/>
                    <a:p>
                      <a:pPr indent="228600" algn="just">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两年以上</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10</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192620">
                <a:tc>
                  <a:txBody>
                    <a:bodyPr/>
                    <a:lstStyle/>
                    <a:p>
                      <a:pPr indent="114300" algn="l">
                        <a:spcAft>
                          <a:spcPts val="0"/>
                        </a:spcAft>
                      </a:pPr>
                      <a:r>
                        <a:rPr lang="zh-CN" sz="900" kern="100">
                          <a:effectLst/>
                          <a:latin typeface="Times New Roman" panose="02020603050405020304" charset="0"/>
                          <a:ea typeface="宋体" panose="02010600030101010101" pitchFamily="2" charset="-122"/>
                        </a:rPr>
                        <a:t>正高级</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11</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192620">
                <a:tc>
                  <a:txBody>
                    <a:bodyPr/>
                    <a:lstStyle/>
                    <a:p>
                      <a:pPr indent="114300" algn="l">
                        <a:spcAft>
                          <a:spcPts val="0"/>
                        </a:spcAft>
                      </a:pPr>
                      <a:r>
                        <a:rPr lang="zh-CN" sz="900" kern="100">
                          <a:effectLst/>
                          <a:latin typeface="Times New Roman" panose="02020603050405020304" charset="0"/>
                          <a:ea typeface="宋体" panose="02010600030101010101" pitchFamily="2" charset="-122"/>
                        </a:rPr>
                        <a:t>副高级</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12</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192620">
                <a:tc>
                  <a:txBody>
                    <a:bodyPr/>
                    <a:lstStyle/>
                    <a:p>
                      <a:pPr indent="114300" algn="l">
                        <a:spcAft>
                          <a:spcPts val="0"/>
                        </a:spcAft>
                      </a:pPr>
                      <a:r>
                        <a:rPr lang="zh-CN" sz="900" kern="100">
                          <a:effectLst/>
                          <a:latin typeface="Times New Roman" panose="02020603050405020304" charset="0"/>
                          <a:ea typeface="宋体" panose="02010600030101010101" pitchFamily="2" charset="-122"/>
                        </a:rPr>
                        <a:t>中级</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13</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192620">
                <a:tc>
                  <a:txBody>
                    <a:bodyPr/>
                    <a:lstStyle/>
                    <a:p>
                      <a:pPr indent="114300" algn="l">
                        <a:spcAft>
                          <a:spcPts val="0"/>
                        </a:spcAft>
                      </a:pPr>
                      <a:r>
                        <a:rPr lang="zh-CN" sz="900" kern="100">
                          <a:effectLst/>
                          <a:latin typeface="Times New Roman" panose="02020603050405020304" charset="0"/>
                          <a:ea typeface="宋体" panose="02010600030101010101" pitchFamily="2" charset="-122"/>
                        </a:rPr>
                        <a:t>初级</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14</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192620">
                <a:tc>
                  <a:txBody>
                    <a:bodyPr/>
                    <a:lstStyle/>
                    <a:p>
                      <a:pPr indent="114300" algn="l">
                        <a:spcAft>
                          <a:spcPts val="0"/>
                        </a:spcAft>
                      </a:pPr>
                      <a:r>
                        <a:rPr lang="zh-CN" sz="900" kern="100">
                          <a:effectLst/>
                          <a:latin typeface="Times New Roman" panose="02020603050405020304" charset="0"/>
                          <a:ea typeface="宋体" panose="02010600030101010101" pitchFamily="2" charset="-122"/>
                        </a:rPr>
                        <a:t>未定职级</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15</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192620">
                <a:tc>
                  <a:txBody>
                    <a:bodyPr/>
                    <a:lstStyle/>
                    <a:p>
                      <a:pPr algn="l">
                        <a:spcAft>
                          <a:spcPts val="0"/>
                        </a:spcAft>
                      </a:pPr>
                      <a:r>
                        <a:rPr lang="zh-CN" sz="900" kern="100">
                          <a:effectLst/>
                          <a:latin typeface="Times New Roman" panose="02020603050405020304" charset="0"/>
                          <a:ea typeface="宋体" panose="02010600030101010101" pitchFamily="2" charset="-122"/>
                        </a:rPr>
                        <a:t>行业导师</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16</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192620">
                <a:tc>
                  <a:txBody>
                    <a:bodyPr/>
                    <a:lstStyle/>
                    <a:p>
                      <a:pPr algn="l">
                        <a:spcAft>
                          <a:spcPts val="0"/>
                        </a:spcAft>
                      </a:pPr>
                      <a:r>
                        <a:rPr lang="zh-CN" sz="900" kern="100">
                          <a:effectLst/>
                          <a:latin typeface="Times New Roman" panose="02020603050405020304" charset="0"/>
                          <a:ea typeface="宋体" panose="02010600030101010101" pitchFamily="2" charset="-122"/>
                        </a:rPr>
                        <a:t>外籍教师</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17</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
        <p:nvSpPr>
          <p:cNvPr id="9" name="矩形 8"/>
          <p:cNvSpPr/>
          <p:nvPr/>
        </p:nvSpPr>
        <p:spPr>
          <a:xfrm>
            <a:off x="2669422" y="287020"/>
            <a:ext cx="6853158" cy="400110"/>
          </a:xfrm>
          <a:prstGeom prst="rect">
            <a:avLst/>
          </a:prstGeom>
        </p:spPr>
        <p:txBody>
          <a:bodyPr wrap="none">
            <a:spAutoFit/>
          </a:bodyPr>
          <a:lstStyle/>
          <a:p>
            <a:pPr algn="ctr"/>
            <a:r>
              <a:rPr lang="zh-CN" altLang="en-US" sz="2000" b="1" dirty="0">
                <a:solidFill>
                  <a:srgbClr val="304371"/>
                </a:solidFill>
                <a:cs typeface="+mn-ea"/>
                <a:sym typeface="+mn-lt"/>
              </a:rPr>
              <a:t>（五十九）职业教育学校、高等学校教师分学历（位）情况</a:t>
            </a:r>
            <a:endParaRPr lang="zh-CN" altLang="en-US" sz="2000" b="1" dirty="0">
              <a:solidFill>
                <a:srgbClr val="304371"/>
              </a:solidFill>
              <a:cs typeface="+mn-ea"/>
              <a:sym typeface="+mn-lt"/>
            </a:endParaRPr>
          </a:p>
        </p:txBody>
      </p:sp>
      <p:sp>
        <p:nvSpPr>
          <p:cNvPr id="4" name="矩形 3"/>
          <p:cNvSpPr/>
          <p:nvPr/>
        </p:nvSpPr>
        <p:spPr>
          <a:xfrm>
            <a:off x="660400" y="5248924"/>
            <a:ext cx="646331" cy="355225"/>
          </a:xfrm>
          <a:prstGeom prst="rect">
            <a:avLst/>
          </a:prstGeom>
        </p:spPr>
        <p:txBody>
          <a:bodyPr wrap="none">
            <a:spAutoFit/>
          </a:bodyPr>
          <a:lstStyle/>
          <a:p>
            <a:pPr algn="just">
              <a:lnSpc>
                <a:spcPts val="2200"/>
              </a:lnSpc>
              <a:spcAft>
                <a:spcPts val="0"/>
              </a:spcAft>
            </a:pPr>
            <a:r>
              <a:rPr lang="zh-CN" altLang="zh-CN" kern="100" dirty="0">
                <a:cs typeface="+mn-ea"/>
                <a:sym typeface="+mn-lt"/>
              </a:rPr>
              <a:t>续表</a:t>
            </a:r>
            <a:endParaRPr lang="zh-CN" altLang="zh-CN" sz="2400" kern="100" dirty="0">
              <a:cs typeface="+mn-ea"/>
              <a:sym typeface="+mn-lt"/>
            </a:endParaRPr>
          </a:p>
        </p:txBody>
      </p:sp>
      <p:grpSp>
        <p:nvGrpSpPr>
          <p:cNvPr id="6" name="组合 5"/>
          <p:cNvGrpSpPr/>
          <p:nvPr/>
        </p:nvGrpSpPr>
        <p:grpSpPr>
          <a:xfrm>
            <a:off x="658810" y="3157249"/>
            <a:ext cx="10858500" cy="1064508"/>
            <a:chOff x="660401" y="1126054"/>
            <a:chExt cx="10858500" cy="1182814"/>
          </a:xfrm>
        </p:grpSpPr>
        <p:grpSp>
          <p:nvGrpSpPr>
            <p:cNvPr id="7" name="组合 6"/>
            <p:cNvGrpSpPr/>
            <p:nvPr/>
          </p:nvGrpSpPr>
          <p:grpSpPr>
            <a:xfrm>
              <a:off x="660401" y="1413361"/>
              <a:ext cx="10858500" cy="895507"/>
              <a:chOff x="660401" y="308005"/>
              <a:chExt cx="10858500" cy="1531678"/>
            </a:xfrm>
          </p:grpSpPr>
          <p:sp>
            <p:nvSpPr>
              <p:cNvPr id="11" name="矩形 10"/>
              <p:cNvSpPr/>
              <p:nvPr/>
            </p:nvSpPr>
            <p:spPr>
              <a:xfrm>
                <a:off x="660401" y="308005"/>
                <a:ext cx="10858500" cy="1531678"/>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12" name="矩形 11"/>
              <p:cNvSpPr/>
              <p:nvPr/>
            </p:nvSpPr>
            <p:spPr>
              <a:xfrm>
                <a:off x="666750" y="370052"/>
                <a:ext cx="10722611" cy="1469629"/>
              </a:xfrm>
              <a:prstGeom prst="rect">
                <a:avLst/>
              </a:prstGeom>
            </p:spPr>
            <p:txBody>
              <a:bodyPr wrap="square">
                <a:spAutoFit/>
              </a:bodyPr>
              <a:lstStyle/>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rPr>
                  <a:t>校外教师两年以上是指学校按照聘用流程，聘请的外校或外单位具有</a:t>
                </a:r>
                <a:r>
                  <a:rPr lang="en-US" altLang="zh-CN" sz="1600" b="1" dirty="0">
                    <a:solidFill>
                      <a:schemeClr val="accent5">
                        <a:lumMod val="20000"/>
                        <a:lumOff val="80000"/>
                      </a:schemeClr>
                    </a:solidFill>
                    <a:latin typeface="黑体" panose="02010609060101010101" charset="-122"/>
                    <a:ea typeface="黑体" panose="02010609060101010101" charset="-122"/>
                  </a:rPr>
                  <a:t>《</a:t>
                </a:r>
                <a:r>
                  <a:rPr lang="zh-CN" altLang="en-US" sz="1600" b="1" dirty="0">
                    <a:solidFill>
                      <a:schemeClr val="accent5">
                        <a:lumMod val="20000"/>
                        <a:lumOff val="80000"/>
                      </a:schemeClr>
                    </a:solidFill>
                    <a:latin typeface="黑体" panose="02010609060101010101" charset="-122"/>
                    <a:ea typeface="黑体" panose="02010609060101010101" charset="-122"/>
                  </a:rPr>
                  <a:t>教师资格条例</a:t>
                </a:r>
                <a:r>
                  <a:rPr lang="en-US" altLang="zh-CN" sz="1600" b="1" dirty="0">
                    <a:solidFill>
                      <a:schemeClr val="accent5">
                        <a:lumMod val="20000"/>
                        <a:lumOff val="80000"/>
                      </a:schemeClr>
                    </a:solidFill>
                    <a:latin typeface="黑体" panose="02010609060101010101" charset="-122"/>
                    <a:ea typeface="黑体" panose="02010609060101010101" charset="-122"/>
                  </a:rPr>
                  <a:t>》</a:t>
                </a:r>
                <a:r>
                  <a:rPr lang="zh-CN" altLang="en-US" sz="1600" b="1" dirty="0">
                    <a:solidFill>
                      <a:schemeClr val="accent5">
                        <a:lumMod val="20000"/>
                        <a:lumOff val="80000"/>
                      </a:schemeClr>
                    </a:solidFill>
                    <a:latin typeface="黑体" panose="02010609060101010101" charset="-122"/>
                    <a:ea typeface="黑体" panose="02010609060101010101" charset="-122"/>
                  </a:rPr>
                  <a:t>规定的教师资格，聘期在两年以上或已在本校工作两年以上，从事教学工作的人员</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10" name="矩形 9"/>
            <p:cNvSpPr/>
            <p:nvPr/>
          </p:nvSpPr>
          <p:spPr>
            <a:xfrm flipH="1">
              <a:off x="676278" y="1126054"/>
              <a:ext cx="632044" cy="230371"/>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aphicFrame>
        <p:nvGraphicFramePr>
          <p:cNvPr id="13" name="表格 12"/>
          <p:cNvGraphicFramePr>
            <a:graphicFrameLocks noGrp="1"/>
          </p:cNvGraphicFramePr>
          <p:nvPr/>
        </p:nvGraphicFramePr>
        <p:xfrm>
          <a:off x="674687" y="5688038"/>
          <a:ext cx="10858501" cy="563880"/>
        </p:xfrm>
        <a:graphic>
          <a:graphicData uri="http://schemas.openxmlformats.org/drawingml/2006/table">
            <a:tbl>
              <a:tblPr firstRow="1" firstCol="1" bandRow="1"/>
              <a:tblGrid>
                <a:gridCol w="1554937"/>
                <a:gridCol w="1552766"/>
                <a:gridCol w="1552766"/>
                <a:gridCol w="1548422"/>
                <a:gridCol w="1552766"/>
                <a:gridCol w="1550594"/>
                <a:gridCol w="1546250"/>
              </a:tblGrid>
              <a:tr h="187960">
                <a:tc rowSpan="2">
                  <a:txBody>
                    <a:bodyPr/>
                    <a:lstStyle/>
                    <a:p>
                      <a:pPr algn="ctr">
                        <a:spcAft>
                          <a:spcPts val="0"/>
                        </a:spcAft>
                      </a:pPr>
                      <a:r>
                        <a:rPr lang="zh-CN" sz="900" kern="100" dirty="0">
                          <a:effectLst/>
                          <a:latin typeface="Times New Roman" panose="02020603050405020304" charset="0"/>
                          <a:ea typeface="宋体" panose="02010600030101010101" pitchFamily="2" charset="-122"/>
                        </a:rPr>
                        <a:t>本科</a:t>
                      </a:r>
                      <a:endParaRPr lang="zh-CN" sz="1000" kern="100" dirty="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900" kern="100">
                          <a:effectLst/>
                          <a:latin typeface="Times New Roman" panose="02020603050405020304" charset="0"/>
                          <a:ea typeface="宋体" panose="02010600030101010101" pitchFamily="2" charset="-122"/>
                        </a:rPr>
                        <a:t>专科</a:t>
                      </a:r>
                      <a:endParaRPr lang="zh-CN" sz="100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900" kern="100">
                          <a:effectLst/>
                          <a:latin typeface="Times New Roman" panose="02020603050405020304" charset="0"/>
                          <a:ea typeface="宋体" panose="02010600030101010101" pitchFamily="2" charset="-122"/>
                        </a:rPr>
                        <a:t>高中阶段以下</a:t>
                      </a:r>
                      <a:endParaRPr lang="zh-CN" sz="100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7960">
                <a:tc vMerge="1">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a:t>
                      </a:r>
                      <a:r>
                        <a:rPr lang="zh-CN" sz="900" kern="100" dirty="0">
                          <a:effectLst/>
                          <a:latin typeface="Times New Roman" panose="02020603050405020304" charset="0"/>
                          <a:ea typeface="宋体" panose="02010600030101010101" pitchFamily="2" charset="-122"/>
                        </a:rPr>
                        <a:t>获博士学位</a:t>
                      </a:r>
                      <a:endParaRPr lang="zh-CN" sz="100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a:t>
                      </a:r>
                      <a:r>
                        <a:rPr lang="zh-CN" sz="900" kern="100" dirty="0">
                          <a:effectLst/>
                          <a:latin typeface="Times New Roman" panose="02020603050405020304" charset="0"/>
                          <a:ea typeface="宋体" panose="02010600030101010101" pitchFamily="2" charset="-122"/>
                        </a:rPr>
                        <a:t>获硕士学位</a:t>
                      </a:r>
                      <a:endParaRPr lang="zh-CN" sz="100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获博士学位</a:t>
                      </a:r>
                      <a:endParaRPr lang="zh-CN" sz="100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a:t>
                      </a:r>
                      <a:r>
                        <a:rPr lang="zh-CN" sz="900" kern="100" dirty="0">
                          <a:effectLst/>
                          <a:latin typeface="Times New Roman" panose="02020603050405020304" charset="0"/>
                          <a:ea typeface="宋体" panose="02010600030101010101" pitchFamily="2" charset="-122"/>
                        </a:rPr>
                        <a:t>获硕士学位</a:t>
                      </a:r>
                      <a:endParaRPr lang="zh-CN" sz="100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cPr/>
                </a:tc>
              </a:tr>
              <a:tr h="187960">
                <a:tc>
                  <a:txBody>
                    <a:bodyPr/>
                    <a:lstStyle/>
                    <a:p>
                      <a:pPr algn="ctr">
                        <a:spcAft>
                          <a:spcPts val="0"/>
                        </a:spcAft>
                      </a:pPr>
                      <a:r>
                        <a:rPr lang="en-US" sz="900" kern="100">
                          <a:effectLst/>
                          <a:latin typeface="宋体" panose="02010600030101010101" pitchFamily="2" charset="-122"/>
                          <a:ea typeface="宋体" panose="02010600030101010101" pitchFamily="2" charset="-122"/>
                        </a:rPr>
                        <a:t>8</a:t>
                      </a:r>
                      <a:endParaRPr lang="zh-CN" sz="100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9</a:t>
                      </a:r>
                      <a:endParaRPr lang="zh-CN" sz="100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10</a:t>
                      </a:r>
                      <a:endParaRPr lang="zh-CN" sz="100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11</a:t>
                      </a:r>
                      <a:endParaRPr lang="zh-CN" sz="100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12</a:t>
                      </a:r>
                      <a:endParaRPr lang="zh-CN" sz="100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13</a:t>
                      </a:r>
                      <a:endParaRPr lang="zh-CN" sz="100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14</a:t>
                      </a:r>
                      <a:endParaRPr lang="zh-CN" sz="100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250"/>
                                        <p:tgtEl>
                                          <p:spTgt spid="6"/>
                                        </p:tgtEl>
                                      </p:cBhvr>
                                    </p:animEffect>
                                    <p:set>
                                      <p:cBhvr>
                                        <p:cTn id="12" dur="1" fill="hold">
                                          <p:stCondLst>
                                            <p:cond delay="24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660400" y="1125538"/>
          <a:ext cx="10858499" cy="3723278"/>
        </p:xfrm>
        <a:graphic>
          <a:graphicData uri="http://schemas.openxmlformats.org/drawingml/2006/table">
            <a:tbl>
              <a:tblPr firstRow="1" firstCol="1" bandRow="1"/>
              <a:tblGrid>
                <a:gridCol w="1398574"/>
                <a:gridCol w="571157"/>
                <a:gridCol w="892569"/>
                <a:gridCol w="892569"/>
                <a:gridCol w="892569"/>
                <a:gridCol w="892569"/>
                <a:gridCol w="888225"/>
                <a:gridCol w="888225"/>
                <a:gridCol w="888225"/>
                <a:gridCol w="888225"/>
                <a:gridCol w="888225"/>
                <a:gridCol w="877367"/>
              </a:tblGrid>
              <a:tr h="326771">
                <a:tc rowSpan="3">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指标名称</a:t>
                      </a:r>
                      <a:endParaRPr lang="zh-CN" sz="1000" kern="100">
                        <a:effectLst/>
                        <a:latin typeface="Times New Roman" panose="02020603050405020304" charset="0"/>
                        <a:ea typeface="宋体" panose="02010600030101010101" pitchFamily="2" charset="-122"/>
                      </a:endParaRPr>
                    </a:p>
                  </a:txBody>
                  <a:tcPr marL="18843" marR="18843"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代码</a:t>
                      </a:r>
                      <a:endParaRPr lang="zh-CN" sz="1000" kern="100">
                        <a:effectLst/>
                        <a:latin typeface="Times New Roman" panose="02020603050405020304" charset="0"/>
                        <a:ea typeface="宋体" panose="02010600030101010101" pitchFamily="2" charset="-122"/>
                      </a:endParaRPr>
                    </a:p>
                  </a:txBody>
                  <a:tcPr marL="18843" marR="18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本学年授课专任教师</a:t>
                      </a:r>
                      <a:endParaRPr lang="zh-CN" sz="1000" kern="100">
                        <a:effectLst/>
                        <a:latin typeface="Times New Roman" panose="02020603050405020304" charset="0"/>
                        <a:ea typeface="宋体" panose="02010600030101010101" pitchFamily="2" charset="-122"/>
                      </a:endParaRPr>
                    </a:p>
                  </a:txBody>
                  <a:tcPr marL="18843" marR="18843"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本学年授课校外教师</a:t>
                      </a:r>
                      <a:endParaRPr lang="zh-CN" sz="1000" kern="100">
                        <a:effectLst/>
                        <a:latin typeface="Times New Roman" panose="02020603050405020304" charset="0"/>
                        <a:ea typeface="宋体" panose="02010600030101010101" pitchFamily="2" charset="-122"/>
                      </a:endParaRPr>
                    </a:p>
                  </a:txBody>
                  <a:tcPr marL="18843" marR="18843"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6771">
                <a:tc vMerge="1">
                  <a:tcPr/>
                </a:tc>
                <a:tc vMerge="1">
                  <a:tcPr/>
                </a:tc>
                <a:tc vMerge="1">
                  <a:tcPr/>
                </a:tc>
                <a:tc rowSpan="2">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公共基础课</a:t>
                      </a:r>
                      <a:endParaRPr lang="zh-CN" sz="1000" kern="100">
                        <a:effectLst/>
                        <a:latin typeface="Times New Roman" panose="02020603050405020304" charset="0"/>
                        <a:ea typeface="宋体" panose="02010600030101010101" pitchFamily="2" charset="-122"/>
                      </a:endParaRPr>
                    </a:p>
                  </a:txBody>
                  <a:tcPr marL="18843" marR="18843"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专业（技能）课程</a:t>
                      </a:r>
                      <a:endParaRPr lang="zh-CN" sz="1000" kern="100">
                        <a:effectLst/>
                        <a:latin typeface="Times New Roman" panose="02020603050405020304" charset="0"/>
                        <a:ea typeface="宋体" panose="02010600030101010101" pitchFamily="2" charset="-122"/>
                      </a:endParaRPr>
                    </a:p>
                  </a:txBody>
                  <a:tcPr marL="18843" marR="18843"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cPr/>
                </a:tc>
                <a:tc rowSpan="2">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公共基础课</a:t>
                      </a:r>
                      <a:endParaRPr lang="zh-CN" sz="1000" kern="100">
                        <a:effectLst/>
                        <a:latin typeface="Times New Roman" panose="02020603050405020304" charset="0"/>
                        <a:ea typeface="宋体" panose="02010600030101010101" pitchFamily="2" charset="-122"/>
                      </a:endParaRPr>
                    </a:p>
                  </a:txBody>
                  <a:tcPr marL="18843" marR="18843"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专业（技能）课程</a:t>
                      </a:r>
                      <a:endParaRPr lang="zh-CN" sz="1000" kern="100">
                        <a:effectLst/>
                        <a:latin typeface="Times New Roman" panose="02020603050405020304" charset="0"/>
                        <a:ea typeface="宋体" panose="02010600030101010101" pitchFamily="2" charset="-122"/>
                      </a:endParaRPr>
                    </a:p>
                  </a:txBody>
                  <a:tcPr marL="18843" marR="18843"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66952">
                <a:tc vMerge="1">
                  <a:tcPr/>
                </a:tc>
                <a:tc vMerge="1">
                  <a:tcPr/>
                </a:tc>
                <a:tc vMerge="1">
                  <a:tcPr/>
                </a:tc>
                <a:tc vMerge="1">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思政课</a:t>
                      </a:r>
                      <a:endParaRPr lang="zh-CN" sz="1000" kern="100">
                        <a:effectLst/>
                        <a:latin typeface="Times New Roman" panose="02020603050405020304" charset="0"/>
                        <a:ea typeface="宋体" panose="02010600030101010101" pitchFamily="2" charset="-122"/>
                      </a:endParaRPr>
                    </a:p>
                  </a:txBody>
                  <a:tcPr marL="18843" marR="18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双师型</a:t>
                      </a:r>
                      <a:endParaRPr lang="zh-CN" sz="1000" kern="100">
                        <a:effectLst/>
                        <a:latin typeface="Times New Roman" panose="02020603050405020304" charset="0"/>
                        <a:ea typeface="宋体" panose="02010600030101010101" pitchFamily="2" charset="-122"/>
                      </a:endParaRPr>
                    </a:p>
                  </a:txBody>
                  <a:tcPr marL="18843" marR="18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cPr/>
                </a:tc>
                <a:tc vMerge="1">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思政课</a:t>
                      </a:r>
                      <a:endParaRPr lang="zh-CN" sz="1000" kern="100">
                        <a:effectLst/>
                        <a:latin typeface="Times New Roman" panose="02020603050405020304" charset="0"/>
                        <a:ea typeface="宋体" panose="02010600030101010101" pitchFamily="2" charset="-122"/>
                      </a:endParaRPr>
                    </a:p>
                  </a:txBody>
                  <a:tcPr marL="18843" marR="18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双师型</a:t>
                      </a:r>
                      <a:endParaRPr lang="zh-CN" sz="1000" kern="100">
                        <a:effectLst/>
                        <a:latin typeface="Times New Roman" panose="02020603050405020304" charset="0"/>
                        <a:ea typeface="宋体" panose="02010600030101010101" pitchFamily="2" charset="-122"/>
                      </a:endParaRPr>
                    </a:p>
                  </a:txBody>
                  <a:tcPr marL="18843" marR="18843"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6771">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甲</a:t>
                      </a:r>
                      <a:endParaRPr lang="zh-CN" sz="1000" kern="100">
                        <a:effectLst/>
                        <a:latin typeface="Times New Roman" panose="02020603050405020304" charset="0"/>
                        <a:ea typeface="宋体" panose="02010600030101010101" pitchFamily="2" charset="-122"/>
                      </a:endParaRPr>
                    </a:p>
                  </a:txBody>
                  <a:tcPr marL="18843" marR="18843"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乙</a:t>
                      </a:r>
                      <a:endParaRPr lang="zh-CN" sz="1000" kern="100">
                        <a:effectLst/>
                        <a:latin typeface="Times New Roman" panose="02020603050405020304" charset="0"/>
                        <a:ea typeface="宋体" panose="02010600030101010101" pitchFamily="2" charset="-122"/>
                      </a:endParaRPr>
                    </a:p>
                  </a:txBody>
                  <a:tcPr marL="18843" marR="18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1</a:t>
                      </a:r>
                      <a:endParaRPr lang="zh-CN" sz="1000" kern="100">
                        <a:effectLst/>
                        <a:latin typeface="Times New Roman" panose="02020603050405020304" charset="0"/>
                        <a:ea typeface="宋体" panose="02010600030101010101" pitchFamily="2" charset="-122"/>
                      </a:endParaRPr>
                    </a:p>
                  </a:txBody>
                  <a:tcPr marL="18843" marR="18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2</a:t>
                      </a:r>
                      <a:endParaRPr lang="zh-CN" sz="1000" kern="100">
                        <a:effectLst/>
                        <a:latin typeface="Times New Roman" panose="02020603050405020304" charset="0"/>
                        <a:ea typeface="宋体" panose="02010600030101010101" pitchFamily="2" charset="-122"/>
                      </a:endParaRPr>
                    </a:p>
                  </a:txBody>
                  <a:tcPr marL="18843" marR="18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3</a:t>
                      </a:r>
                      <a:endParaRPr lang="zh-CN" sz="1000" kern="100">
                        <a:effectLst/>
                        <a:latin typeface="Times New Roman" panose="02020603050405020304" charset="0"/>
                        <a:ea typeface="宋体" panose="02010600030101010101" pitchFamily="2" charset="-122"/>
                      </a:endParaRPr>
                    </a:p>
                  </a:txBody>
                  <a:tcPr marL="18843" marR="18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4</a:t>
                      </a:r>
                      <a:endParaRPr lang="zh-CN" sz="1000" kern="100">
                        <a:effectLst/>
                        <a:latin typeface="Times New Roman" panose="02020603050405020304" charset="0"/>
                        <a:ea typeface="宋体" panose="02010600030101010101" pitchFamily="2" charset="-122"/>
                      </a:endParaRPr>
                    </a:p>
                  </a:txBody>
                  <a:tcPr marL="18843" marR="18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5</a:t>
                      </a:r>
                      <a:endParaRPr lang="zh-CN" sz="1000" kern="100">
                        <a:effectLst/>
                        <a:latin typeface="Times New Roman" panose="02020603050405020304" charset="0"/>
                        <a:ea typeface="宋体" panose="02010600030101010101" pitchFamily="2" charset="-122"/>
                      </a:endParaRPr>
                    </a:p>
                  </a:txBody>
                  <a:tcPr marL="18843" marR="18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309880" algn="ctr">
                        <a:lnSpc>
                          <a:spcPts val="1400"/>
                        </a:lnSpc>
                        <a:spcAft>
                          <a:spcPts val="0"/>
                        </a:spcAft>
                      </a:pPr>
                      <a:r>
                        <a:rPr lang="en-US" sz="900" kern="100">
                          <a:effectLst/>
                          <a:latin typeface="宋体" panose="02010600030101010101" pitchFamily="2" charset="-122"/>
                          <a:ea typeface="宋体" panose="02010600030101010101" pitchFamily="2" charset="-122"/>
                        </a:rPr>
                        <a:t>6</a:t>
                      </a:r>
                      <a:endParaRPr lang="zh-CN" sz="1000" kern="100">
                        <a:effectLst/>
                        <a:latin typeface="Times New Roman" panose="02020603050405020304" charset="0"/>
                        <a:ea typeface="宋体" panose="02010600030101010101" pitchFamily="2" charset="-122"/>
                      </a:endParaRPr>
                    </a:p>
                  </a:txBody>
                  <a:tcPr marL="18843" marR="18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7</a:t>
                      </a:r>
                      <a:endParaRPr lang="zh-CN" sz="1000" kern="100">
                        <a:effectLst/>
                        <a:latin typeface="Times New Roman" panose="02020603050405020304" charset="0"/>
                        <a:ea typeface="宋体" panose="02010600030101010101" pitchFamily="2" charset="-122"/>
                      </a:endParaRPr>
                    </a:p>
                  </a:txBody>
                  <a:tcPr marL="18843" marR="18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8</a:t>
                      </a:r>
                      <a:endParaRPr lang="zh-CN" sz="1000" kern="100">
                        <a:effectLst/>
                        <a:latin typeface="Times New Roman" panose="02020603050405020304" charset="0"/>
                        <a:ea typeface="宋体" panose="02010600030101010101" pitchFamily="2" charset="-122"/>
                      </a:endParaRPr>
                    </a:p>
                  </a:txBody>
                  <a:tcPr marL="18843" marR="18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9</a:t>
                      </a:r>
                      <a:endParaRPr lang="zh-CN" sz="1000" kern="100">
                        <a:effectLst/>
                        <a:latin typeface="Times New Roman" panose="02020603050405020304" charset="0"/>
                        <a:ea typeface="宋体" panose="02010600030101010101" pitchFamily="2" charset="-122"/>
                      </a:endParaRPr>
                    </a:p>
                  </a:txBody>
                  <a:tcPr marL="18843" marR="18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10</a:t>
                      </a:r>
                      <a:endParaRPr lang="zh-CN" sz="1000" kern="100">
                        <a:effectLst/>
                        <a:latin typeface="Times New Roman" panose="02020603050405020304" charset="0"/>
                        <a:ea typeface="宋体" panose="02010600030101010101" pitchFamily="2" charset="-122"/>
                      </a:endParaRPr>
                    </a:p>
                  </a:txBody>
                  <a:tcPr marL="18843" marR="18843"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2173">
                <a:tc>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rPr>
                        <a:t>总计</a:t>
                      </a:r>
                      <a:endParaRPr lang="zh-CN" sz="1000" kern="100">
                        <a:effectLst/>
                        <a:latin typeface="Times New Roman" panose="02020603050405020304" charset="0"/>
                        <a:ea typeface="宋体" panose="02010600030101010101" pitchFamily="2" charset="-122"/>
                      </a:endParaRPr>
                    </a:p>
                  </a:txBody>
                  <a:tcPr marL="18843" marR="18843"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01</a:t>
                      </a:r>
                      <a:endParaRPr lang="zh-CN" sz="1000" kern="100">
                        <a:effectLst/>
                        <a:latin typeface="Times New Roman" panose="02020603050405020304" charset="0"/>
                        <a:ea typeface="宋体" panose="02010600030101010101" pitchFamily="2" charset="-122"/>
                      </a:endParaRPr>
                    </a:p>
                  </a:txBody>
                  <a:tcPr marL="18843" marR="18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nchor="ctr">
                    <a:lnL>
                      <a:noFill/>
                    </a:lnL>
                    <a:lnR>
                      <a:noFill/>
                    </a:lnR>
                    <a:lnT w="12700" cap="flat" cmpd="sng" algn="ctr">
                      <a:solidFill>
                        <a:srgbClr val="000000"/>
                      </a:solidFill>
                      <a:prstDash val="solid"/>
                      <a:round/>
                      <a:headEnd type="none" w="med" len="med"/>
                      <a:tailEnd type="none" w="med" len="med"/>
                    </a:lnT>
                    <a:lnB>
                      <a:noFill/>
                    </a:lnB>
                  </a:tcPr>
                </a:tc>
              </a:tr>
              <a:tr h="280640">
                <a:tc>
                  <a:txBody>
                    <a:bodyPr/>
                    <a:lstStyle/>
                    <a:p>
                      <a:pPr indent="228600" algn="just">
                        <a:lnSpc>
                          <a:spcPts val="1400"/>
                        </a:lnSpc>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女</a:t>
                      </a:r>
                      <a:endParaRPr lang="zh-CN" sz="1000" kern="100">
                        <a:effectLst/>
                        <a:latin typeface="Times New Roman" panose="02020603050405020304" charset="0"/>
                        <a:ea typeface="宋体" panose="02010600030101010101" pitchFamily="2" charset="-122"/>
                      </a:endParaRPr>
                    </a:p>
                  </a:txBody>
                  <a:tcPr marL="18843" marR="18843"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02</a:t>
                      </a:r>
                      <a:endParaRPr lang="zh-CN" sz="1000" kern="100">
                        <a:effectLst/>
                        <a:latin typeface="Times New Roman" panose="02020603050405020304" charset="0"/>
                        <a:ea typeface="宋体" panose="02010600030101010101" pitchFamily="2" charset="-122"/>
                      </a:endParaRPr>
                    </a:p>
                  </a:txBody>
                  <a:tcPr marL="18843" marR="18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nchor="ctr">
                    <a:lnL>
                      <a:noFill/>
                    </a:lnL>
                    <a:lnR>
                      <a:noFill/>
                    </a:lnR>
                    <a:lnT>
                      <a:noFill/>
                    </a:lnT>
                    <a:lnB>
                      <a:noFill/>
                    </a:lnB>
                  </a:tcPr>
                </a:tc>
              </a:tr>
              <a:tr h="280640">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正高级</a:t>
                      </a:r>
                      <a:endParaRPr lang="zh-CN" sz="1000" kern="100">
                        <a:effectLst/>
                        <a:latin typeface="Times New Roman" panose="02020603050405020304" charset="0"/>
                        <a:ea typeface="宋体" panose="02010600030101010101" pitchFamily="2" charset="-122"/>
                      </a:endParaRPr>
                    </a:p>
                  </a:txBody>
                  <a:tcPr marL="18843" marR="18843"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03</a:t>
                      </a:r>
                      <a:endParaRPr lang="zh-CN" sz="1000" kern="100">
                        <a:effectLst/>
                        <a:latin typeface="Times New Roman" panose="02020603050405020304" charset="0"/>
                        <a:ea typeface="宋体" panose="02010600030101010101" pitchFamily="2" charset="-122"/>
                      </a:endParaRPr>
                    </a:p>
                  </a:txBody>
                  <a:tcPr marL="18843" marR="18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nchor="ctr">
                    <a:lnL>
                      <a:noFill/>
                    </a:lnL>
                    <a:lnR>
                      <a:noFill/>
                    </a:lnR>
                    <a:lnT>
                      <a:noFill/>
                    </a:lnT>
                    <a:lnB>
                      <a:noFill/>
                    </a:lnB>
                  </a:tcPr>
                </a:tc>
              </a:tr>
              <a:tr h="280640">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副高级</a:t>
                      </a:r>
                      <a:endParaRPr lang="zh-CN" sz="1000" kern="100">
                        <a:effectLst/>
                        <a:latin typeface="Times New Roman" panose="02020603050405020304" charset="0"/>
                        <a:ea typeface="宋体" panose="02010600030101010101" pitchFamily="2" charset="-122"/>
                      </a:endParaRPr>
                    </a:p>
                  </a:txBody>
                  <a:tcPr marL="18843" marR="18843"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04</a:t>
                      </a:r>
                      <a:endParaRPr lang="zh-CN" sz="1000" kern="100">
                        <a:effectLst/>
                        <a:latin typeface="Times New Roman" panose="02020603050405020304" charset="0"/>
                        <a:ea typeface="宋体" panose="02010600030101010101" pitchFamily="2" charset="-122"/>
                      </a:endParaRPr>
                    </a:p>
                  </a:txBody>
                  <a:tcPr marL="18843" marR="18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nchor="ctr">
                    <a:lnL>
                      <a:noFill/>
                    </a:lnL>
                    <a:lnR>
                      <a:noFill/>
                    </a:lnR>
                    <a:lnT>
                      <a:noFill/>
                    </a:lnT>
                    <a:lnB>
                      <a:noFill/>
                    </a:lnB>
                  </a:tcPr>
                </a:tc>
              </a:tr>
              <a:tr h="280640">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中级</a:t>
                      </a:r>
                      <a:endParaRPr lang="zh-CN" sz="1000" kern="100">
                        <a:effectLst/>
                        <a:latin typeface="Times New Roman" panose="02020603050405020304" charset="0"/>
                        <a:ea typeface="宋体" panose="02010600030101010101" pitchFamily="2" charset="-122"/>
                      </a:endParaRPr>
                    </a:p>
                  </a:txBody>
                  <a:tcPr marL="18843" marR="18843"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05</a:t>
                      </a:r>
                      <a:endParaRPr lang="zh-CN" sz="1000" kern="100">
                        <a:effectLst/>
                        <a:latin typeface="Times New Roman" panose="02020603050405020304" charset="0"/>
                        <a:ea typeface="宋体" panose="02010600030101010101" pitchFamily="2" charset="-122"/>
                      </a:endParaRPr>
                    </a:p>
                  </a:txBody>
                  <a:tcPr marL="18843" marR="18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nchor="ctr">
                    <a:lnL>
                      <a:noFill/>
                    </a:lnL>
                    <a:lnR>
                      <a:noFill/>
                    </a:lnR>
                    <a:lnT>
                      <a:noFill/>
                    </a:lnT>
                    <a:lnB>
                      <a:noFill/>
                    </a:lnB>
                  </a:tcPr>
                </a:tc>
              </a:tr>
              <a:tr h="280640">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初级</a:t>
                      </a:r>
                      <a:endParaRPr lang="zh-CN" sz="1000" kern="100">
                        <a:effectLst/>
                        <a:latin typeface="Times New Roman" panose="02020603050405020304" charset="0"/>
                        <a:ea typeface="宋体" panose="02010600030101010101" pitchFamily="2" charset="-122"/>
                      </a:endParaRPr>
                    </a:p>
                  </a:txBody>
                  <a:tcPr marL="18843" marR="18843"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06</a:t>
                      </a:r>
                      <a:endParaRPr lang="zh-CN" sz="1000" kern="100">
                        <a:effectLst/>
                        <a:latin typeface="Times New Roman" panose="02020603050405020304" charset="0"/>
                        <a:ea typeface="宋体" panose="02010600030101010101" pitchFamily="2" charset="-122"/>
                      </a:endParaRPr>
                    </a:p>
                  </a:txBody>
                  <a:tcPr marL="18843" marR="18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nchor="ctr">
                    <a:lnL>
                      <a:noFill/>
                    </a:lnL>
                    <a:lnR>
                      <a:noFill/>
                    </a:lnR>
                    <a:lnT>
                      <a:noFill/>
                    </a:lnT>
                    <a:lnB>
                      <a:noFill/>
                    </a:lnB>
                  </a:tcPr>
                </a:tc>
              </a:tr>
              <a:tr h="280640">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未定职级</a:t>
                      </a:r>
                      <a:endParaRPr lang="zh-CN" sz="1000" kern="100">
                        <a:effectLst/>
                        <a:latin typeface="Times New Roman" panose="02020603050405020304" charset="0"/>
                        <a:ea typeface="宋体" panose="02010600030101010101" pitchFamily="2" charset="-122"/>
                      </a:endParaRPr>
                    </a:p>
                  </a:txBody>
                  <a:tcPr marL="18843" marR="18843"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07</a:t>
                      </a:r>
                      <a:endParaRPr lang="zh-CN" sz="1000" kern="100">
                        <a:effectLst/>
                        <a:latin typeface="Times New Roman" panose="02020603050405020304" charset="0"/>
                        <a:ea typeface="宋体" panose="02010600030101010101" pitchFamily="2" charset="-122"/>
                      </a:endParaRPr>
                    </a:p>
                  </a:txBody>
                  <a:tcPr marL="18843" marR="18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843" marR="18843"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18843" marR="18843" marT="0" marB="0" anchor="ctr">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
        <p:nvSpPr>
          <p:cNvPr id="9" name="矩形 8"/>
          <p:cNvSpPr/>
          <p:nvPr/>
        </p:nvSpPr>
        <p:spPr>
          <a:xfrm>
            <a:off x="3695342" y="287020"/>
            <a:ext cx="4801314" cy="400110"/>
          </a:xfrm>
          <a:prstGeom prst="rect">
            <a:avLst/>
          </a:prstGeom>
        </p:spPr>
        <p:txBody>
          <a:bodyPr wrap="none">
            <a:spAutoFit/>
          </a:bodyPr>
          <a:lstStyle/>
          <a:p>
            <a:pPr algn="ctr"/>
            <a:r>
              <a:rPr lang="zh-CN" altLang="en-US" sz="2000" b="1" dirty="0">
                <a:solidFill>
                  <a:srgbClr val="304371"/>
                </a:solidFill>
                <a:cs typeface="+mn-ea"/>
                <a:sym typeface="+mn-lt"/>
              </a:rPr>
              <a:t>（六十）职业教育学校教师授课分类情况</a:t>
            </a:r>
            <a:endParaRPr lang="zh-CN" altLang="en-US" sz="2000" b="1" dirty="0">
              <a:solidFill>
                <a:srgbClr val="304371"/>
              </a:solidFill>
              <a:cs typeface="+mn-ea"/>
              <a:sym typeface="+mn-lt"/>
            </a:endParaRPr>
          </a:p>
        </p:txBody>
      </p:sp>
      <p:sp>
        <p:nvSpPr>
          <p:cNvPr id="4" name="矩形 3"/>
          <p:cNvSpPr/>
          <p:nvPr/>
        </p:nvSpPr>
        <p:spPr>
          <a:xfrm>
            <a:off x="660400" y="4997661"/>
            <a:ext cx="646331" cy="262508"/>
          </a:xfrm>
          <a:prstGeom prst="rect">
            <a:avLst/>
          </a:prstGeom>
        </p:spPr>
        <p:txBody>
          <a:bodyPr wrap="none">
            <a:spAutoFit/>
          </a:bodyPr>
          <a:lstStyle/>
          <a:p>
            <a:pPr algn="just">
              <a:lnSpc>
                <a:spcPts val="1200"/>
              </a:lnSpc>
              <a:spcAft>
                <a:spcPts val="0"/>
              </a:spcAft>
            </a:pPr>
            <a:r>
              <a:rPr lang="zh-CN" altLang="zh-CN" kern="100" dirty="0">
                <a:cs typeface="+mn-ea"/>
                <a:sym typeface="+mn-lt"/>
              </a:rPr>
              <a:t>续表</a:t>
            </a:r>
            <a:endParaRPr lang="zh-CN" altLang="zh-CN" sz="2400" kern="100" dirty="0">
              <a:cs typeface="+mn-ea"/>
              <a:sym typeface="+mn-lt"/>
            </a:endParaRPr>
          </a:p>
        </p:txBody>
      </p:sp>
      <p:grpSp>
        <p:nvGrpSpPr>
          <p:cNvPr id="3" name="组合 2"/>
          <p:cNvGrpSpPr/>
          <p:nvPr/>
        </p:nvGrpSpPr>
        <p:grpSpPr>
          <a:xfrm>
            <a:off x="660399" y="2064624"/>
            <a:ext cx="10858500" cy="1022563"/>
            <a:chOff x="673100" y="1889090"/>
            <a:chExt cx="10858500" cy="1022563"/>
          </a:xfrm>
        </p:grpSpPr>
        <p:grpSp>
          <p:nvGrpSpPr>
            <p:cNvPr id="8" name="组合 7"/>
            <p:cNvGrpSpPr/>
            <p:nvPr/>
          </p:nvGrpSpPr>
          <p:grpSpPr>
            <a:xfrm>
              <a:off x="673100" y="2105716"/>
              <a:ext cx="10858500" cy="805937"/>
              <a:chOff x="660401" y="308005"/>
              <a:chExt cx="10858500" cy="1531678"/>
            </a:xfrm>
          </p:grpSpPr>
          <p:sp>
            <p:nvSpPr>
              <p:cNvPr id="11" name="矩形 10"/>
              <p:cNvSpPr/>
              <p:nvPr/>
            </p:nvSpPr>
            <p:spPr>
              <a:xfrm>
                <a:off x="660401" y="308005"/>
                <a:ext cx="10858500" cy="1531678"/>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12" name="矩形 11"/>
              <p:cNvSpPr/>
              <p:nvPr/>
            </p:nvSpPr>
            <p:spPr>
              <a:xfrm>
                <a:off x="666750" y="370052"/>
                <a:ext cx="10722611" cy="1469629"/>
              </a:xfrm>
              <a:prstGeom prst="rect">
                <a:avLst/>
              </a:prstGeom>
            </p:spPr>
            <p:txBody>
              <a:bodyPr wrap="square">
                <a:spAutoFit/>
              </a:bodyPr>
              <a:lstStyle/>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rPr>
                  <a:t>双师型教师是指经省级教育行政部门认定或备案，由学校按照聘任程序聘用的同时具有教师资格证书和国家职业技能等级证书（或职业资格证书或专业技术职务或五年企业实践时长</a:t>
                </a:r>
                <a:r>
                  <a:rPr lang="en-US" altLang="zh-CN" sz="1600" b="1" dirty="0">
                    <a:solidFill>
                      <a:schemeClr val="accent5">
                        <a:lumMod val="20000"/>
                        <a:lumOff val="80000"/>
                      </a:schemeClr>
                    </a:solidFill>
                    <a:latin typeface="黑体" panose="02010609060101010101" charset="-122"/>
                    <a:ea typeface="黑体" panose="02010609060101010101" charset="-122"/>
                  </a:rPr>
                  <a:t>6</a:t>
                </a:r>
                <a:r>
                  <a:rPr lang="zh-CN" altLang="en-US" sz="1600" b="1" dirty="0">
                    <a:solidFill>
                      <a:schemeClr val="accent5">
                        <a:lumMod val="20000"/>
                        <a:lumOff val="80000"/>
                      </a:schemeClr>
                    </a:solidFill>
                    <a:latin typeface="黑体" panose="02010609060101010101" charset="-122"/>
                    <a:ea typeface="黑体" panose="02010609060101010101" charset="-122"/>
                  </a:rPr>
                  <a:t>个月以上）的教师</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10" name="矩形 9"/>
            <p:cNvSpPr/>
            <p:nvPr/>
          </p:nvSpPr>
          <p:spPr>
            <a:xfrm flipH="1">
              <a:off x="6314437" y="1889090"/>
              <a:ext cx="786449" cy="200300"/>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矩形 12"/>
            <p:cNvSpPr/>
            <p:nvPr/>
          </p:nvSpPr>
          <p:spPr>
            <a:xfrm flipH="1">
              <a:off x="10615612" y="1889090"/>
              <a:ext cx="786447" cy="216626"/>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aphicFrame>
        <p:nvGraphicFramePr>
          <p:cNvPr id="5" name="表格 4"/>
          <p:cNvGraphicFramePr>
            <a:graphicFrameLocks noGrp="1"/>
          </p:cNvGraphicFramePr>
          <p:nvPr/>
        </p:nvGraphicFramePr>
        <p:xfrm>
          <a:off x="674690" y="5409014"/>
          <a:ext cx="10858498" cy="857250"/>
        </p:xfrm>
        <a:graphic>
          <a:graphicData uri="http://schemas.openxmlformats.org/drawingml/2006/table">
            <a:tbl>
              <a:tblPr firstRow="1" firstCol="1" bandRow="1"/>
              <a:tblGrid>
                <a:gridCol w="1207465"/>
                <a:gridCol w="1207465"/>
                <a:gridCol w="1207465"/>
                <a:gridCol w="1207465"/>
                <a:gridCol w="1207465"/>
                <a:gridCol w="1207465"/>
                <a:gridCol w="1207465"/>
                <a:gridCol w="1207465"/>
                <a:gridCol w="1198778"/>
              </a:tblGrid>
              <a:tr h="215900">
                <a:tc rowSpan="2">
                  <a:txBody>
                    <a:bodyPr/>
                    <a:lstStyle/>
                    <a:p>
                      <a:pPr algn="ctr">
                        <a:spcAft>
                          <a:spcPts val="0"/>
                        </a:spcAft>
                      </a:pPr>
                      <a:r>
                        <a:rPr lang="zh-CN" sz="900" kern="100" dirty="0">
                          <a:effectLst/>
                          <a:latin typeface="Times New Roman" panose="02020603050405020304" charset="0"/>
                          <a:ea typeface="宋体" panose="02010600030101010101" pitchFamily="2" charset="-122"/>
                        </a:rPr>
                        <a:t>本学年授课行业导师</a:t>
                      </a:r>
                      <a:endParaRPr lang="zh-CN" sz="1050" kern="100" dirty="0">
                        <a:effectLst/>
                        <a:latin typeface="Times New Roman" panose="02020603050405020304" charset="0"/>
                        <a:ea typeface="宋体" panose="02010600030101010101" pitchFamily="2" charset="-122"/>
                      </a:endParaRPr>
                    </a:p>
                  </a:txBody>
                  <a:tcPr marL="19050" marR="190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900" kern="100">
                          <a:effectLst/>
                          <a:latin typeface="Times New Roman" panose="02020603050405020304" charset="0"/>
                          <a:ea typeface="宋体" panose="02010600030101010101" pitchFamily="2" charset="-122"/>
                        </a:rPr>
                        <a:t>本学年授课外籍教师</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900" kern="100">
                          <a:effectLst/>
                          <a:latin typeface="Times New Roman" panose="02020603050405020304" charset="0"/>
                          <a:ea typeface="宋体" panose="02010600030101010101" pitchFamily="2" charset="-122"/>
                        </a:rPr>
                        <a:t>本学年不授课专任教师</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19050" marR="190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5450">
                <a:tc vMerge="1">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专业（技能）课程</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cPr/>
                </a:tc>
                <a:tc>
                  <a:txBody>
                    <a:bodyPr/>
                    <a:lstStyle/>
                    <a:p>
                      <a:pPr algn="ctr">
                        <a:spcAft>
                          <a:spcPts val="0"/>
                        </a:spcAft>
                      </a:pPr>
                      <a:r>
                        <a:rPr lang="zh-CN" sz="900" kern="100" dirty="0">
                          <a:effectLst/>
                          <a:latin typeface="Times New Roman" panose="02020603050405020304" charset="0"/>
                          <a:ea typeface="宋体" panose="02010600030101010101" pitchFamily="2" charset="-122"/>
                        </a:rPr>
                        <a:t>公共基础课</a:t>
                      </a:r>
                      <a:endParaRPr lang="zh-CN" sz="1050" kern="100" dirty="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100" dirty="0">
                          <a:effectLst/>
                          <a:latin typeface="Times New Roman" panose="02020603050405020304" charset="0"/>
                          <a:ea typeface="宋体" panose="02010600030101010101" pitchFamily="2" charset="-122"/>
                        </a:rPr>
                        <a:t>专业（技能）课程</a:t>
                      </a:r>
                      <a:endParaRPr lang="zh-CN" sz="1050" kern="100" dirty="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cPr/>
                </a:tc>
                <a:tc>
                  <a:txBody>
                    <a:bodyPr/>
                    <a:lstStyle/>
                    <a:p>
                      <a:pPr algn="ctr">
                        <a:spcAft>
                          <a:spcPts val="0"/>
                        </a:spcAft>
                      </a:pPr>
                      <a:r>
                        <a:rPr lang="zh-CN" sz="900" kern="100" dirty="0">
                          <a:effectLst/>
                          <a:latin typeface="Times New Roman" panose="02020603050405020304" charset="0"/>
                          <a:ea typeface="宋体" panose="02010600030101010101" pitchFamily="2" charset="-122"/>
                        </a:rPr>
                        <a:t>进修</a:t>
                      </a:r>
                      <a:endParaRPr lang="zh-CN" sz="1050" kern="100" dirty="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100" dirty="0">
                          <a:effectLst/>
                          <a:latin typeface="Times New Roman" panose="02020603050405020304" charset="0"/>
                          <a:ea typeface="宋体" panose="02010600030101010101" pitchFamily="2" charset="-122"/>
                        </a:rPr>
                        <a:t>病休</a:t>
                      </a:r>
                      <a:endParaRPr lang="zh-CN" sz="1050" kern="100" dirty="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100" dirty="0">
                          <a:effectLst/>
                          <a:latin typeface="Times New Roman" panose="02020603050405020304" charset="0"/>
                          <a:ea typeface="宋体" panose="02010600030101010101" pitchFamily="2" charset="-122"/>
                        </a:rPr>
                        <a:t>其他</a:t>
                      </a:r>
                      <a:endParaRPr lang="zh-CN" sz="1050" kern="100" dirty="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5900">
                <a:tc>
                  <a:txBody>
                    <a:bodyPr/>
                    <a:lstStyle/>
                    <a:p>
                      <a:pPr algn="ctr">
                        <a:spcAft>
                          <a:spcPts val="0"/>
                        </a:spcAft>
                      </a:pPr>
                      <a:r>
                        <a:rPr lang="en-US" sz="900" kern="100">
                          <a:effectLst/>
                          <a:latin typeface="宋体" panose="02010600030101010101" pitchFamily="2" charset="-122"/>
                          <a:ea typeface="宋体" panose="02010600030101010101" pitchFamily="2" charset="-122"/>
                        </a:rPr>
                        <a:t>11</a:t>
                      </a:r>
                      <a:endParaRPr lang="zh-CN" sz="1050" kern="100">
                        <a:effectLst/>
                        <a:latin typeface="Times New Roman" panose="02020603050405020304" charset="0"/>
                        <a:ea typeface="宋体" panose="02010600030101010101" pitchFamily="2" charset="-122"/>
                      </a:endParaRPr>
                    </a:p>
                  </a:txBody>
                  <a:tcPr marL="19050" marR="1905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12</a:t>
                      </a:r>
                      <a:endParaRPr lang="zh-CN" sz="105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13</a:t>
                      </a:r>
                      <a:endParaRPr lang="zh-CN" sz="105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14</a:t>
                      </a:r>
                      <a:endParaRPr lang="zh-CN" sz="105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15</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16</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17</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18</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19</a:t>
                      </a:r>
                      <a:endParaRPr lang="zh-CN" sz="1050" kern="100" dirty="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250"/>
                                        <p:tgtEl>
                                          <p:spTgt spid="3"/>
                                        </p:tgtEl>
                                      </p:cBhvr>
                                    </p:animEffect>
                                    <p:set>
                                      <p:cBhvr>
                                        <p:cTn id="12" dur="1" fill="hold">
                                          <p:stCondLst>
                                            <p:cond delay="24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3567102" y="287020"/>
            <a:ext cx="5057795" cy="400110"/>
          </a:xfrm>
          <a:prstGeom prst="rect">
            <a:avLst/>
          </a:prstGeom>
        </p:spPr>
        <p:txBody>
          <a:bodyPr wrap="none">
            <a:spAutoFit/>
          </a:bodyPr>
          <a:lstStyle/>
          <a:p>
            <a:pPr algn="ctr"/>
            <a:r>
              <a:rPr lang="zh-CN" altLang="en-US" sz="2000" b="1" dirty="0">
                <a:solidFill>
                  <a:srgbClr val="304371"/>
                </a:solidFill>
                <a:cs typeface="+mn-ea"/>
                <a:sym typeface="+mn-lt"/>
              </a:rPr>
              <a:t>（六十一）高等教育学校教师授课分类情况</a:t>
            </a:r>
            <a:endParaRPr lang="zh-CN" altLang="en-US" sz="2000" b="1" dirty="0">
              <a:solidFill>
                <a:srgbClr val="304371"/>
              </a:solidFill>
              <a:cs typeface="+mn-ea"/>
              <a:sym typeface="+mn-lt"/>
            </a:endParaRPr>
          </a:p>
        </p:txBody>
      </p:sp>
      <p:sp>
        <p:nvSpPr>
          <p:cNvPr id="4" name="矩形 3"/>
          <p:cNvSpPr/>
          <p:nvPr/>
        </p:nvSpPr>
        <p:spPr>
          <a:xfrm>
            <a:off x="660400" y="5180000"/>
            <a:ext cx="646331" cy="262508"/>
          </a:xfrm>
          <a:prstGeom prst="rect">
            <a:avLst/>
          </a:prstGeom>
        </p:spPr>
        <p:txBody>
          <a:bodyPr wrap="none">
            <a:spAutoFit/>
          </a:bodyPr>
          <a:lstStyle/>
          <a:p>
            <a:pPr algn="just">
              <a:lnSpc>
                <a:spcPts val="1200"/>
              </a:lnSpc>
              <a:spcAft>
                <a:spcPts val="0"/>
              </a:spcAft>
            </a:pPr>
            <a:r>
              <a:rPr lang="zh-CN" altLang="zh-CN" kern="100" dirty="0">
                <a:cs typeface="+mn-ea"/>
                <a:sym typeface="+mn-lt"/>
              </a:rPr>
              <a:t>续表</a:t>
            </a:r>
            <a:endParaRPr lang="zh-CN" altLang="zh-CN" sz="2400" kern="100" dirty="0">
              <a:cs typeface="+mn-ea"/>
              <a:sym typeface="+mn-lt"/>
            </a:endParaRPr>
          </a:p>
        </p:txBody>
      </p:sp>
      <p:graphicFrame>
        <p:nvGraphicFramePr>
          <p:cNvPr id="5" name="表格 4"/>
          <p:cNvGraphicFramePr>
            <a:graphicFrameLocks noGrp="1"/>
          </p:cNvGraphicFramePr>
          <p:nvPr/>
        </p:nvGraphicFramePr>
        <p:xfrm>
          <a:off x="658813" y="1125537"/>
          <a:ext cx="10858501" cy="3808668"/>
        </p:xfrm>
        <a:graphic>
          <a:graphicData uri="http://schemas.openxmlformats.org/drawingml/2006/table">
            <a:tbl>
              <a:tblPr firstRow="1" firstCol="1" bandRow="1"/>
              <a:tblGrid>
                <a:gridCol w="2097861"/>
                <a:gridCol w="447370"/>
                <a:gridCol w="755752"/>
                <a:gridCol w="755752"/>
                <a:gridCol w="755752"/>
                <a:gridCol w="755752"/>
                <a:gridCol w="868679"/>
                <a:gridCol w="755752"/>
                <a:gridCol w="755752"/>
                <a:gridCol w="755752"/>
                <a:gridCol w="755752"/>
                <a:gridCol w="755752"/>
                <a:gridCol w="642823"/>
              </a:tblGrid>
              <a:tr h="303693">
                <a:tc rowSpan="3">
                  <a:txBody>
                    <a:bodyPr/>
                    <a:lstStyle/>
                    <a:p>
                      <a:pPr algn="ctr">
                        <a:spcAft>
                          <a:spcPts val="0"/>
                        </a:spcAft>
                      </a:pPr>
                      <a:r>
                        <a:rPr lang="zh-CN" sz="900" kern="100">
                          <a:effectLst/>
                          <a:latin typeface="Times New Roman" panose="02020603050405020304" charset="0"/>
                          <a:ea typeface="宋体" panose="02010600030101010101" pitchFamily="2" charset="-122"/>
                        </a:rPr>
                        <a:t>指标名称</a:t>
                      </a:r>
                      <a:endParaRPr lang="zh-CN" sz="1000" kern="100">
                        <a:effectLst/>
                        <a:latin typeface="Times New Roman" panose="02020603050405020304" charset="0"/>
                        <a:ea typeface="宋体" panose="02010600030101010101" pitchFamily="2" charset="-122"/>
                      </a:endParaRPr>
                    </a:p>
                  </a:txBody>
                  <a:tcPr marL="18321" marR="1832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spcAft>
                          <a:spcPts val="0"/>
                        </a:spcAft>
                      </a:pPr>
                      <a:r>
                        <a:rPr lang="zh-CN" sz="900" kern="100">
                          <a:effectLst/>
                          <a:latin typeface="Times New Roman" panose="02020603050405020304" charset="0"/>
                          <a:ea typeface="宋体" panose="02010600030101010101" pitchFamily="2" charset="-122"/>
                        </a:rPr>
                        <a:t>代码</a:t>
                      </a:r>
                      <a:endParaRPr lang="zh-CN" sz="1000" kern="100">
                        <a:effectLst/>
                        <a:latin typeface="Times New Roman" panose="02020603050405020304" charset="0"/>
                        <a:ea typeface="宋体" panose="02010600030101010101" pitchFamily="2" charset="-122"/>
                      </a:endParaRPr>
                    </a:p>
                  </a:txBody>
                  <a:tcPr marL="18321" marR="183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spcAft>
                          <a:spcPts val="0"/>
                        </a:spcAft>
                      </a:pPr>
                      <a:r>
                        <a:rPr lang="zh-CN" sz="900" kern="100">
                          <a:effectLst/>
                          <a:latin typeface="Times New Roman" panose="02020603050405020304" charset="0"/>
                          <a:ea typeface="宋体" panose="02010600030101010101" pitchFamily="2" charset="-122"/>
                        </a:rPr>
                        <a:t>本学年授课专任教师</a:t>
                      </a:r>
                      <a:endParaRPr lang="zh-CN" sz="1000" kern="100">
                        <a:effectLst/>
                        <a:latin typeface="Times New Roman" panose="02020603050405020304" charset="0"/>
                        <a:ea typeface="宋体" panose="02010600030101010101" pitchFamily="2" charset="-122"/>
                      </a:endParaRPr>
                    </a:p>
                  </a:txBody>
                  <a:tcPr marL="18321" marR="18321"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spcAft>
                          <a:spcPts val="0"/>
                        </a:spcAft>
                      </a:pPr>
                      <a:r>
                        <a:rPr lang="zh-CN" sz="900" kern="100">
                          <a:effectLst/>
                          <a:latin typeface="Times New Roman" panose="02020603050405020304" charset="0"/>
                          <a:ea typeface="宋体" panose="02010600030101010101" pitchFamily="2" charset="-122"/>
                        </a:rPr>
                        <a:t>本学年授课校外教师</a:t>
                      </a:r>
                      <a:endParaRPr lang="zh-CN" sz="1000" kern="100">
                        <a:effectLst/>
                        <a:latin typeface="Times New Roman" panose="02020603050405020304" charset="0"/>
                        <a:ea typeface="宋体" panose="02010600030101010101" pitchFamily="2" charset="-122"/>
                      </a:endParaRPr>
                    </a:p>
                  </a:txBody>
                  <a:tcPr marL="18321" marR="18321"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spcAft>
                          <a:spcPts val="0"/>
                        </a:spcAft>
                      </a:pPr>
                      <a:r>
                        <a:rPr lang="zh-CN" sz="900" kern="100">
                          <a:effectLst/>
                          <a:latin typeface="Times New Roman" panose="02020603050405020304" charset="0"/>
                          <a:ea typeface="宋体" panose="02010600030101010101" pitchFamily="2" charset="-122"/>
                        </a:rPr>
                        <a:t>本学年授课行业导师</a:t>
                      </a:r>
                      <a:endParaRPr lang="zh-CN" sz="1000" kern="100">
                        <a:effectLst/>
                        <a:latin typeface="Times New Roman" panose="02020603050405020304" charset="0"/>
                        <a:ea typeface="宋体" panose="02010600030101010101" pitchFamily="2" charset="-122"/>
                      </a:endParaRPr>
                    </a:p>
                  </a:txBody>
                  <a:tcPr marL="18321" marR="18321"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9770">
                <a:tc vMerge="1">
                  <a:tcPr/>
                </a:tc>
                <a:tc vMerge="1">
                  <a:tcPr/>
                </a:tc>
                <a:tc vMerge="1">
                  <a:tcPr/>
                </a:tc>
                <a:tc rowSpan="2">
                  <a:txBody>
                    <a:bodyPr/>
                    <a:lstStyle/>
                    <a:p>
                      <a:pPr algn="ctr">
                        <a:spcAft>
                          <a:spcPts val="0"/>
                        </a:spcAft>
                      </a:pPr>
                      <a:r>
                        <a:rPr lang="zh-CN" sz="900" kern="100">
                          <a:effectLst/>
                          <a:latin typeface="Times New Roman" panose="02020603050405020304" charset="0"/>
                          <a:ea typeface="宋体" panose="02010600030101010101" pitchFamily="2" charset="-122"/>
                        </a:rPr>
                        <a:t>公共基础课</a:t>
                      </a:r>
                      <a:endParaRPr lang="zh-CN" sz="1000" kern="100">
                        <a:effectLst/>
                        <a:latin typeface="Times New Roman" panose="02020603050405020304" charset="0"/>
                        <a:ea typeface="宋体" panose="02010600030101010101" pitchFamily="2" charset="-122"/>
                      </a:endParaRPr>
                    </a:p>
                  </a:txBody>
                  <a:tcPr marL="18321" marR="18321"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900" kern="100">
                          <a:effectLst/>
                          <a:latin typeface="Times New Roman" panose="02020603050405020304" charset="0"/>
                          <a:ea typeface="宋体" panose="02010600030101010101" pitchFamily="2" charset="-122"/>
                        </a:rPr>
                        <a:t>专业课程</a:t>
                      </a:r>
                      <a:endParaRPr lang="zh-CN" sz="1000" kern="100">
                        <a:effectLst/>
                        <a:latin typeface="Times New Roman" panose="02020603050405020304" charset="0"/>
                        <a:ea typeface="宋体" panose="02010600030101010101" pitchFamily="2" charset="-122"/>
                      </a:endParaRPr>
                    </a:p>
                  </a:txBody>
                  <a:tcPr marL="18321" marR="183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cPr/>
                </a:tc>
                <a:tc rowSpan="2">
                  <a:txBody>
                    <a:bodyPr/>
                    <a:lstStyle/>
                    <a:p>
                      <a:pPr algn="ctr">
                        <a:spcAft>
                          <a:spcPts val="0"/>
                        </a:spcAft>
                      </a:pPr>
                      <a:r>
                        <a:rPr lang="zh-CN" sz="900" kern="100">
                          <a:effectLst/>
                          <a:latin typeface="Times New Roman" panose="02020603050405020304" charset="0"/>
                          <a:ea typeface="宋体" panose="02010600030101010101" pitchFamily="2" charset="-122"/>
                        </a:rPr>
                        <a:t>公共基础课</a:t>
                      </a:r>
                      <a:endParaRPr lang="zh-CN" sz="1000" kern="100">
                        <a:effectLst/>
                        <a:latin typeface="Times New Roman" panose="02020603050405020304" charset="0"/>
                        <a:ea typeface="宋体" panose="02010600030101010101" pitchFamily="2" charset="-122"/>
                      </a:endParaRPr>
                    </a:p>
                  </a:txBody>
                  <a:tcPr marL="18321" marR="18321"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900" kern="100">
                          <a:effectLst/>
                          <a:latin typeface="Times New Roman" panose="02020603050405020304" charset="0"/>
                          <a:ea typeface="宋体" panose="02010600030101010101" pitchFamily="2" charset="-122"/>
                        </a:rPr>
                        <a:t>专业课程</a:t>
                      </a:r>
                      <a:endParaRPr lang="zh-CN" sz="1000" kern="100">
                        <a:effectLst/>
                        <a:latin typeface="Times New Roman" panose="02020603050405020304" charset="0"/>
                        <a:ea typeface="宋体" panose="02010600030101010101" pitchFamily="2" charset="-122"/>
                      </a:endParaRPr>
                    </a:p>
                  </a:txBody>
                  <a:tcPr marL="18321" marR="183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cPr/>
                </a:tc>
                <a:tc rowSpan="2">
                  <a:txBody>
                    <a:bodyPr/>
                    <a:lstStyle/>
                    <a:p>
                      <a:pPr algn="ctr">
                        <a:spcAft>
                          <a:spcPts val="0"/>
                        </a:spcAft>
                      </a:pPr>
                      <a:r>
                        <a:rPr lang="zh-CN" sz="900" kern="100">
                          <a:effectLst/>
                          <a:latin typeface="Times New Roman" panose="02020603050405020304" charset="0"/>
                          <a:ea typeface="宋体" panose="02010600030101010101" pitchFamily="2" charset="-122"/>
                        </a:rPr>
                        <a:t>公共基础课</a:t>
                      </a:r>
                      <a:endParaRPr lang="zh-CN" sz="1000" kern="100">
                        <a:effectLst/>
                        <a:latin typeface="Times New Roman" panose="02020603050405020304" charset="0"/>
                        <a:ea typeface="宋体" panose="02010600030101010101" pitchFamily="2" charset="-122"/>
                      </a:endParaRPr>
                    </a:p>
                  </a:txBody>
                  <a:tcPr marL="18321" marR="183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900" kern="100">
                          <a:effectLst/>
                          <a:latin typeface="Times New Roman" panose="02020603050405020304" charset="0"/>
                          <a:ea typeface="宋体" panose="02010600030101010101" pitchFamily="2" charset="-122"/>
                        </a:rPr>
                        <a:t>专业课程</a:t>
                      </a:r>
                      <a:endParaRPr lang="zh-CN" sz="1000" kern="100">
                        <a:effectLst/>
                        <a:latin typeface="Times New Roman" panose="02020603050405020304" charset="0"/>
                        <a:ea typeface="宋体" panose="02010600030101010101" pitchFamily="2" charset="-122"/>
                      </a:endParaRPr>
                    </a:p>
                  </a:txBody>
                  <a:tcPr marL="18321" marR="18321"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3423">
                <a:tc vMerge="1">
                  <a:tcPr/>
                </a:tc>
                <a:tc vMerge="1">
                  <a:tcPr/>
                </a:tc>
                <a:tc vMerge="1">
                  <a:tcPr/>
                </a:tc>
                <a:tc vMerge="1">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思政课</a:t>
                      </a:r>
                      <a:endParaRPr lang="zh-CN" sz="1000" kern="100">
                        <a:effectLst/>
                        <a:latin typeface="Times New Roman" panose="02020603050405020304" charset="0"/>
                        <a:ea typeface="宋体" panose="02010600030101010101" pitchFamily="2" charset="-122"/>
                      </a:endParaRPr>
                    </a:p>
                  </a:txBody>
                  <a:tcPr marL="18321" marR="183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cPr/>
                </a:tc>
                <a:tc vMerge="1">
                  <a:tcPr/>
                </a:tc>
                <a:tc vMerge="1">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思政课</a:t>
                      </a:r>
                      <a:endParaRPr lang="zh-CN" sz="1000" kern="100">
                        <a:effectLst/>
                        <a:latin typeface="Times New Roman" panose="02020603050405020304" charset="0"/>
                        <a:ea typeface="宋体" panose="02010600030101010101" pitchFamily="2" charset="-122"/>
                      </a:endParaRPr>
                    </a:p>
                  </a:txBody>
                  <a:tcPr marL="18321" marR="183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cPr/>
                </a:tc>
                <a:tc vMerge="1">
                  <a:tcPr/>
                </a:tc>
                <a:tc vMerge="1">
                  <a:tcPr/>
                </a:tc>
                <a:tc vMerge="1">
                  <a:tcPr/>
                </a:tc>
              </a:tr>
              <a:tr h="303693">
                <a:tc>
                  <a:txBody>
                    <a:bodyPr/>
                    <a:lstStyle/>
                    <a:p>
                      <a:pPr algn="ctr">
                        <a:spcAft>
                          <a:spcPts val="0"/>
                        </a:spcAft>
                      </a:pPr>
                      <a:r>
                        <a:rPr lang="zh-CN" sz="900" kern="100">
                          <a:effectLst/>
                          <a:latin typeface="Times New Roman" panose="02020603050405020304" charset="0"/>
                          <a:ea typeface="宋体" panose="02010600030101010101" pitchFamily="2" charset="-122"/>
                        </a:rPr>
                        <a:t>甲</a:t>
                      </a:r>
                      <a:endParaRPr lang="zh-CN" sz="1000" kern="100">
                        <a:effectLst/>
                        <a:latin typeface="Times New Roman" panose="02020603050405020304" charset="0"/>
                        <a:ea typeface="宋体" panose="02010600030101010101" pitchFamily="2" charset="-122"/>
                      </a:endParaRPr>
                    </a:p>
                  </a:txBody>
                  <a:tcPr marL="18321" marR="1832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100">
                          <a:effectLst/>
                          <a:latin typeface="Times New Roman" panose="02020603050405020304" charset="0"/>
                          <a:ea typeface="宋体" panose="02010600030101010101" pitchFamily="2" charset="-122"/>
                        </a:rPr>
                        <a:t>乙</a:t>
                      </a:r>
                      <a:endParaRPr lang="zh-CN" sz="1000" kern="100">
                        <a:effectLst/>
                        <a:latin typeface="Times New Roman" panose="02020603050405020304" charset="0"/>
                        <a:ea typeface="宋体" panose="02010600030101010101" pitchFamily="2" charset="-122"/>
                      </a:endParaRPr>
                    </a:p>
                  </a:txBody>
                  <a:tcPr marL="18321" marR="183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a:t>
                      </a:r>
                      <a:endParaRPr lang="zh-CN" sz="1000" kern="100">
                        <a:effectLst/>
                        <a:latin typeface="Times New Roman" panose="02020603050405020304" charset="0"/>
                        <a:ea typeface="宋体" panose="02010600030101010101" pitchFamily="2" charset="-122"/>
                      </a:endParaRPr>
                    </a:p>
                  </a:txBody>
                  <a:tcPr marL="18321" marR="183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2</a:t>
                      </a:r>
                      <a:endParaRPr lang="zh-CN" sz="1000" kern="100">
                        <a:effectLst/>
                        <a:latin typeface="Times New Roman" panose="02020603050405020304" charset="0"/>
                        <a:ea typeface="宋体" panose="02010600030101010101" pitchFamily="2" charset="-122"/>
                      </a:endParaRPr>
                    </a:p>
                  </a:txBody>
                  <a:tcPr marL="18321" marR="183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3</a:t>
                      </a:r>
                      <a:endParaRPr lang="zh-CN" sz="1000" kern="100">
                        <a:effectLst/>
                        <a:latin typeface="Times New Roman" panose="02020603050405020304" charset="0"/>
                        <a:ea typeface="宋体" panose="02010600030101010101" pitchFamily="2" charset="-122"/>
                      </a:endParaRPr>
                    </a:p>
                  </a:txBody>
                  <a:tcPr marL="18321" marR="183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4</a:t>
                      </a:r>
                      <a:endParaRPr lang="zh-CN" sz="1000" kern="100">
                        <a:effectLst/>
                        <a:latin typeface="Times New Roman" panose="02020603050405020304" charset="0"/>
                        <a:ea typeface="宋体" panose="02010600030101010101" pitchFamily="2" charset="-122"/>
                      </a:endParaRPr>
                    </a:p>
                  </a:txBody>
                  <a:tcPr marL="18321" marR="183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309880" algn="ctr">
                        <a:spcAft>
                          <a:spcPts val="0"/>
                        </a:spcAft>
                      </a:pPr>
                      <a:r>
                        <a:rPr lang="en-US" sz="900" kern="100">
                          <a:effectLst/>
                          <a:latin typeface="宋体" panose="02010600030101010101" pitchFamily="2" charset="-122"/>
                          <a:ea typeface="宋体" panose="02010600030101010101" pitchFamily="2" charset="-122"/>
                        </a:rPr>
                        <a:t>5</a:t>
                      </a:r>
                      <a:endParaRPr lang="zh-CN" sz="1000" kern="100">
                        <a:effectLst/>
                        <a:latin typeface="Times New Roman" panose="02020603050405020304" charset="0"/>
                        <a:ea typeface="宋体" panose="02010600030101010101" pitchFamily="2" charset="-122"/>
                      </a:endParaRPr>
                    </a:p>
                  </a:txBody>
                  <a:tcPr marL="18321" marR="183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6</a:t>
                      </a:r>
                      <a:endParaRPr lang="zh-CN" sz="1000" kern="100">
                        <a:effectLst/>
                        <a:latin typeface="Times New Roman" panose="02020603050405020304" charset="0"/>
                        <a:ea typeface="宋体" panose="02010600030101010101" pitchFamily="2" charset="-122"/>
                      </a:endParaRPr>
                    </a:p>
                  </a:txBody>
                  <a:tcPr marL="18321" marR="183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7</a:t>
                      </a:r>
                      <a:endParaRPr lang="zh-CN" sz="1000" kern="100">
                        <a:effectLst/>
                        <a:latin typeface="Times New Roman" panose="02020603050405020304" charset="0"/>
                        <a:ea typeface="宋体" panose="02010600030101010101" pitchFamily="2" charset="-122"/>
                      </a:endParaRPr>
                    </a:p>
                  </a:txBody>
                  <a:tcPr marL="18321" marR="183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8</a:t>
                      </a:r>
                      <a:endParaRPr lang="zh-CN" sz="1000" kern="100">
                        <a:effectLst/>
                        <a:latin typeface="Times New Roman" panose="02020603050405020304" charset="0"/>
                        <a:ea typeface="宋体" panose="02010600030101010101" pitchFamily="2" charset="-122"/>
                      </a:endParaRPr>
                    </a:p>
                  </a:txBody>
                  <a:tcPr marL="18321" marR="183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9</a:t>
                      </a:r>
                      <a:endParaRPr lang="zh-CN" sz="1000" kern="100">
                        <a:effectLst/>
                        <a:latin typeface="Times New Roman" panose="02020603050405020304" charset="0"/>
                        <a:ea typeface="宋体" panose="02010600030101010101" pitchFamily="2" charset="-122"/>
                      </a:endParaRPr>
                    </a:p>
                  </a:txBody>
                  <a:tcPr marL="18321" marR="183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10</a:t>
                      </a:r>
                      <a:endParaRPr lang="zh-CN" sz="1000" kern="100">
                        <a:effectLst/>
                        <a:latin typeface="Times New Roman" panose="02020603050405020304" charset="0"/>
                        <a:ea typeface="宋体" panose="02010600030101010101" pitchFamily="2" charset="-122"/>
                      </a:endParaRPr>
                    </a:p>
                  </a:txBody>
                  <a:tcPr marL="18321" marR="183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11</a:t>
                      </a:r>
                      <a:endParaRPr lang="zh-CN" sz="1000" kern="100">
                        <a:effectLst/>
                        <a:latin typeface="Times New Roman" panose="02020603050405020304" charset="0"/>
                        <a:ea typeface="宋体" panose="02010600030101010101" pitchFamily="2" charset="-122"/>
                      </a:endParaRPr>
                    </a:p>
                  </a:txBody>
                  <a:tcPr marL="18321" marR="18321"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1537">
                <a:tc>
                  <a:txBody>
                    <a:bodyPr/>
                    <a:lstStyle/>
                    <a:p>
                      <a:pPr algn="just">
                        <a:spcAft>
                          <a:spcPts val="0"/>
                        </a:spcAft>
                      </a:pPr>
                      <a:r>
                        <a:rPr lang="zh-CN" sz="900" kern="100">
                          <a:effectLst/>
                          <a:latin typeface="Times New Roman" panose="02020603050405020304" charset="0"/>
                          <a:ea typeface="宋体" panose="02010600030101010101" pitchFamily="2" charset="-122"/>
                        </a:rPr>
                        <a:t>总计</a:t>
                      </a:r>
                      <a:endParaRPr lang="zh-CN" sz="1000" kern="100">
                        <a:effectLst/>
                        <a:latin typeface="Times New Roman" panose="02020603050405020304" charset="0"/>
                        <a:ea typeface="宋体" panose="02010600030101010101" pitchFamily="2" charset="-122"/>
                      </a:endParaRPr>
                    </a:p>
                  </a:txBody>
                  <a:tcPr marL="18321" marR="1832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01</a:t>
                      </a:r>
                      <a:endParaRPr lang="zh-CN" sz="1000" kern="100">
                        <a:effectLst/>
                        <a:latin typeface="Times New Roman" panose="02020603050405020304" charset="0"/>
                        <a:ea typeface="宋体" panose="02010600030101010101" pitchFamily="2" charset="-122"/>
                      </a:endParaRPr>
                    </a:p>
                  </a:txBody>
                  <a:tcPr marL="18321" marR="183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a:noFill/>
                    </a:lnL>
                    <a:lnR>
                      <a:noFill/>
                    </a:lnR>
                    <a:lnT w="12700" cap="flat" cmpd="sng" algn="ctr">
                      <a:solidFill>
                        <a:srgbClr val="000000"/>
                      </a:solidFill>
                      <a:prstDash val="solid"/>
                      <a:round/>
                      <a:headEnd type="none" w="med" len="med"/>
                      <a:tailEnd type="none" w="med" len="med"/>
                    </a:lnT>
                    <a:lnB>
                      <a:noFill/>
                    </a:lnB>
                  </a:tcPr>
                </a:tc>
              </a:tr>
              <a:tr h="260819">
                <a:tc>
                  <a:txBody>
                    <a:bodyPr/>
                    <a:lstStyle/>
                    <a:p>
                      <a:pPr indent="342900" algn="just">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女</a:t>
                      </a:r>
                      <a:endParaRPr lang="zh-CN" sz="1000" kern="100">
                        <a:effectLst/>
                        <a:latin typeface="Times New Roman" panose="02020603050405020304" charset="0"/>
                        <a:ea typeface="宋体" panose="02010600030101010101" pitchFamily="2" charset="-122"/>
                      </a:endParaRPr>
                    </a:p>
                  </a:txBody>
                  <a:tcPr marL="18321" marR="1832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02</a:t>
                      </a:r>
                      <a:endParaRPr lang="zh-CN" sz="1000" kern="100">
                        <a:effectLst/>
                        <a:latin typeface="Times New Roman" panose="02020603050405020304" charset="0"/>
                        <a:ea typeface="宋体" panose="02010600030101010101" pitchFamily="2" charset="-122"/>
                      </a:endParaRPr>
                    </a:p>
                  </a:txBody>
                  <a:tcPr marL="18321" marR="183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a:noFill/>
                    </a:lnL>
                    <a:lnR>
                      <a:noFill/>
                    </a:lnR>
                    <a:lnT>
                      <a:noFill/>
                    </a:lnT>
                    <a:lnB>
                      <a:noFill/>
                    </a:lnB>
                  </a:tcPr>
                </a:tc>
              </a:tr>
              <a:tr h="260819">
                <a:tc>
                  <a:txBody>
                    <a:bodyPr/>
                    <a:lstStyle/>
                    <a:p>
                      <a:pPr indent="114300" algn="just">
                        <a:spcAft>
                          <a:spcPts val="0"/>
                        </a:spcAft>
                      </a:pPr>
                      <a:r>
                        <a:rPr lang="zh-CN" sz="900" kern="100">
                          <a:effectLst/>
                          <a:latin typeface="Times New Roman" panose="02020603050405020304" charset="0"/>
                          <a:ea typeface="宋体" panose="02010600030101010101" pitchFamily="2" charset="-122"/>
                        </a:rPr>
                        <a:t>正高级</a:t>
                      </a:r>
                      <a:endParaRPr lang="zh-CN" sz="1000" kern="100">
                        <a:effectLst/>
                        <a:latin typeface="Times New Roman" panose="02020603050405020304" charset="0"/>
                        <a:ea typeface="宋体" panose="02010600030101010101" pitchFamily="2" charset="-122"/>
                      </a:endParaRPr>
                    </a:p>
                  </a:txBody>
                  <a:tcPr marL="18321" marR="1832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03</a:t>
                      </a:r>
                      <a:endParaRPr lang="zh-CN" sz="1000" kern="100">
                        <a:effectLst/>
                        <a:latin typeface="Times New Roman" panose="02020603050405020304" charset="0"/>
                        <a:ea typeface="宋体" panose="02010600030101010101" pitchFamily="2" charset="-122"/>
                      </a:endParaRPr>
                    </a:p>
                  </a:txBody>
                  <a:tcPr marL="18321" marR="183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a:noFill/>
                    </a:lnL>
                    <a:lnR>
                      <a:noFill/>
                    </a:lnR>
                    <a:lnT>
                      <a:noFill/>
                    </a:lnT>
                    <a:lnB>
                      <a:noFill/>
                    </a:lnB>
                  </a:tcPr>
                </a:tc>
              </a:tr>
              <a:tr h="260819">
                <a:tc>
                  <a:txBody>
                    <a:bodyPr/>
                    <a:lstStyle/>
                    <a:p>
                      <a:pPr indent="228600" algn="just">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为本科生上课</a:t>
                      </a:r>
                      <a:endParaRPr lang="zh-CN" sz="1000" kern="100">
                        <a:effectLst/>
                        <a:latin typeface="Times New Roman" panose="02020603050405020304" charset="0"/>
                        <a:ea typeface="宋体" panose="02010600030101010101" pitchFamily="2" charset="-122"/>
                      </a:endParaRPr>
                    </a:p>
                  </a:txBody>
                  <a:tcPr marL="18321" marR="1832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04</a:t>
                      </a:r>
                      <a:endParaRPr lang="zh-CN" sz="1000" kern="100">
                        <a:effectLst/>
                        <a:latin typeface="Times New Roman" panose="02020603050405020304" charset="0"/>
                        <a:ea typeface="宋体" panose="02010600030101010101" pitchFamily="2" charset="-122"/>
                      </a:endParaRPr>
                    </a:p>
                  </a:txBody>
                  <a:tcPr marL="18321" marR="183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a:noFill/>
                    </a:lnL>
                    <a:lnR>
                      <a:noFill/>
                    </a:lnR>
                    <a:lnT>
                      <a:noFill/>
                    </a:lnT>
                    <a:lnB>
                      <a:noFill/>
                    </a:lnB>
                  </a:tcPr>
                </a:tc>
              </a:tr>
              <a:tr h="260819">
                <a:tc>
                  <a:txBody>
                    <a:bodyPr/>
                    <a:lstStyle/>
                    <a:p>
                      <a:pPr indent="114300" algn="just">
                        <a:spcAft>
                          <a:spcPts val="0"/>
                        </a:spcAft>
                      </a:pPr>
                      <a:r>
                        <a:rPr lang="zh-CN" sz="900" kern="100">
                          <a:effectLst/>
                          <a:latin typeface="Times New Roman" panose="02020603050405020304" charset="0"/>
                          <a:ea typeface="宋体" panose="02010600030101010101" pitchFamily="2" charset="-122"/>
                        </a:rPr>
                        <a:t>副高级</a:t>
                      </a:r>
                      <a:endParaRPr lang="zh-CN" sz="1000" kern="100">
                        <a:effectLst/>
                        <a:latin typeface="Times New Roman" panose="02020603050405020304" charset="0"/>
                        <a:ea typeface="宋体" panose="02010600030101010101" pitchFamily="2" charset="-122"/>
                      </a:endParaRPr>
                    </a:p>
                  </a:txBody>
                  <a:tcPr marL="18321" marR="1832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05</a:t>
                      </a:r>
                      <a:endParaRPr lang="zh-CN" sz="1000" kern="100">
                        <a:effectLst/>
                        <a:latin typeface="Times New Roman" panose="02020603050405020304" charset="0"/>
                        <a:ea typeface="宋体" panose="02010600030101010101" pitchFamily="2" charset="-122"/>
                      </a:endParaRPr>
                    </a:p>
                  </a:txBody>
                  <a:tcPr marL="18321" marR="183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a:noFill/>
                    </a:lnL>
                    <a:lnR>
                      <a:noFill/>
                    </a:lnR>
                    <a:lnT>
                      <a:noFill/>
                    </a:lnT>
                    <a:lnB>
                      <a:noFill/>
                    </a:lnB>
                  </a:tcPr>
                </a:tc>
              </a:tr>
              <a:tr h="260819">
                <a:tc>
                  <a:txBody>
                    <a:bodyPr/>
                    <a:lstStyle/>
                    <a:p>
                      <a:pPr indent="228600" algn="just">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为本科生上课</a:t>
                      </a:r>
                      <a:endParaRPr lang="zh-CN" sz="1000" kern="100">
                        <a:effectLst/>
                        <a:latin typeface="Times New Roman" panose="02020603050405020304" charset="0"/>
                        <a:ea typeface="宋体" panose="02010600030101010101" pitchFamily="2" charset="-122"/>
                      </a:endParaRPr>
                    </a:p>
                  </a:txBody>
                  <a:tcPr marL="18321" marR="1832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06</a:t>
                      </a:r>
                      <a:endParaRPr lang="zh-CN" sz="1000" kern="100">
                        <a:effectLst/>
                        <a:latin typeface="Times New Roman" panose="02020603050405020304" charset="0"/>
                        <a:ea typeface="宋体" panose="02010600030101010101" pitchFamily="2" charset="-122"/>
                      </a:endParaRPr>
                    </a:p>
                  </a:txBody>
                  <a:tcPr marL="18321" marR="183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a:noFill/>
                    </a:lnL>
                    <a:lnR>
                      <a:noFill/>
                    </a:lnR>
                    <a:lnT>
                      <a:noFill/>
                    </a:lnT>
                    <a:lnB>
                      <a:noFill/>
                    </a:lnB>
                  </a:tcPr>
                </a:tc>
              </a:tr>
              <a:tr h="260819">
                <a:tc>
                  <a:txBody>
                    <a:bodyPr/>
                    <a:lstStyle/>
                    <a:p>
                      <a:pPr indent="114300" algn="just">
                        <a:spcAft>
                          <a:spcPts val="0"/>
                        </a:spcAft>
                      </a:pPr>
                      <a:r>
                        <a:rPr lang="zh-CN" sz="900" kern="100">
                          <a:effectLst/>
                          <a:latin typeface="Times New Roman" panose="02020603050405020304" charset="0"/>
                          <a:ea typeface="宋体" panose="02010600030101010101" pitchFamily="2" charset="-122"/>
                        </a:rPr>
                        <a:t>中级</a:t>
                      </a:r>
                      <a:endParaRPr lang="zh-CN" sz="1000" kern="100">
                        <a:effectLst/>
                        <a:latin typeface="Times New Roman" panose="02020603050405020304" charset="0"/>
                        <a:ea typeface="宋体" panose="02010600030101010101" pitchFamily="2" charset="-122"/>
                      </a:endParaRPr>
                    </a:p>
                  </a:txBody>
                  <a:tcPr marL="18321" marR="1832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07</a:t>
                      </a:r>
                      <a:endParaRPr lang="zh-CN" sz="1000" kern="100">
                        <a:effectLst/>
                        <a:latin typeface="Times New Roman" panose="02020603050405020304" charset="0"/>
                        <a:ea typeface="宋体" panose="02010600030101010101" pitchFamily="2" charset="-122"/>
                      </a:endParaRPr>
                    </a:p>
                  </a:txBody>
                  <a:tcPr marL="18321" marR="183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a:noFill/>
                    </a:lnL>
                    <a:lnR>
                      <a:noFill/>
                    </a:lnR>
                    <a:lnT>
                      <a:noFill/>
                    </a:lnT>
                    <a:lnB>
                      <a:noFill/>
                    </a:lnB>
                  </a:tcPr>
                </a:tc>
              </a:tr>
              <a:tr h="260819">
                <a:tc>
                  <a:txBody>
                    <a:bodyPr/>
                    <a:lstStyle/>
                    <a:p>
                      <a:pPr indent="114300" algn="just">
                        <a:spcAft>
                          <a:spcPts val="0"/>
                        </a:spcAft>
                      </a:pPr>
                      <a:r>
                        <a:rPr lang="zh-CN" sz="900" kern="100">
                          <a:effectLst/>
                          <a:latin typeface="Times New Roman" panose="02020603050405020304" charset="0"/>
                          <a:ea typeface="宋体" panose="02010600030101010101" pitchFamily="2" charset="-122"/>
                        </a:rPr>
                        <a:t>初级</a:t>
                      </a:r>
                      <a:endParaRPr lang="zh-CN" sz="1000" kern="100">
                        <a:effectLst/>
                        <a:latin typeface="Times New Roman" panose="02020603050405020304" charset="0"/>
                        <a:ea typeface="宋体" panose="02010600030101010101" pitchFamily="2" charset="-122"/>
                      </a:endParaRPr>
                    </a:p>
                  </a:txBody>
                  <a:tcPr marL="18321" marR="1832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08</a:t>
                      </a:r>
                      <a:endParaRPr lang="zh-CN" sz="1000" kern="100">
                        <a:effectLst/>
                        <a:latin typeface="Times New Roman" panose="02020603050405020304" charset="0"/>
                        <a:ea typeface="宋体" panose="02010600030101010101" pitchFamily="2" charset="-122"/>
                      </a:endParaRPr>
                    </a:p>
                  </a:txBody>
                  <a:tcPr marL="18321" marR="183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a:noFill/>
                    </a:lnL>
                    <a:lnR>
                      <a:noFill/>
                    </a:lnR>
                    <a:lnT>
                      <a:noFill/>
                    </a:lnT>
                    <a:lnB>
                      <a:noFill/>
                    </a:lnB>
                  </a:tcPr>
                </a:tc>
              </a:tr>
              <a:tr h="260819">
                <a:tc>
                  <a:txBody>
                    <a:bodyPr/>
                    <a:lstStyle/>
                    <a:p>
                      <a:pPr indent="114300" algn="just">
                        <a:spcAft>
                          <a:spcPts val="0"/>
                        </a:spcAft>
                      </a:pPr>
                      <a:r>
                        <a:rPr lang="zh-CN" sz="900" kern="100">
                          <a:effectLst/>
                          <a:latin typeface="Times New Roman" panose="02020603050405020304" charset="0"/>
                          <a:ea typeface="宋体" panose="02010600030101010101" pitchFamily="2" charset="-122"/>
                        </a:rPr>
                        <a:t>未定职级</a:t>
                      </a:r>
                      <a:endParaRPr lang="zh-CN" sz="1000" kern="100">
                        <a:effectLst/>
                        <a:latin typeface="Times New Roman" panose="02020603050405020304" charset="0"/>
                        <a:ea typeface="宋体" panose="02010600030101010101" pitchFamily="2" charset="-122"/>
                      </a:endParaRPr>
                    </a:p>
                  </a:txBody>
                  <a:tcPr marL="18321" marR="1832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09</a:t>
                      </a:r>
                      <a:endParaRPr lang="zh-CN" sz="1000" kern="100">
                        <a:effectLst/>
                        <a:latin typeface="Times New Roman" panose="02020603050405020304" charset="0"/>
                        <a:ea typeface="宋体" panose="02010600030101010101" pitchFamily="2" charset="-122"/>
                      </a:endParaRPr>
                    </a:p>
                  </a:txBody>
                  <a:tcPr marL="18321" marR="183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321" marR="18321"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18321" marR="18321" marT="0" marB="0">
                    <a:lnL>
                      <a:noFill/>
                    </a:lnL>
                    <a:lnR>
                      <a:noFill/>
                    </a:lnR>
                    <a:lnT>
                      <a:noFill/>
                    </a:lnT>
                    <a:lnB w="12700" cap="flat" cmpd="sng" algn="ctr">
                      <a:solidFill>
                        <a:srgbClr val="000000"/>
                      </a:solidFill>
                      <a:prstDash val="solid"/>
                      <a:round/>
                      <a:headEnd type="none" w="med" len="med"/>
                      <a:tailEnd type="none" w="med" len="med"/>
                    </a:lnB>
                  </a:tcPr>
                </a:tc>
              </a:tr>
            </a:tbl>
          </a:graphicData>
        </a:graphic>
      </p:graphicFrame>
      <p:graphicFrame>
        <p:nvGraphicFramePr>
          <p:cNvPr id="7" name="表格 6"/>
          <p:cNvGraphicFramePr>
            <a:graphicFrameLocks noGrp="1"/>
          </p:cNvGraphicFramePr>
          <p:nvPr/>
        </p:nvGraphicFramePr>
        <p:xfrm>
          <a:off x="674692" y="5688303"/>
          <a:ext cx="10858496" cy="816273"/>
        </p:xfrm>
        <a:graphic>
          <a:graphicData uri="http://schemas.openxmlformats.org/drawingml/2006/table">
            <a:tbl>
              <a:tblPr firstRow="1" firstCol="1" bandRow="1"/>
              <a:tblGrid>
                <a:gridCol w="1357312"/>
                <a:gridCol w="1357312"/>
                <a:gridCol w="1357312"/>
                <a:gridCol w="1357312"/>
                <a:gridCol w="1357312"/>
                <a:gridCol w="1357312"/>
                <a:gridCol w="1357312"/>
                <a:gridCol w="1357312"/>
              </a:tblGrid>
              <a:tr h="205580">
                <a:tc rowSpan="2">
                  <a:txBody>
                    <a:bodyPr/>
                    <a:lstStyle/>
                    <a:p>
                      <a:pPr algn="ctr">
                        <a:spcAft>
                          <a:spcPts val="0"/>
                        </a:spcAft>
                      </a:pPr>
                      <a:r>
                        <a:rPr lang="zh-CN" sz="900" kern="100">
                          <a:effectLst/>
                          <a:latin typeface="Times New Roman" panose="02020603050405020304" charset="0"/>
                          <a:ea typeface="宋体" panose="02010600030101010101" pitchFamily="2" charset="-122"/>
                        </a:rPr>
                        <a:t>本学年授课外籍教师</a:t>
                      </a:r>
                      <a:endParaRPr lang="zh-CN" sz="1000" kern="100">
                        <a:effectLst/>
                        <a:latin typeface="Times New Roman" panose="02020603050405020304" charset="0"/>
                        <a:ea typeface="宋体" panose="02010600030101010101" pitchFamily="2" charset="-122"/>
                      </a:endParaRPr>
                    </a:p>
                  </a:txBody>
                  <a:tcPr marL="18139" marR="1813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39" marR="18139"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39" marR="18139"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900" kern="100">
                          <a:effectLst/>
                          <a:latin typeface="Times New Roman" panose="02020603050405020304" charset="0"/>
                          <a:ea typeface="宋体" panose="02010600030101010101" pitchFamily="2" charset="-122"/>
                        </a:rPr>
                        <a:t>本学年不授课专任教师</a:t>
                      </a:r>
                      <a:endParaRPr lang="zh-CN" sz="1000" kern="100">
                        <a:effectLst/>
                        <a:latin typeface="Times New Roman" panose="02020603050405020304" charset="0"/>
                        <a:ea typeface="宋体" panose="02010600030101010101" pitchFamily="2" charset="-122"/>
                      </a:endParaRPr>
                    </a:p>
                  </a:txBody>
                  <a:tcPr marL="18139" marR="1813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39" marR="1813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39" marR="18139"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39" marR="1813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139" marR="1813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5113">
                <a:tc vMerge="1">
                  <a:tcPr/>
                </a:tc>
                <a:tc>
                  <a:txBody>
                    <a:bodyPr/>
                    <a:lstStyle/>
                    <a:p>
                      <a:pPr algn="ctr">
                        <a:spcAft>
                          <a:spcPts val="0"/>
                        </a:spcAft>
                      </a:pPr>
                      <a:r>
                        <a:rPr lang="zh-CN" sz="900" kern="100">
                          <a:effectLst/>
                          <a:latin typeface="Times New Roman" panose="02020603050405020304" charset="0"/>
                          <a:ea typeface="宋体" panose="02010600030101010101" pitchFamily="2" charset="-122"/>
                        </a:rPr>
                        <a:t>公共基础课</a:t>
                      </a:r>
                      <a:endParaRPr lang="zh-CN" sz="1000" kern="100">
                        <a:effectLst/>
                        <a:latin typeface="Times New Roman" panose="02020603050405020304" charset="0"/>
                        <a:ea typeface="宋体" panose="02010600030101010101" pitchFamily="2" charset="-122"/>
                      </a:endParaRPr>
                    </a:p>
                  </a:txBody>
                  <a:tcPr marL="18139" marR="181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100">
                          <a:effectLst/>
                          <a:latin typeface="Times New Roman" panose="02020603050405020304" charset="0"/>
                          <a:ea typeface="宋体" panose="02010600030101010101" pitchFamily="2" charset="-122"/>
                        </a:rPr>
                        <a:t>专业课程</a:t>
                      </a:r>
                      <a:endParaRPr lang="zh-CN" sz="1000" kern="100">
                        <a:effectLst/>
                        <a:latin typeface="Times New Roman" panose="02020603050405020304" charset="0"/>
                        <a:ea typeface="宋体" panose="02010600030101010101" pitchFamily="2" charset="-122"/>
                      </a:endParaRPr>
                    </a:p>
                  </a:txBody>
                  <a:tcPr marL="18139" marR="181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cPr/>
                </a:tc>
                <a:tc>
                  <a:txBody>
                    <a:bodyPr/>
                    <a:lstStyle/>
                    <a:p>
                      <a:pPr algn="ctr">
                        <a:spcAft>
                          <a:spcPts val="0"/>
                        </a:spcAft>
                      </a:pPr>
                      <a:r>
                        <a:rPr lang="zh-CN" sz="900" kern="100">
                          <a:effectLst/>
                          <a:latin typeface="Times New Roman" panose="02020603050405020304" charset="0"/>
                          <a:ea typeface="宋体" panose="02010600030101010101" pitchFamily="2" charset="-122"/>
                        </a:rPr>
                        <a:t>进修</a:t>
                      </a:r>
                      <a:endParaRPr lang="zh-CN" sz="1000" kern="100">
                        <a:effectLst/>
                        <a:latin typeface="Times New Roman" panose="02020603050405020304" charset="0"/>
                        <a:ea typeface="宋体" panose="02010600030101010101" pitchFamily="2" charset="-122"/>
                      </a:endParaRPr>
                    </a:p>
                  </a:txBody>
                  <a:tcPr marL="18139" marR="181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100">
                          <a:effectLst/>
                          <a:latin typeface="Times New Roman" panose="02020603050405020304" charset="0"/>
                          <a:ea typeface="宋体" panose="02010600030101010101" pitchFamily="2" charset="-122"/>
                        </a:rPr>
                        <a:t>科研</a:t>
                      </a:r>
                      <a:endParaRPr lang="zh-CN" sz="1000" kern="100">
                        <a:effectLst/>
                        <a:latin typeface="Times New Roman" panose="02020603050405020304" charset="0"/>
                        <a:ea typeface="宋体" panose="02010600030101010101" pitchFamily="2" charset="-122"/>
                      </a:endParaRPr>
                    </a:p>
                  </a:txBody>
                  <a:tcPr marL="18139" marR="181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100">
                          <a:effectLst/>
                          <a:latin typeface="Times New Roman" panose="02020603050405020304" charset="0"/>
                          <a:ea typeface="宋体" panose="02010600030101010101" pitchFamily="2" charset="-122"/>
                        </a:rPr>
                        <a:t>病休</a:t>
                      </a:r>
                      <a:endParaRPr lang="zh-CN" sz="1000" kern="100">
                        <a:effectLst/>
                        <a:latin typeface="Times New Roman" panose="02020603050405020304" charset="0"/>
                        <a:ea typeface="宋体" panose="02010600030101010101" pitchFamily="2" charset="-122"/>
                      </a:endParaRPr>
                    </a:p>
                  </a:txBody>
                  <a:tcPr marL="18139" marR="181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100">
                          <a:effectLst/>
                          <a:latin typeface="Times New Roman" panose="02020603050405020304" charset="0"/>
                          <a:ea typeface="宋体" panose="02010600030101010101" pitchFamily="2" charset="-122"/>
                        </a:rPr>
                        <a:t>其他</a:t>
                      </a:r>
                      <a:endParaRPr lang="zh-CN" sz="1000" kern="100">
                        <a:effectLst/>
                        <a:latin typeface="Times New Roman" panose="02020603050405020304" charset="0"/>
                        <a:ea typeface="宋体" panose="02010600030101010101" pitchFamily="2" charset="-122"/>
                      </a:endParaRPr>
                    </a:p>
                  </a:txBody>
                  <a:tcPr marL="18139" marR="1813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5580">
                <a:tc>
                  <a:txBody>
                    <a:bodyPr/>
                    <a:lstStyle/>
                    <a:p>
                      <a:pPr algn="ctr">
                        <a:spcAft>
                          <a:spcPts val="0"/>
                        </a:spcAft>
                      </a:pPr>
                      <a:r>
                        <a:rPr lang="en-US" sz="900" kern="100">
                          <a:effectLst/>
                          <a:latin typeface="宋体" panose="02010600030101010101" pitchFamily="2" charset="-122"/>
                          <a:ea typeface="宋体" panose="02010600030101010101" pitchFamily="2" charset="-122"/>
                        </a:rPr>
                        <a:t>12</a:t>
                      </a:r>
                      <a:endParaRPr lang="zh-CN" sz="1000" kern="100">
                        <a:effectLst/>
                        <a:latin typeface="Times New Roman" panose="02020603050405020304" charset="0"/>
                        <a:ea typeface="宋体" panose="02010600030101010101" pitchFamily="2" charset="-122"/>
                      </a:endParaRPr>
                    </a:p>
                  </a:txBody>
                  <a:tcPr marL="18139" marR="18139"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13</a:t>
                      </a:r>
                      <a:endParaRPr lang="zh-CN" sz="1000" kern="100">
                        <a:effectLst/>
                        <a:latin typeface="Times New Roman" panose="02020603050405020304" charset="0"/>
                        <a:ea typeface="宋体" panose="02010600030101010101" pitchFamily="2" charset="-122"/>
                      </a:endParaRPr>
                    </a:p>
                  </a:txBody>
                  <a:tcPr marL="18139" marR="181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14</a:t>
                      </a:r>
                      <a:endParaRPr lang="zh-CN" sz="1000" kern="100">
                        <a:effectLst/>
                        <a:latin typeface="Times New Roman" panose="02020603050405020304" charset="0"/>
                        <a:ea typeface="宋体" panose="02010600030101010101" pitchFamily="2" charset="-122"/>
                      </a:endParaRPr>
                    </a:p>
                  </a:txBody>
                  <a:tcPr marL="18139" marR="181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15</a:t>
                      </a:r>
                      <a:endParaRPr lang="zh-CN" sz="1000" kern="100">
                        <a:effectLst/>
                        <a:latin typeface="Times New Roman" panose="02020603050405020304" charset="0"/>
                        <a:ea typeface="宋体" panose="02010600030101010101" pitchFamily="2" charset="-122"/>
                      </a:endParaRPr>
                    </a:p>
                  </a:txBody>
                  <a:tcPr marL="18139" marR="181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16</a:t>
                      </a:r>
                      <a:endParaRPr lang="zh-CN" sz="1000" kern="100">
                        <a:effectLst/>
                        <a:latin typeface="Times New Roman" panose="02020603050405020304" charset="0"/>
                        <a:ea typeface="宋体" panose="02010600030101010101" pitchFamily="2" charset="-122"/>
                      </a:endParaRPr>
                    </a:p>
                  </a:txBody>
                  <a:tcPr marL="18139" marR="181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17</a:t>
                      </a:r>
                      <a:endParaRPr lang="zh-CN" sz="1000" kern="100">
                        <a:effectLst/>
                        <a:latin typeface="Times New Roman" panose="02020603050405020304" charset="0"/>
                        <a:ea typeface="宋体" panose="02010600030101010101" pitchFamily="2" charset="-122"/>
                      </a:endParaRPr>
                    </a:p>
                  </a:txBody>
                  <a:tcPr marL="18139" marR="181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18</a:t>
                      </a:r>
                      <a:endParaRPr lang="zh-CN" sz="1000" kern="100">
                        <a:effectLst/>
                        <a:latin typeface="Times New Roman" panose="02020603050405020304" charset="0"/>
                        <a:ea typeface="宋体" panose="02010600030101010101" pitchFamily="2" charset="-122"/>
                      </a:endParaRPr>
                    </a:p>
                  </a:txBody>
                  <a:tcPr marL="18139" marR="181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19</a:t>
                      </a:r>
                      <a:endParaRPr lang="zh-CN" sz="1000" kern="100" dirty="0">
                        <a:effectLst/>
                        <a:latin typeface="Times New Roman" panose="02020603050405020304" charset="0"/>
                        <a:ea typeface="宋体" panose="02010600030101010101" pitchFamily="2" charset="-122"/>
                      </a:endParaRPr>
                    </a:p>
                  </a:txBody>
                  <a:tcPr marL="18139" marR="1813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660401" y="1125538"/>
          <a:ext cx="10858497" cy="4238464"/>
        </p:xfrm>
        <a:graphic>
          <a:graphicData uri="http://schemas.openxmlformats.org/drawingml/2006/table">
            <a:tbl>
              <a:tblPr firstRow="1" firstCol="1" bandRow="1"/>
              <a:tblGrid>
                <a:gridCol w="2312860"/>
                <a:gridCol w="684085"/>
                <a:gridCol w="788327"/>
                <a:gridCol w="788327"/>
                <a:gridCol w="781812"/>
                <a:gridCol w="781812"/>
                <a:gridCol w="788327"/>
                <a:gridCol w="788327"/>
                <a:gridCol w="794842"/>
                <a:gridCol w="794842"/>
                <a:gridCol w="790498"/>
                <a:gridCol w="764438"/>
              </a:tblGrid>
              <a:tr h="214462">
                <a:tc rowSpan="4">
                  <a:txBody>
                    <a:bodyPr/>
                    <a:lstStyle/>
                    <a:p>
                      <a:pPr algn="ctr">
                        <a:spcAft>
                          <a:spcPts val="0"/>
                        </a:spcAft>
                      </a:pPr>
                      <a:r>
                        <a:rPr lang="zh-CN" sz="900" kern="100" dirty="0">
                          <a:effectLst/>
                          <a:latin typeface="Times New Roman" panose="02020603050405020304" charset="0"/>
                          <a:ea typeface="宋体" panose="02010600030101010101" pitchFamily="2" charset="-122"/>
                        </a:rPr>
                        <a:t>指标名称</a:t>
                      </a:r>
                      <a:endParaRPr lang="zh-CN" sz="1000" kern="100" dirty="0">
                        <a:effectLst/>
                        <a:latin typeface="Times New Roman" panose="02020603050405020304" charset="0"/>
                        <a:ea typeface="宋体" panose="02010600030101010101" pitchFamily="2" charset="-122"/>
                      </a:endParaRPr>
                    </a:p>
                  </a:txBody>
                  <a:tcPr marL="18578" marR="1857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ctr">
                        <a:spcAft>
                          <a:spcPts val="0"/>
                        </a:spcAft>
                      </a:pPr>
                      <a:r>
                        <a:rPr lang="zh-CN" sz="900" kern="100">
                          <a:effectLst/>
                          <a:latin typeface="Times New Roman" panose="02020603050405020304" charset="0"/>
                          <a:ea typeface="宋体" panose="02010600030101010101" pitchFamily="2" charset="-122"/>
                        </a:rPr>
                        <a:t>代码</a:t>
                      </a:r>
                      <a:endParaRPr lang="zh-CN" sz="1000" kern="100">
                        <a:effectLst/>
                        <a:latin typeface="Times New Roman" panose="02020603050405020304" charset="0"/>
                        <a:ea typeface="宋体" panose="02010600030101010101" pitchFamily="2" charset="-122"/>
                      </a:endParaRPr>
                    </a:p>
                  </a:txBody>
                  <a:tcPr marL="18578" marR="1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ctr">
                        <a:spcAft>
                          <a:spcPts val="0"/>
                        </a:spcAft>
                      </a:pPr>
                      <a:r>
                        <a:rPr lang="zh-CN" sz="900" kern="100">
                          <a:effectLst/>
                          <a:latin typeface="Times New Roman" panose="02020603050405020304" charset="0"/>
                          <a:ea typeface="宋体" panose="02010600030101010101" pitchFamily="2" charset="-122"/>
                        </a:rPr>
                        <a:t>上学年初专任教师数</a:t>
                      </a:r>
                      <a:endParaRPr lang="zh-CN" sz="1000" kern="100">
                        <a:effectLst/>
                        <a:latin typeface="Times New Roman" panose="02020603050405020304" charset="0"/>
                        <a:ea typeface="宋体" panose="02010600030101010101" pitchFamily="2" charset="-122"/>
                      </a:endParaRPr>
                    </a:p>
                  </a:txBody>
                  <a:tcPr marL="18578" marR="1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ctr">
                        <a:spcAft>
                          <a:spcPts val="0"/>
                        </a:spcAft>
                      </a:pPr>
                      <a:r>
                        <a:rPr lang="zh-CN" sz="900" kern="100">
                          <a:effectLst/>
                          <a:latin typeface="Times New Roman" panose="02020603050405020304" charset="0"/>
                          <a:ea typeface="宋体" panose="02010600030101010101" pitchFamily="2" charset="-122"/>
                        </a:rPr>
                        <a:t>增加教师数</a:t>
                      </a:r>
                      <a:endParaRPr lang="zh-CN" sz="1000" kern="100">
                        <a:effectLst/>
                        <a:latin typeface="Times New Roman" panose="02020603050405020304" charset="0"/>
                        <a:ea typeface="宋体" panose="02010600030101010101" pitchFamily="2" charset="-122"/>
                      </a:endParaRPr>
                    </a:p>
                  </a:txBody>
                  <a:tcPr marL="18578" marR="1857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4462">
                <a:tc vMerge="1">
                  <a:tcPr/>
                </a:tc>
                <a:tc vMerge="1">
                  <a:tcPr/>
                </a:tc>
                <a:tc vMerge="1">
                  <a:tcPr/>
                </a:tc>
                <a:tc vMerge="1">
                  <a:tcPr/>
                </a:tc>
                <a:tc rowSpan="3">
                  <a:txBody>
                    <a:bodyPr/>
                    <a:lstStyle/>
                    <a:p>
                      <a:pPr algn="ctr">
                        <a:spcAft>
                          <a:spcPts val="0"/>
                        </a:spcAft>
                      </a:pPr>
                      <a:r>
                        <a:rPr lang="zh-CN" sz="900" kern="100">
                          <a:effectLst/>
                          <a:latin typeface="Times New Roman" panose="02020603050405020304" charset="0"/>
                          <a:ea typeface="宋体" panose="02010600030101010101" pitchFamily="2" charset="-122"/>
                        </a:rPr>
                        <a:t>招聘</a:t>
                      </a:r>
                      <a:endParaRPr lang="zh-CN" sz="1000" kern="100">
                        <a:effectLst/>
                        <a:latin typeface="Times New Roman" panose="02020603050405020304" charset="0"/>
                        <a:ea typeface="宋体" panose="02010600030101010101" pitchFamily="2" charset="-122"/>
                      </a:endParaRPr>
                    </a:p>
                  </a:txBody>
                  <a:tcPr marL="18578" marR="1857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spcAft>
                          <a:spcPts val="0"/>
                        </a:spcAft>
                      </a:pPr>
                      <a:r>
                        <a:rPr lang="zh-CN" sz="900" kern="100">
                          <a:effectLst/>
                          <a:latin typeface="Times New Roman" panose="02020603050405020304" charset="0"/>
                          <a:ea typeface="宋体" panose="02010600030101010101" pitchFamily="2" charset="-122"/>
                        </a:rPr>
                        <a:t>调入</a:t>
                      </a:r>
                      <a:endParaRPr lang="zh-CN" sz="1000" kern="100">
                        <a:effectLst/>
                        <a:latin typeface="Times New Roman" panose="02020603050405020304" charset="0"/>
                        <a:ea typeface="宋体" panose="02010600030101010101" pitchFamily="2" charset="-122"/>
                      </a:endParaRPr>
                    </a:p>
                  </a:txBody>
                  <a:tcPr marL="18578" marR="1857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spcAft>
                          <a:spcPts val="0"/>
                        </a:spcAft>
                      </a:pPr>
                      <a:r>
                        <a:rPr lang="zh-CN" sz="900" kern="100" dirty="0">
                          <a:effectLst/>
                          <a:latin typeface="Times New Roman" panose="02020603050405020304" charset="0"/>
                          <a:ea typeface="宋体" panose="02010600030101010101" pitchFamily="2" charset="-122"/>
                        </a:rPr>
                        <a:t>校内变动</a:t>
                      </a:r>
                      <a:endParaRPr lang="zh-CN" sz="1000" kern="100" dirty="0">
                        <a:effectLst/>
                        <a:latin typeface="Times New Roman" panose="02020603050405020304" charset="0"/>
                        <a:ea typeface="宋体" panose="02010600030101010101" pitchFamily="2" charset="-122"/>
                      </a:endParaRPr>
                    </a:p>
                  </a:txBody>
                  <a:tcPr marL="18578" marR="1857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spcAft>
                          <a:spcPts val="0"/>
                        </a:spcAft>
                      </a:pPr>
                      <a:r>
                        <a:rPr lang="zh-CN" sz="900" kern="100">
                          <a:effectLst/>
                          <a:latin typeface="Times New Roman" panose="02020603050405020304" charset="0"/>
                          <a:ea typeface="宋体" panose="02010600030101010101" pitchFamily="2" charset="-122"/>
                        </a:rPr>
                        <a:t>其他</a:t>
                      </a:r>
                      <a:endParaRPr lang="zh-CN" sz="1000" kern="100">
                        <a:effectLst/>
                        <a:latin typeface="Times New Roman" panose="02020603050405020304" charset="0"/>
                        <a:ea typeface="宋体" panose="02010600030101010101" pitchFamily="2" charset="-122"/>
                      </a:endParaRPr>
                    </a:p>
                  </a:txBody>
                  <a:tcPr marL="18578" marR="1857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6305">
                <a:tc vMerge="1">
                  <a:tcPr/>
                </a:tc>
                <a:tc vMerge="1">
                  <a:tcPr/>
                </a:tc>
                <a:tc vMerge="1">
                  <a:tcPr/>
                </a:tc>
                <a:tc vMerge="1">
                  <a:tcPr/>
                </a:tc>
                <a:tc vMerge="1">
                  <a:tcPr/>
                </a:tc>
                <a:tc rowSpan="2">
                  <a:txBody>
                    <a:bodyPr/>
                    <a:lstStyle/>
                    <a:p>
                      <a:pPr algn="ctr">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应届毕业生</a:t>
                      </a:r>
                      <a:endParaRPr lang="zh-CN" sz="1000" kern="100">
                        <a:effectLst/>
                        <a:latin typeface="Times New Roman" panose="02020603050405020304" charset="0"/>
                        <a:ea typeface="宋体" panose="02010600030101010101" pitchFamily="2" charset="-122"/>
                      </a:endParaRPr>
                    </a:p>
                  </a:txBody>
                  <a:tcPr marL="18578" marR="1857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cPr/>
                </a:tc>
                <a:tc rowSpan="2">
                  <a:txBody>
                    <a:bodyPr/>
                    <a:lstStyle/>
                    <a:p>
                      <a:pPr algn="ctr">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外校</a:t>
                      </a:r>
                      <a:endParaRPr lang="zh-CN" sz="1000" kern="100">
                        <a:effectLst/>
                        <a:latin typeface="Times New Roman" panose="02020603050405020304" charset="0"/>
                        <a:ea typeface="宋体" panose="02010600030101010101" pitchFamily="2" charset="-122"/>
                      </a:endParaRPr>
                    </a:p>
                  </a:txBody>
                  <a:tcPr marL="18578" marR="1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cPr/>
                </a:tc>
                <a:tc rowSpan="2">
                  <a:txBody>
                    <a:bodyPr/>
                    <a:lstStyle/>
                    <a:p>
                      <a:pPr algn="ctr">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学段调整</a:t>
                      </a:r>
                      <a:endParaRPr lang="zh-CN" sz="1000" kern="100">
                        <a:effectLst/>
                        <a:latin typeface="Times New Roman" panose="02020603050405020304" charset="0"/>
                        <a:ea typeface="宋体" panose="02010600030101010101" pitchFamily="2" charset="-122"/>
                      </a:endParaRPr>
                    </a:p>
                  </a:txBody>
                  <a:tcPr marL="18578" marR="1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cPr/>
                </a:tc>
              </a:tr>
              <a:tr h="296305">
                <a:tc vMerge="1">
                  <a:tcPr/>
                </a:tc>
                <a:tc vMerge="1">
                  <a:tcPr/>
                </a:tc>
                <a:tc vMerge="1">
                  <a:tcPr/>
                </a:tc>
                <a:tc vMerge="1">
                  <a:tcPr/>
                </a:tc>
                <a:tc vMerge="1">
                  <a:tcPr/>
                </a:tc>
                <a:tc vMerge="1">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师范生</a:t>
                      </a:r>
                      <a:endParaRPr lang="zh-CN" sz="1000" kern="100">
                        <a:effectLst/>
                        <a:latin typeface="Times New Roman" panose="02020603050405020304" charset="0"/>
                        <a:ea typeface="宋体" panose="02010600030101010101" pitchFamily="2" charset="-122"/>
                      </a:endParaRPr>
                    </a:p>
                  </a:txBody>
                  <a:tcPr marL="18578" marR="1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cPr/>
                </a:tc>
                <a:tc vMerge="1">
                  <a:tcPr/>
                </a:tc>
                <a:tc vMerge="1">
                  <a:tcPr/>
                </a:tc>
                <a:tc vMerge="1">
                  <a:tcPr/>
                </a:tc>
                <a:tc vMerge="1">
                  <a:tcPr/>
                </a:tc>
              </a:tr>
              <a:tr h="214462">
                <a:tc>
                  <a:txBody>
                    <a:bodyPr/>
                    <a:lstStyle/>
                    <a:p>
                      <a:pPr algn="ctr">
                        <a:spcAft>
                          <a:spcPts val="0"/>
                        </a:spcAft>
                      </a:pPr>
                      <a:r>
                        <a:rPr lang="zh-CN" sz="900" kern="100">
                          <a:effectLst/>
                          <a:latin typeface="Times New Roman" panose="02020603050405020304" charset="0"/>
                          <a:ea typeface="宋体" panose="02010600030101010101" pitchFamily="2" charset="-122"/>
                        </a:rPr>
                        <a:t>甲</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100">
                          <a:effectLst/>
                          <a:latin typeface="Times New Roman" panose="02020603050405020304" charset="0"/>
                          <a:ea typeface="宋体" panose="02010600030101010101" pitchFamily="2" charset="-122"/>
                        </a:rPr>
                        <a:t>乙</a:t>
                      </a:r>
                      <a:endParaRPr lang="zh-CN" sz="1000" kern="100">
                        <a:effectLst/>
                        <a:latin typeface="Times New Roman" panose="02020603050405020304" charset="0"/>
                        <a:ea typeface="宋体" panose="02010600030101010101" pitchFamily="2" charset="-122"/>
                      </a:endParaRPr>
                    </a:p>
                  </a:txBody>
                  <a:tcPr marL="18578" marR="1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a:t>
                      </a:r>
                      <a:endParaRPr lang="zh-CN" sz="1000" kern="100">
                        <a:effectLst/>
                        <a:latin typeface="Times New Roman" panose="02020603050405020304" charset="0"/>
                        <a:ea typeface="宋体" panose="02010600030101010101" pitchFamily="2" charset="-122"/>
                      </a:endParaRPr>
                    </a:p>
                  </a:txBody>
                  <a:tcPr marL="18578" marR="1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2</a:t>
                      </a:r>
                      <a:endParaRPr lang="zh-CN" sz="1000" kern="100">
                        <a:effectLst/>
                        <a:latin typeface="Times New Roman" panose="02020603050405020304" charset="0"/>
                        <a:ea typeface="宋体" panose="02010600030101010101" pitchFamily="2" charset="-122"/>
                      </a:endParaRPr>
                    </a:p>
                  </a:txBody>
                  <a:tcPr marL="18578" marR="1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3</a:t>
                      </a:r>
                      <a:endParaRPr lang="zh-CN" sz="1000" kern="100">
                        <a:effectLst/>
                        <a:latin typeface="Times New Roman" panose="02020603050405020304" charset="0"/>
                        <a:ea typeface="宋体" panose="02010600030101010101" pitchFamily="2" charset="-122"/>
                      </a:endParaRPr>
                    </a:p>
                  </a:txBody>
                  <a:tcPr marL="18578" marR="1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4</a:t>
                      </a:r>
                      <a:endParaRPr lang="zh-CN" sz="1000" kern="100">
                        <a:effectLst/>
                        <a:latin typeface="Times New Roman" panose="02020603050405020304" charset="0"/>
                        <a:ea typeface="宋体" panose="02010600030101010101" pitchFamily="2" charset="-122"/>
                      </a:endParaRPr>
                    </a:p>
                  </a:txBody>
                  <a:tcPr marL="18578" marR="1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5</a:t>
                      </a:r>
                      <a:endParaRPr lang="zh-CN" sz="1000" kern="100">
                        <a:effectLst/>
                        <a:latin typeface="Times New Roman" panose="02020603050405020304" charset="0"/>
                        <a:ea typeface="宋体" panose="02010600030101010101" pitchFamily="2" charset="-122"/>
                      </a:endParaRPr>
                    </a:p>
                  </a:txBody>
                  <a:tcPr marL="18578" marR="1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6</a:t>
                      </a:r>
                      <a:endParaRPr lang="zh-CN" sz="1000" kern="100">
                        <a:effectLst/>
                        <a:latin typeface="Times New Roman" panose="02020603050405020304" charset="0"/>
                        <a:ea typeface="宋体" panose="02010600030101010101" pitchFamily="2" charset="-122"/>
                      </a:endParaRPr>
                    </a:p>
                  </a:txBody>
                  <a:tcPr marL="18578" marR="1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7</a:t>
                      </a:r>
                      <a:endParaRPr lang="zh-CN" sz="1000" kern="100">
                        <a:effectLst/>
                        <a:latin typeface="Times New Roman" panose="02020603050405020304" charset="0"/>
                        <a:ea typeface="宋体" panose="02010600030101010101" pitchFamily="2" charset="-122"/>
                      </a:endParaRPr>
                    </a:p>
                  </a:txBody>
                  <a:tcPr marL="18578" marR="1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8</a:t>
                      </a:r>
                      <a:endParaRPr lang="zh-CN" sz="1000" kern="100">
                        <a:effectLst/>
                        <a:latin typeface="Times New Roman" panose="02020603050405020304" charset="0"/>
                        <a:ea typeface="宋体" panose="02010600030101010101" pitchFamily="2" charset="-122"/>
                      </a:endParaRPr>
                    </a:p>
                  </a:txBody>
                  <a:tcPr marL="18578" marR="1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9</a:t>
                      </a:r>
                      <a:endParaRPr lang="zh-CN" sz="1000" kern="100">
                        <a:effectLst/>
                        <a:latin typeface="Times New Roman" panose="02020603050405020304" charset="0"/>
                        <a:ea typeface="宋体" panose="02010600030101010101" pitchFamily="2" charset="-122"/>
                      </a:endParaRPr>
                    </a:p>
                  </a:txBody>
                  <a:tcPr marL="18578" marR="1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10</a:t>
                      </a:r>
                      <a:endParaRPr lang="zh-CN" sz="1000" kern="100">
                        <a:effectLst/>
                        <a:latin typeface="Times New Roman" panose="02020603050405020304" charset="0"/>
                        <a:ea typeface="宋体" panose="02010600030101010101" pitchFamily="2" charset="-122"/>
                      </a:endParaRPr>
                    </a:p>
                  </a:txBody>
                  <a:tcPr marL="18578" marR="1857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4462">
                <a:tc>
                  <a:txBody>
                    <a:bodyPr/>
                    <a:lstStyle/>
                    <a:p>
                      <a:pPr algn="just">
                        <a:spcAft>
                          <a:spcPts val="0"/>
                        </a:spcAft>
                      </a:pPr>
                      <a:r>
                        <a:rPr lang="zh-CN" sz="900" kern="100">
                          <a:effectLst/>
                          <a:latin typeface="Times New Roman" panose="02020603050405020304" charset="0"/>
                          <a:ea typeface="宋体" panose="02010600030101010101" pitchFamily="2" charset="-122"/>
                        </a:rPr>
                        <a:t>学前教育</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01</a:t>
                      </a:r>
                      <a:endParaRPr lang="zh-CN" sz="1000" kern="100">
                        <a:effectLst/>
                        <a:latin typeface="Times New Roman" panose="02020603050405020304" charset="0"/>
                        <a:ea typeface="宋体" panose="02010600030101010101" pitchFamily="2" charset="-122"/>
                      </a:endParaRPr>
                    </a:p>
                  </a:txBody>
                  <a:tcPr marL="18578" marR="1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w="12700" cap="flat" cmpd="sng" algn="ctr">
                      <a:solidFill>
                        <a:srgbClr val="000000"/>
                      </a:solidFill>
                      <a:prstDash val="solid"/>
                      <a:round/>
                      <a:headEnd type="none" w="med" len="med"/>
                      <a:tailEnd type="none" w="med" len="med"/>
                    </a:lnT>
                    <a:lnB>
                      <a:noFill/>
                    </a:lnB>
                  </a:tcPr>
                </a:tc>
              </a:tr>
              <a:tr h="214462">
                <a:tc>
                  <a:txBody>
                    <a:bodyPr/>
                    <a:lstStyle/>
                    <a:p>
                      <a:pPr indent="114300" algn="just">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女</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02</a:t>
                      </a:r>
                      <a:endParaRPr lang="zh-CN" sz="1000" kern="100">
                        <a:effectLst/>
                        <a:latin typeface="Times New Roman" panose="02020603050405020304" charset="0"/>
                        <a:ea typeface="宋体" panose="02010600030101010101" pitchFamily="2" charset="-122"/>
                      </a:endParaRPr>
                    </a:p>
                  </a:txBody>
                  <a:tcPr marL="18578" marR="1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r>
              <a:tr h="214462">
                <a:tc>
                  <a:txBody>
                    <a:bodyPr/>
                    <a:lstStyle/>
                    <a:p>
                      <a:pPr algn="just">
                        <a:spcAft>
                          <a:spcPts val="0"/>
                        </a:spcAft>
                      </a:pPr>
                      <a:r>
                        <a:rPr lang="zh-CN" sz="900" kern="100">
                          <a:effectLst/>
                          <a:latin typeface="Times New Roman" panose="02020603050405020304" charset="0"/>
                          <a:ea typeface="宋体" panose="02010600030101010101" pitchFamily="2" charset="-122"/>
                        </a:rPr>
                        <a:t>小学</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03</a:t>
                      </a:r>
                      <a:endParaRPr lang="zh-CN" sz="1000" kern="100">
                        <a:effectLst/>
                        <a:latin typeface="Times New Roman" panose="02020603050405020304" charset="0"/>
                        <a:ea typeface="宋体" panose="02010600030101010101" pitchFamily="2" charset="-122"/>
                      </a:endParaRPr>
                    </a:p>
                  </a:txBody>
                  <a:tcPr marL="18578" marR="1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r>
              <a:tr h="214462">
                <a:tc>
                  <a:txBody>
                    <a:bodyPr/>
                    <a:lstStyle/>
                    <a:p>
                      <a:pPr indent="114300" algn="just">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女</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04</a:t>
                      </a:r>
                      <a:endParaRPr lang="zh-CN" sz="1000" kern="100">
                        <a:effectLst/>
                        <a:latin typeface="Times New Roman" panose="02020603050405020304" charset="0"/>
                        <a:ea typeface="宋体" panose="02010600030101010101" pitchFamily="2" charset="-122"/>
                      </a:endParaRPr>
                    </a:p>
                  </a:txBody>
                  <a:tcPr marL="18578" marR="1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r>
              <a:tr h="214462">
                <a:tc>
                  <a:txBody>
                    <a:bodyPr/>
                    <a:lstStyle/>
                    <a:p>
                      <a:pPr algn="just">
                        <a:spcAft>
                          <a:spcPts val="0"/>
                        </a:spcAft>
                      </a:pPr>
                      <a:r>
                        <a:rPr lang="zh-CN" sz="900" kern="100">
                          <a:effectLst/>
                          <a:latin typeface="Times New Roman" panose="02020603050405020304" charset="0"/>
                          <a:ea typeface="宋体" panose="02010600030101010101" pitchFamily="2" charset="-122"/>
                        </a:rPr>
                        <a:t>初中</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05</a:t>
                      </a:r>
                      <a:endParaRPr lang="zh-CN" sz="1000" kern="100">
                        <a:effectLst/>
                        <a:latin typeface="Times New Roman" panose="02020603050405020304" charset="0"/>
                        <a:ea typeface="宋体" panose="02010600030101010101" pitchFamily="2" charset="-122"/>
                      </a:endParaRPr>
                    </a:p>
                  </a:txBody>
                  <a:tcPr marL="18578" marR="1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r>
              <a:tr h="214462">
                <a:tc>
                  <a:txBody>
                    <a:bodyPr/>
                    <a:lstStyle/>
                    <a:p>
                      <a:pPr indent="114300" algn="just">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女</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06</a:t>
                      </a:r>
                      <a:endParaRPr lang="zh-CN" sz="1000" kern="100">
                        <a:effectLst/>
                        <a:latin typeface="Times New Roman" panose="02020603050405020304" charset="0"/>
                        <a:ea typeface="宋体" panose="02010600030101010101" pitchFamily="2" charset="-122"/>
                      </a:endParaRPr>
                    </a:p>
                  </a:txBody>
                  <a:tcPr marL="18578" marR="1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r>
              <a:tr h="214462">
                <a:tc>
                  <a:txBody>
                    <a:bodyPr/>
                    <a:lstStyle/>
                    <a:p>
                      <a:pPr algn="just">
                        <a:spcAft>
                          <a:spcPts val="0"/>
                        </a:spcAft>
                      </a:pPr>
                      <a:r>
                        <a:rPr lang="zh-CN" sz="900" kern="100">
                          <a:effectLst/>
                          <a:latin typeface="Times New Roman" panose="02020603050405020304" charset="0"/>
                          <a:ea typeface="宋体" panose="02010600030101010101" pitchFamily="2" charset="-122"/>
                        </a:rPr>
                        <a:t>普通高中</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07</a:t>
                      </a:r>
                      <a:endParaRPr lang="zh-CN" sz="1000" kern="100">
                        <a:effectLst/>
                        <a:latin typeface="Times New Roman" panose="02020603050405020304" charset="0"/>
                        <a:ea typeface="宋体" panose="02010600030101010101" pitchFamily="2" charset="-122"/>
                      </a:endParaRPr>
                    </a:p>
                  </a:txBody>
                  <a:tcPr marL="18578" marR="1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18578" marR="18578"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r>
              <a:tr h="214462">
                <a:tc>
                  <a:txBody>
                    <a:bodyPr/>
                    <a:lstStyle/>
                    <a:p>
                      <a:pPr indent="114300" algn="just">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女</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08</a:t>
                      </a:r>
                      <a:endParaRPr lang="zh-CN" sz="1000" kern="100">
                        <a:effectLst/>
                        <a:latin typeface="Times New Roman" panose="02020603050405020304" charset="0"/>
                        <a:ea typeface="宋体" panose="02010600030101010101" pitchFamily="2" charset="-122"/>
                      </a:endParaRPr>
                    </a:p>
                  </a:txBody>
                  <a:tcPr marL="18578" marR="1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lnL>
                      <a:noFill/>
                    </a:lnL>
                    <a:lnR>
                      <a:noFill/>
                    </a:lnR>
                    <a:lnT>
                      <a:noFill/>
                    </a:lnT>
                    <a:lnB>
                      <a:noFill/>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r>
              <a:tr h="214462">
                <a:tc>
                  <a:txBody>
                    <a:bodyPr/>
                    <a:lstStyle/>
                    <a:p>
                      <a:pPr algn="just">
                        <a:spcAft>
                          <a:spcPts val="0"/>
                        </a:spcAft>
                      </a:pPr>
                      <a:r>
                        <a:rPr lang="zh-CN" sz="900" kern="100">
                          <a:effectLst/>
                          <a:latin typeface="Times New Roman" panose="02020603050405020304" charset="0"/>
                          <a:ea typeface="宋体" panose="02010600030101010101" pitchFamily="2" charset="-122"/>
                        </a:rPr>
                        <a:t>特殊教育学校</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09</a:t>
                      </a:r>
                      <a:endParaRPr lang="zh-CN" sz="1000" kern="100">
                        <a:effectLst/>
                        <a:latin typeface="Times New Roman" panose="02020603050405020304" charset="0"/>
                        <a:ea typeface="宋体" panose="02010600030101010101" pitchFamily="2" charset="-122"/>
                      </a:endParaRPr>
                    </a:p>
                  </a:txBody>
                  <a:tcPr marL="18578" marR="1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r>
              <a:tr h="214462">
                <a:tc>
                  <a:txBody>
                    <a:bodyPr/>
                    <a:lstStyle/>
                    <a:p>
                      <a:pPr indent="114300" algn="just">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女</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10</a:t>
                      </a:r>
                      <a:endParaRPr lang="zh-CN" sz="1000" kern="100">
                        <a:effectLst/>
                        <a:latin typeface="Times New Roman" panose="02020603050405020304" charset="0"/>
                        <a:ea typeface="宋体" panose="02010600030101010101" pitchFamily="2" charset="-122"/>
                      </a:endParaRPr>
                    </a:p>
                  </a:txBody>
                  <a:tcPr marL="18578" marR="1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r>
              <a:tr h="214462">
                <a:tc>
                  <a:txBody>
                    <a:bodyPr/>
                    <a:lstStyle/>
                    <a:p>
                      <a:pPr algn="just">
                        <a:spcAft>
                          <a:spcPts val="0"/>
                        </a:spcAft>
                      </a:pPr>
                      <a:r>
                        <a:rPr lang="zh-CN" sz="900" kern="100">
                          <a:effectLst/>
                          <a:latin typeface="Times New Roman" panose="02020603050405020304" charset="0"/>
                          <a:ea typeface="宋体" panose="02010600030101010101" pitchFamily="2" charset="-122"/>
                        </a:rPr>
                        <a:t>中等职业学校</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11</a:t>
                      </a:r>
                      <a:endParaRPr lang="zh-CN" sz="1000" kern="100">
                        <a:effectLst/>
                        <a:latin typeface="Times New Roman" panose="02020603050405020304" charset="0"/>
                        <a:ea typeface="宋体" panose="02010600030101010101" pitchFamily="2" charset="-122"/>
                      </a:endParaRPr>
                    </a:p>
                  </a:txBody>
                  <a:tcPr marL="18578" marR="1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lnL>
                      <a:noFill/>
                    </a:lnL>
                    <a:lnR>
                      <a:noFill/>
                    </a:lnR>
                    <a:lnT>
                      <a:noFill/>
                    </a:lnT>
                    <a:lnB>
                      <a:noFill/>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18578" marR="18578"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lnL>
                      <a:noFill/>
                    </a:lnL>
                    <a:lnR>
                      <a:noFill/>
                    </a:lnR>
                    <a:lnT>
                      <a:noFill/>
                    </a:lnT>
                    <a:lnB>
                      <a:noFill/>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a:t>
                      </a:r>
                      <a:endParaRPr lang="zh-CN" sz="1000" kern="100" dirty="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r>
              <a:tr h="214462">
                <a:tc>
                  <a:txBody>
                    <a:bodyPr/>
                    <a:lstStyle/>
                    <a:p>
                      <a:pPr indent="114300" algn="just">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女</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12</a:t>
                      </a:r>
                      <a:endParaRPr lang="zh-CN" sz="1000" kern="100">
                        <a:effectLst/>
                        <a:latin typeface="Times New Roman" panose="02020603050405020304" charset="0"/>
                        <a:ea typeface="宋体" panose="02010600030101010101" pitchFamily="2" charset="-122"/>
                      </a:endParaRPr>
                    </a:p>
                  </a:txBody>
                  <a:tcPr marL="18578" marR="1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18578" marR="18578"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r>
              <a:tr h="214462">
                <a:tc>
                  <a:txBody>
                    <a:bodyPr/>
                    <a:lstStyle/>
                    <a:p>
                      <a:pPr algn="just">
                        <a:spcAft>
                          <a:spcPts val="0"/>
                        </a:spcAft>
                      </a:pPr>
                      <a:r>
                        <a:rPr lang="zh-CN" sz="900" kern="100">
                          <a:effectLst/>
                          <a:latin typeface="Times New Roman" panose="02020603050405020304" charset="0"/>
                          <a:ea typeface="宋体" panose="02010600030101010101" pitchFamily="2" charset="-122"/>
                        </a:rPr>
                        <a:t>高等教育学校</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13</a:t>
                      </a:r>
                      <a:endParaRPr lang="zh-CN" sz="1000" kern="100">
                        <a:effectLst/>
                        <a:latin typeface="Times New Roman" panose="02020603050405020304" charset="0"/>
                        <a:ea typeface="宋体" panose="02010600030101010101" pitchFamily="2" charset="-122"/>
                      </a:endParaRPr>
                    </a:p>
                  </a:txBody>
                  <a:tcPr marL="18578" marR="1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a:noFill/>
                    </a:lnB>
                  </a:tcPr>
                </a:tc>
              </a:tr>
              <a:tr h="214462">
                <a:tc>
                  <a:txBody>
                    <a:bodyPr/>
                    <a:lstStyle/>
                    <a:p>
                      <a:pPr indent="114300" algn="just">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女</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14</a:t>
                      </a:r>
                      <a:endParaRPr lang="zh-CN" sz="1000" kern="100">
                        <a:effectLst/>
                        <a:latin typeface="Times New Roman" panose="02020603050405020304" charset="0"/>
                        <a:ea typeface="宋体" panose="02010600030101010101" pitchFamily="2" charset="-122"/>
                      </a:endParaRPr>
                    </a:p>
                  </a:txBody>
                  <a:tcPr marL="18578" marR="1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578" marR="18578"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18578" marR="18578" marT="0" marB="0" anchor="ctr">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
        <p:nvSpPr>
          <p:cNvPr id="9" name="矩形 8"/>
          <p:cNvSpPr/>
          <p:nvPr/>
        </p:nvSpPr>
        <p:spPr>
          <a:xfrm>
            <a:off x="4336544" y="287020"/>
            <a:ext cx="3518912" cy="400110"/>
          </a:xfrm>
          <a:prstGeom prst="rect">
            <a:avLst/>
          </a:prstGeom>
        </p:spPr>
        <p:txBody>
          <a:bodyPr wrap="none">
            <a:spAutoFit/>
          </a:bodyPr>
          <a:lstStyle/>
          <a:p>
            <a:pPr algn="ctr"/>
            <a:r>
              <a:rPr lang="zh-CN" altLang="en-US" sz="2000" b="1" dirty="0">
                <a:solidFill>
                  <a:srgbClr val="304371"/>
                </a:solidFill>
                <a:cs typeface="+mn-ea"/>
                <a:sym typeface="+mn-lt"/>
              </a:rPr>
              <a:t>（六十二）专任教师变动情况</a:t>
            </a:r>
            <a:endParaRPr lang="zh-CN" altLang="en-US" sz="2000" b="1" dirty="0">
              <a:solidFill>
                <a:srgbClr val="304371"/>
              </a:solidFill>
              <a:cs typeface="+mn-ea"/>
              <a:sym typeface="+mn-lt"/>
            </a:endParaRPr>
          </a:p>
        </p:txBody>
      </p:sp>
      <p:sp>
        <p:nvSpPr>
          <p:cNvPr id="4" name="矩形 3"/>
          <p:cNvSpPr/>
          <p:nvPr/>
        </p:nvSpPr>
        <p:spPr>
          <a:xfrm>
            <a:off x="660400" y="5544311"/>
            <a:ext cx="646331" cy="262508"/>
          </a:xfrm>
          <a:prstGeom prst="rect">
            <a:avLst/>
          </a:prstGeom>
        </p:spPr>
        <p:txBody>
          <a:bodyPr wrap="none">
            <a:spAutoFit/>
          </a:bodyPr>
          <a:lstStyle/>
          <a:p>
            <a:pPr>
              <a:lnSpc>
                <a:spcPts val="1200"/>
              </a:lnSpc>
              <a:tabLst>
                <a:tab pos="1132840" algn="l"/>
                <a:tab pos="1351280" algn="l"/>
                <a:tab pos="2037080" algn="l"/>
                <a:tab pos="2717800" algn="l"/>
                <a:tab pos="3408680" algn="l"/>
                <a:tab pos="4094480" algn="l"/>
                <a:tab pos="4780280" algn="l"/>
                <a:tab pos="5466080" algn="l"/>
                <a:tab pos="6151880" algn="l"/>
              </a:tabLst>
            </a:pPr>
            <a:r>
              <a:rPr lang="zh-CN" altLang="zh-CN" kern="100" dirty="0">
                <a:cs typeface="+mn-ea"/>
                <a:sym typeface="+mn-lt"/>
              </a:rPr>
              <a:t>续表</a:t>
            </a:r>
            <a:endParaRPr lang="zh-CN" altLang="zh-CN" sz="2400" kern="100" dirty="0">
              <a:cs typeface="+mn-ea"/>
              <a:sym typeface="+mn-lt"/>
            </a:endParaRPr>
          </a:p>
        </p:txBody>
      </p:sp>
      <p:grpSp>
        <p:nvGrpSpPr>
          <p:cNvPr id="6" name="组合 5"/>
          <p:cNvGrpSpPr/>
          <p:nvPr/>
        </p:nvGrpSpPr>
        <p:grpSpPr>
          <a:xfrm>
            <a:off x="673100" y="1660484"/>
            <a:ext cx="10858500" cy="1022563"/>
            <a:chOff x="660401" y="1172660"/>
            <a:chExt cx="10858500" cy="1136208"/>
          </a:xfrm>
        </p:grpSpPr>
        <p:grpSp>
          <p:nvGrpSpPr>
            <p:cNvPr id="8" name="组合 7"/>
            <p:cNvGrpSpPr/>
            <p:nvPr/>
          </p:nvGrpSpPr>
          <p:grpSpPr>
            <a:xfrm>
              <a:off x="660401" y="1413361"/>
              <a:ext cx="10858500" cy="895507"/>
              <a:chOff x="660401" y="308005"/>
              <a:chExt cx="10858500" cy="1531678"/>
            </a:xfrm>
          </p:grpSpPr>
          <p:sp>
            <p:nvSpPr>
              <p:cNvPr id="11" name="矩形 10"/>
              <p:cNvSpPr/>
              <p:nvPr/>
            </p:nvSpPr>
            <p:spPr>
              <a:xfrm>
                <a:off x="660401" y="308005"/>
                <a:ext cx="10858500" cy="1531678"/>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12" name="矩形 11"/>
              <p:cNvSpPr/>
              <p:nvPr/>
            </p:nvSpPr>
            <p:spPr>
              <a:xfrm>
                <a:off x="666750" y="370052"/>
                <a:ext cx="10722611" cy="767718"/>
              </a:xfrm>
              <a:prstGeom prst="rect">
                <a:avLst/>
              </a:prstGeom>
            </p:spPr>
            <p:txBody>
              <a:bodyPr wrap="square">
                <a:spAutoFit/>
              </a:bodyPr>
              <a:lstStyle/>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rPr>
                  <a:t>招聘是指教育行政部门或学校按照公开招聘流程，并签订一年以上聘用合同的专任教师</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10" name="矩形 9"/>
            <p:cNvSpPr/>
            <p:nvPr/>
          </p:nvSpPr>
          <p:spPr>
            <a:xfrm flipH="1">
              <a:off x="5358756" y="1172660"/>
              <a:ext cx="533399" cy="184774"/>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aphicFrame>
        <p:nvGraphicFramePr>
          <p:cNvPr id="13" name="表格 12"/>
          <p:cNvGraphicFramePr>
            <a:graphicFrameLocks noGrp="1"/>
          </p:cNvGraphicFramePr>
          <p:nvPr/>
        </p:nvGraphicFramePr>
        <p:xfrm>
          <a:off x="674690" y="5859463"/>
          <a:ext cx="10858498" cy="755650"/>
        </p:xfrm>
        <a:graphic>
          <a:graphicData uri="http://schemas.openxmlformats.org/drawingml/2006/table">
            <a:tbl>
              <a:tblPr firstRow="1" firstCol="1" bandRow="1"/>
              <a:tblGrid>
                <a:gridCol w="1177061"/>
                <a:gridCol w="1177061"/>
                <a:gridCol w="1177061"/>
                <a:gridCol w="1172718"/>
                <a:gridCol w="1172718"/>
                <a:gridCol w="1177061"/>
                <a:gridCol w="1177061"/>
                <a:gridCol w="1177061"/>
                <a:gridCol w="1450696"/>
              </a:tblGrid>
              <a:tr h="179705">
                <a:tc rowSpan="3">
                  <a:txBody>
                    <a:bodyPr/>
                    <a:lstStyle/>
                    <a:p>
                      <a:pPr algn="ctr">
                        <a:spcAft>
                          <a:spcPts val="0"/>
                        </a:spcAft>
                      </a:pPr>
                      <a:r>
                        <a:rPr lang="zh-CN" sz="900" kern="100">
                          <a:effectLst/>
                          <a:latin typeface="Times New Roman" panose="02020603050405020304" charset="0"/>
                          <a:ea typeface="宋体" panose="02010600030101010101" pitchFamily="2" charset="-122"/>
                        </a:rPr>
                        <a:t>减少教师数</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c hMerge="1">
                  <a:tcPr/>
                </a:tc>
                <a:tc hMerge="1">
                  <a:tcPr/>
                </a:tc>
                <a:tc rowSpan="3">
                  <a:txBody>
                    <a:bodyPr/>
                    <a:lstStyle/>
                    <a:p>
                      <a:pPr algn="ctr">
                        <a:spcAft>
                          <a:spcPts val="0"/>
                        </a:spcAft>
                      </a:pPr>
                      <a:r>
                        <a:rPr lang="zh-CN" sz="900" kern="100">
                          <a:effectLst/>
                          <a:latin typeface="Times New Roman" panose="02020603050405020304" charset="0"/>
                          <a:ea typeface="宋体" panose="02010600030101010101" pitchFamily="2" charset="-122"/>
                        </a:rPr>
                        <a:t>本学年初专任</a:t>
                      </a:r>
                      <a:endParaRPr lang="zh-CN" sz="1050" kern="100">
                        <a:effectLst/>
                        <a:latin typeface="Times New Roman" panose="02020603050405020304" charset="0"/>
                        <a:ea typeface="宋体" panose="02010600030101010101" pitchFamily="2" charset="-122"/>
                      </a:endParaRPr>
                    </a:p>
                    <a:p>
                      <a:pPr algn="ctr">
                        <a:spcAft>
                          <a:spcPts val="0"/>
                        </a:spcAft>
                      </a:pPr>
                      <a:r>
                        <a:rPr lang="zh-CN" sz="900" kern="100">
                          <a:effectLst/>
                          <a:latin typeface="Times New Roman" panose="02020603050405020304" charset="0"/>
                          <a:ea typeface="宋体" panose="02010600030101010101" pitchFamily="2" charset="-122"/>
                        </a:rPr>
                        <a:t>教师数</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8120">
                <a:tc vMerge="1">
                  <a:tcPr/>
                </a:tc>
                <a:tc rowSpan="2">
                  <a:txBody>
                    <a:bodyPr/>
                    <a:lstStyle/>
                    <a:p>
                      <a:pPr algn="ctr">
                        <a:spcAft>
                          <a:spcPts val="0"/>
                        </a:spcAft>
                      </a:pPr>
                      <a:r>
                        <a:rPr lang="zh-CN" sz="900" kern="100">
                          <a:effectLst/>
                          <a:latin typeface="Times New Roman" panose="02020603050405020304" charset="0"/>
                          <a:ea typeface="宋体" panose="02010600030101010101" pitchFamily="2" charset="-122"/>
                        </a:rPr>
                        <a:t>退休</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900" kern="100">
                          <a:effectLst/>
                          <a:latin typeface="Times New Roman" panose="02020603050405020304" charset="0"/>
                          <a:ea typeface="宋体" panose="02010600030101010101" pitchFamily="2" charset="-122"/>
                        </a:rPr>
                        <a:t>死亡</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900" kern="100">
                          <a:effectLst/>
                          <a:latin typeface="Times New Roman" panose="02020603050405020304" charset="0"/>
                          <a:ea typeface="宋体" panose="02010600030101010101" pitchFamily="2" charset="-122"/>
                        </a:rPr>
                        <a:t>调出</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900" kern="100">
                          <a:effectLst/>
                          <a:latin typeface="Times New Roman" panose="02020603050405020304" charset="0"/>
                          <a:ea typeface="宋体" panose="02010600030101010101" pitchFamily="2" charset="-122"/>
                        </a:rPr>
                        <a:t>辞职</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900" kern="100">
                          <a:effectLst/>
                          <a:latin typeface="Times New Roman" panose="02020603050405020304" charset="0"/>
                          <a:ea typeface="宋体" panose="02010600030101010101" pitchFamily="2" charset="-122"/>
                        </a:rPr>
                        <a:t>校内变动</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900" kern="100">
                          <a:effectLst/>
                          <a:latin typeface="Times New Roman" panose="02020603050405020304" charset="0"/>
                          <a:ea typeface="宋体" panose="02010600030101010101" pitchFamily="2" charset="-122"/>
                        </a:rPr>
                        <a:t>其他</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cPr/>
                </a:tc>
              </a:tr>
              <a:tr h="198120">
                <a:tc vMerge="1">
                  <a:tcPr/>
                </a:tc>
                <a:tc vMerge="1">
                  <a:tcPr/>
                </a:tc>
                <a:tc vMerge="1">
                  <a:tcPr/>
                </a:tc>
                <a:tc vMerge="1">
                  <a:tcPr/>
                </a:tc>
                <a:tc vMerge="1">
                  <a:tcPr/>
                </a:tc>
                <a:tc vMerge="1">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学段调整</a:t>
                      </a:r>
                      <a:endParaRPr lang="zh-CN" sz="105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cPr/>
                </a:tc>
                <a:tc vMerge="1">
                  <a:tcPr/>
                </a:tc>
              </a:tr>
              <a:tr h="179705">
                <a:tc>
                  <a:txBody>
                    <a:bodyPr/>
                    <a:lstStyle/>
                    <a:p>
                      <a:pPr algn="ctr">
                        <a:spcAft>
                          <a:spcPts val="0"/>
                        </a:spcAft>
                      </a:pPr>
                      <a:r>
                        <a:rPr lang="en-US" sz="900" kern="100">
                          <a:effectLst/>
                          <a:latin typeface="宋体" panose="02010600030101010101" pitchFamily="2" charset="-122"/>
                          <a:ea typeface="宋体" panose="02010600030101010101" pitchFamily="2" charset="-122"/>
                        </a:rPr>
                        <a:t>11</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12</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13</a:t>
                      </a:r>
                      <a:endParaRPr lang="zh-CN" sz="105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14</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15</a:t>
                      </a:r>
                      <a:endParaRPr lang="zh-CN" sz="105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16</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17</a:t>
                      </a:r>
                      <a:endParaRPr lang="zh-CN" sz="105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18</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19</a:t>
                      </a:r>
                      <a:endParaRPr lang="zh-CN" sz="1050" kern="100" dirty="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pSp>
        <p:nvGrpSpPr>
          <p:cNvPr id="14" name="组合 13"/>
          <p:cNvGrpSpPr/>
          <p:nvPr/>
        </p:nvGrpSpPr>
        <p:grpSpPr>
          <a:xfrm>
            <a:off x="673100" y="1596981"/>
            <a:ext cx="10916919" cy="1523044"/>
            <a:chOff x="660401" y="-1172602"/>
            <a:chExt cx="10916919" cy="1264118"/>
          </a:xfrm>
        </p:grpSpPr>
        <p:grpSp>
          <p:nvGrpSpPr>
            <p:cNvPr id="15" name="组合 14"/>
            <p:cNvGrpSpPr/>
            <p:nvPr/>
          </p:nvGrpSpPr>
          <p:grpSpPr>
            <a:xfrm>
              <a:off x="660401" y="-898629"/>
              <a:ext cx="10916919" cy="990145"/>
              <a:chOff x="660401" y="-3646427"/>
              <a:chExt cx="10916919" cy="1693546"/>
            </a:xfrm>
          </p:grpSpPr>
          <p:sp>
            <p:nvSpPr>
              <p:cNvPr id="17" name="矩形 16"/>
              <p:cNvSpPr/>
              <p:nvPr/>
            </p:nvSpPr>
            <p:spPr>
              <a:xfrm>
                <a:off x="660401" y="-3484559"/>
                <a:ext cx="10858500" cy="1531678"/>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18" name="矩形 17"/>
              <p:cNvSpPr/>
              <p:nvPr/>
            </p:nvSpPr>
            <p:spPr>
              <a:xfrm>
                <a:off x="854709" y="-3646427"/>
                <a:ext cx="10722611" cy="1622092"/>
              </a:xfrm>
              <a:prstGeom prst="rect">
                <a:avLst/>
              </a:prstGeom>
            </p:spPr>
            <p:txBody>
              <a:bodyPr wrap="square">
                <a:spAutoFit/>
              </a:bodyPr>
              <a:lstStyle/>
              <a:p>
                <a:pPr>
                  <a:lnSpc>
                    <a:spcPct val="150000"/>
                  </a:lnSpc>
                </a:pPr>
                <a:r>
                  <a:rPr lang="zh-CN" altLang="zh-CN" sz="1600" b="1" dirty="0">
                    <a:solidFill>
                      <a:schemeClr val="accent5">
                        <a:lumMod val="20000"/>
                        <a:lumOff val="80000"/>
                      </a:schemeClr>
                    </a:solidFill>
                    <a:latin typeface="黑体" panose="02010609060101010101" charset="-122"/>
                    <a:ea typeface="黑体" panose="02010609060101010101" charset="-122"/>
                  </a:rPr>
                  <a:t>增加教师中“校内变动”是指校内具有教师资格的非专任教师调整为专任教师；减少教师中“校内变动”是指校内专任教师调整为非专任教师。还包括同一所学校内不同学段之间专任教师的调整，如：九年一贯制学校的小学段和初中段之间的调整；高等教育学校中承担高等教育的专任教师和附设中职班专任教师之间的调整</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16" name="矩形 15"/>
            <p:cNvSpPr/>
            <p:nvPr/>
          </p:nvSpPr>
          <p:spPr>
            <a:xfrm flipH="1">
              <a:off x="9283701" y="-1172602"/>
              <a:ext cx="533400" cy="252127"/>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250"/>
                                        <p:tgtEl>
                                          <p:spTgt spid="6"/>
                                        </p:tgtEl>
                                      </p:cBhvr>
                                    </p:animEffect>
                                    <p:set>
                                      <p:cBhvr>
                                        <p:cTn id="12" dur="1" fill="hold">
                                          <p:stCondLst>
                                            <p:cond delay="249"/>
                                          </p:stCondLst>
                                        </p:cTn>
                                        <p:tgtEl>
                                          <p:spTgt spid="6"/>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nodeType="clickEffect">
                                  <p:stCondLst>
                                    <p:cond delay="0"/>
                                  </p:stCondLst>
                                  <p:childTnLst>
                                    <p:animEffect transition="out" filter="fade">
                                      <p:cBhvr>
                                        <p:cTn id="21" dur="250"/>
                                        <p:tgtEl>
                                          <p:spTgt spid="14"/>
                                        </p:tgtEl>
                                      </p:cBhvr>
                                    </p:animEffect>
                                    <p:set>
                                      <p:cBhvr>
                                        <p:cTn id="22" dur="1" fill="hold">
                                          <p:stCondLst>
                                            <p:cond delay="249"/>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nvGraphicFramePr>
        <p:xfrm>
          <a:off x="660400" y="1130299"/>
          <a:ext cx="10858500" cy="3934464"/>
        </p:xfrm>
        <a:graphic>
          <a:graphicData uri="http://schemas.openxmlformats.org/drawingml/2006/table">
            <a:tbl>
              <a:tblPr firstRow="1" firstCol="1" bandRow="1"/>
              <a:tblGrid>
                <a:gridCol w="2955684"/>
                <a:gridCol w="2655989"/>
                <a:gridCol w="1057618"/>
                <a:gridCol w="1057618"/>
                <a:gridCol w="2252053"/>
                <a:gridCol w="879538"/>
              </a:tblGrid>
              <a:tr h="376704">
                <a:tc gridSpan="2">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指标名称</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代码</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合计</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a:t>
                      </a:r>
                      <a:r>
                        <a:rPr lang="zh-CN" sz="900" kern="0" dirty="0">
                          <a:effectLst/>
                          <a:latin typeface="Times New Roman" panose="02020603050405020304" charset="0"/>
                          <a:ea typeface="宋体" panose="02010600030101010101" pitchFamily="2" charset="-122"/>
                          <a:cs typeface="宋体" panose="02010600030101010101" pitchFamily="2" charset="-122"/>
                        </a:rPr>
                        <a:t>女</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t>
                      </a:r>
                      <a:r>
                        <a:rPr lang="zh-CN" sz="900" kern="0">
                          <a:effectLst/>
                          <a:latin typeface="Times New Roman" panose="02020603050405020304" charset="0"/>
                          <a:ea typeface="宋体" panose="02010600030101010101" pitchFamily="2" charset="-122"/>
                          <a:cs typeface="宋体" panose="02010600030101010101" pitchFamily="2" charset="-122"/>
                        </a:rPr>
                        <a:t>接受过专业教育</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6480">
                <a:tc gridSpan="2">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甲</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乙</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1</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2</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3</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6480">
                <a:tc gridSpan="2">
                  <a:txBody>
                    <a:bodyPr/>
                    <a:lstStyle/>
                    <a:p>
                      <a:pPr algn="just">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总计</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01</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r>
              <a:tr h="296480">
                <a:tc gridSpan="2">
                  <a:txBody>
                    <a:bodyPr/>
                    <a:lstStyle/>
                    <a:p>
                      <a:pPr indent="114300" algn="just">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t>
                      </a:r>
                      <a:r>
                        <a:rPr lang="zh-CN" sz="900" kern="0">
                          <a:effectLst/>
                          <a:latin typeface="Times New Roman" panose="02020603050405020304" charset="0"/>
                          <a:ea typeface="宋体" panose="02010600030101010101" pitchFamily="2" charset="-122"/>
                          <a:cs typeface="宋体" panose="02010600030101010101" pitchFamily="2" charset="-122"/>
                        </a:rPr>
                        <a:t>女</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02</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296480">
                <a:tc rowSpan="5">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按专业技术职务分</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正高级</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03</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296480">
                <a:tc vMerge="1">
                  <a:tcPr/>
                </a:tc>
                <a:tc>
                  <a:txBody>
                    <a:bodyPr/>
                    <a:lstStyle/>
                    <a:p>
                      <a:pPr algn="l">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副高级</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04</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296480">
                <a:tc vMerge="1">
                  <a:tcPr/>
                </a:tc>
                <a:tc>
                  <a:txBody>
                    <a:bodyPr/>
                    <a:lstStyle/>
                    <a:p>
                      <a:pPr algn="l">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中级</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05</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296480">
                <a:tc vMerge="1">
                  <a:tcPr/>
                </a:tc>
                <a:tc>
                  <a:txBody>
                    <a:bodyPr/>
                    <a:lstStyle/>
                    <a:p>
                      <a:pPr algn="l">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初级</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06</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296480">
                <a:tc vMerge="1">
                  <a:tcPr/>
                </a:tc>
                <a:tc>
                  <a:txBody>
                    <a:bodyPr/>
                    <a:lstStyle/>
                    <a:p>
                      <a:pPr algn="l">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未定职级</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07</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296480">
                <a:tc rowSpan="4">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按学历分</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博士研究生</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08</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296480">
                <a:tc vMerge="1">
                  <a:tcPr/>
                </a:tc>
                <a:tc>
                  <a:txBody>
                    <a:bodyPr/>
                    <a:lstStyle/>
                    <a:p>
                      <a:pPr algn="l">
                        <a:spcAft>
                          <a:spcPts val="0"/>
                        </a:spcAft>
                      </a:pPr>
                      <a:r>
                        <a:rPr lang="zh-CN" sz="900" kern="0" dirty="0">
                          <a:effectLst/>
                          <a:latin typeface="Times New Roman" panose="02020603050405020304" charset="0"/>
                          <a:ea typeface="宋体" panose="02010600030101010101" pitchFamily="2" charset="-122"/>
                          <a:cs typeface="宋体" panose="02010600030101010101" pitchFamily="2" charset="-122"/>
                        </a:rPr>
                        <a:t>硕士研究生</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09</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296480">
                <a:tc vMerge="1">
                  <a:tcPr/>
                </a:tc>
                <a:tc>
                  <a:txBody>
                    <a:bodyPr/>
                    <a:lstStyle/>
                    <a:p>
                      <a:pPr algn="l">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本科</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10</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296480">
                <a:tc vMerge="1">
                  <a:tcPr/>
                </a:tc>
                <a:tc>
                  <a:txBody>
                    <a:bodyPr/>
                    <a:lstStyle/>
                    <a:p>
                      <a:pPr algn="l">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专科以下</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11</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
        <p:nvSpPr>
          <p:cNvPr id="9" name="矩形 8"/>
          <p:cNvSpPr/>
          <p:nvPr/>
        </p:nvSpPr>
        <p:spPr>
          <a:xfrm>
            <a:off x="2657398" y="287020"/>
            <a:ext cx="6877204" cy="400110"/>
          </a:xfrm>
          <a:prstGeom prst="rect">
            <a:avLst/>
          </a:prstGeom>
        </p:spPr>
        <p:txBody>
          <a:bodyPr wrap="none">
            <a:spAutoFit/>
          </a:bodyPr>
          <a:lstStyle/>
          <a:p>
            <a:pPr algn="ctr"/>
            <a:r>
              <a:rPr lang="zh-CN" altLang="en-US" sz="2000" b="1" dirty="0">
                <a:solidFill>
                  <a:srgbClr val="FF0000"/>
                </a:solidFill>
                <a:cs typeface="+mn-ea"/>
                <a:sym typeface="+mn-lt"/>
              </a:rPr>
              <a:t>★ </a:t>
            </a:r>
            <a:r>
              <a:rPr lang="zh-CN" altLang="en-US" sz="2000" b="1" dirty="0">
                <a:solidFill>
                  <a:srgbClr val="304371"/>
                </a:solidFill>
                <a:cs typeface="+mn-ea"/>
                <a:sym typeface="+mn-lt"/>
              </a:rPr>
              <a:t>（六十三）心理咨询工作人员（心理健康教育教师）情况</a:t>
            </a:r>
            <a:endParaRPr lang="zh-CN" altLang="en-US" sz="2000" b="1" dirty="0">
              <a:solidFill>
                <a:srgbClr val="304371"/>
              </a:solidFill>
              <a:cs typeface="+mn-ea"/>
              <a:sym typeface="+mn-lt"/>
            </a:endParaRPr>
          </a:p>
        </p:txBody>
      </p:sp>
      <p:sp>
        <p:nvSpPr>
          <p:cNvPr id="3" name="矩形 2"/>
          <p:cNvSpPr/>
          <p:nvPr/>
        </p:nvSpPr>
        <p:spPr>
          <a:xfrm>
            <a:off x="425375" y="5128464"/>
            <a:ext cx="877163" cy="355225"/>
          </a:xfrm>
          <a:prstGeom prst="rect">
            <a:avLst/>
          </a:prstGeom>
        </p:spPr>
        <p:txBody>
          <a:bodyPr wrap="none">
            <a:spAutoFit/>
          </a:bodyPr>
          <a:lstStyle/>
          <a:p>
            <a:pPr indent="228600" algn="just">
              <a:lnSpc>
                <a:spcPts val="2200"/>
              </a:lnSpc>
              <a:spcAft>
                <a:spcPts val="0"/>
              </a:spcAft>
            </a:pPr>
            <a:r>
              <a:rPr lang="zh-CN" altLang="zh-CN" kern="100" dirty="0">
                <a:cs typeface="+mn-ea"/>
                <a:sym typeface="+mn-lt"/>
              </a:rPr>
              <a:t>续表</a:t>
            </a:r>
            <a:endParaRPr lang="zh-CN" altLang="zh-CN" sz="2400" kern="100" dirty="0">
              <a:cs typeface="+mn-ea"/>
              <a:sym typeface="+mn-lt"/>
            </a:endParaRPr>
          </a:p>
        </p:txBody>
      </p:sp>
      <p:grpSp>
        <p:nvGrpSpPr>
          <p:cNvPr id="7" name="组合 6"/>
          <p:cNvGrpSpPr/>
          <p:nvPr/>
        </p:nvGrpSpPr>
        <p:grpSpPr>
          <a:xfrm>
            <a:off x="673100" y="1130300"/>
            <a:ext cx="10858500" cy="865770"/>
            <a:chOff x="660401" y="996319"/>
            <a:chExt cx="10858500" cy="961989"/>
          </a:xfrm>
        </p:grpSpPr>
        <p:grpSp>
          <p:nvGrpSpPr>
            <p:cNvPr id="8" name="组合 7"/>
            <p:cNvGrpSpPr/>
            <p:nvPr/>
          </p:nvGrpSpPr>
          <p:grpSpPr>
            <a:xfrm>
              <a:off x="660401" y="1413362"/>
              <a:ext cx="10858500" cy="544946"/>
              <a:chOff x="660401" y="308007"/>
              <a:chExt cx="10858500" cy="932078"/>
            </a:xfrm>
          </p:grpSpPr>
          <p:sp>
            <p:nvSpPr>
              <p:cNvPr id="11" name="矩形 10"/>
              <p:cNvSpPr/>
              <p:nvPr/>
            </p:nvSpPr>
            <p:spPr>
              <a:xfrm>
                <a:off x="660401" y="308007"/>
                <a:ext cx="10858500" cy="932078"/>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12" name="矩形 11"/>
              <p:cNvSpPr/>
              <p:nvPr/>
            </p:nvSpPr>
            <p:spPr>
              <a:xfrm>
                <a:off x="666750" y="370052"/>
                <a:ext cx="10722611" cy="767718"/>
              </a:xfrm>
              <a:prstGeom prst="rect">
                <a:avLst/>
              </a:prstGeom>
            </p:spPr>
            <p:txBody>
              <a:bodyPr wrap="square">
                <a:spAutoFit/>
              </a:bodyPr>
              <a:lstStyle/>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rPr>
                  <a:t>接受过专业教育是指心理学专业毕业或者具有心理咨询师职业资格或者接受过心理学专业培训的心理咨询工作人员</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10" name="矩形 9"/>
            <p:cNvSpPr/>
            <p:nvPr/>
          </p:nvSpPr>
          <p:spPr>
            <a:xfrm flipH="1">
              <a:off x="10659422" y="996319"/>
              <a:ext cx="786449" cy="398902"/>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aphicFrame>
        <p:nvGraphicFramePr>
          <p:cNvPr id="5" name="表格 4"/>
          <p:cNvGraphicFramePr>
            <a:graphicFrameLocks noGrp="1"/>
          </p:cNvGraphicFramePr>
          <p:nvPr/>
        </p:nvGraphicFramePr>
        <p:xfrm>
          <a:off x="660400" y="5774825"/>
          <a:ext cx="10858501" cy="647700"/>
        </p:xfrm>
        <a:graphic>
          <a:graphicData uri="http://schemas.openxmlformats.org/drawingml/2006/table">
            <a:tbl>
              <a:tblPr firstRow="1" firstCol="1" bandRow="1"/>
              <a:tblGrid>
                <a:gridCol w="2747201"/>
                <a:gridCol w="2705938"/>
                <a:gridCol w="2703767"/>
                <a:gridCol w="2701595"/>
              </a:tblGrid>
              <a:tr h="215900">
                <a:tc gridSpan="4">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按工作年限分</a:t>
                      </a:r>
                      <a:endParaRPr lang="zh-CN" sz="100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c hMerge="1">
                  <a:tcPr/>
                </a:tc>
              </a:tr>
              <a:tr h="215900">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4</a:t>
                      </a:r>
                      <a:r>
                        <a:rPr lang="zh-CN" sz="900" kern="0">
                          <a:effectLst/>
                          <a:latin typeface="Times New Roman" panose="02020603050405020304" charset="0"/>
                          <a:ea typeface="宋体" panose="02010600030101010101" pitchFamily="2" charset="-122"/>
                          <a:cs typeface="宋体" panose="02010600030101010101" pitchFamily="2" charset="-122"/>
                        </a:rPr>
                        <a:t>年以下</a:t>
                      </a:r>
                      <a:endParaRPr lang="zh-CN" sz="100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5-10</a:t>
                      </a:r>
                      <a:r>
                        <a:rPr lang="zh-CN" sz="900" kern="0">
                          <a:effectLst/>
                          <a:latin typeface="Times New Roman" panose="02020603050405020304" charset="0"/>
                          <a:ea typeface="宋体" panose="02010600030101010101" pitchFamily="2" charset="-122"/>
                          <a:cs typeface="宋体" panose="02010600030101010101" pitchFamily="2" charset="-122"/>
                        </a:rPr>
                        <a:t>年</a:t>
                      </a:r>
                      <a:endParaRPr lang="zh-CN" sz="100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11-20</a:t>
                      </a:r>
                      <a:r>
                        <a:rPr lang="zh-CN" sz="900" kern="0">
                          <a:effectLst/>
                          <a:latin typeface="Times New Roman" panose="02020603050405020304" charset="0"/>
                          <a:ea typeface="宋体" panose="02010600030101010101" pitchFamily="2" charset="-122"/>
                          <a:cs typeface="宋体" panose="02010600030101010101" pitchFamily="2" charset="-122"/>
                        </a:rPr>
                        <a:t>年</a:t>
                      </a:r>
                      <a:endParaRPr lang="zh-CN" sz="100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21</a:t>
                      </a:r>
                      <a:r>
                        <a:rPr lang="zh-CN" sz="900" kern="0">
                          <a:effectLst/>
                          <a:latin typeface="Times New Roman" panose="02020603050405020304" charset="0"/>
                          <a:ea typeface="宋体" panose="02010600030101010101" pitchFamily="2" charset="-122"/>
                          <a:cs typeface="宋体" panose="02010600030101010101" pitchFamily="2" charset="-122"/>
                        </a:rPr>
                        <a:t>年以上</a:t>
                      </a:r>
                      <a:endParaRPr lang="zh-CN" sz="100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5900">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4</a:t>
                      </a:r>
                      <a:endParaRPr lang="zh-CN" sz="100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5</a:t>
                      </a:r>
                      <a:endParaRPr lang="zh-CN" sz="100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6</a:t>
                      </a:r>
                      <a:endParaRPr lang="zh-CN" sz="100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7</a:t>
                      </a:r>
                      <a:endParaRPr lang="zh-CN" sz="100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pSp>
        <p:nvGrpSpPr>
          <p:cNvPr id="13" name="组合 12"/>
          <p:cNvGrpSpPr/>
          <p:nvPr/>
        </p:nvGrpSpPr>
        <p:grpSpPr>
          <a:xfrm>
            <a:off x="206845" y="5723929"/>
            <a:ext cx="10858500" cy="755778"/>
            <a:chOff x="660401" y="1121404"/>
            <a:chExt cx="10858500" cy="839773"/>
          </a:xfrm>
        </p:grpSpPr>
        <p:grpSp>
          <p:nvGrpSpPr>
            <p:cNvPr id="14" name="组合 13"/>
            <p:cNvGrpSpPr/>
            <p:nvPr/>
          </p:nvGrpSpPr>
          <p:grpSpPr>
            <a:xfrm>
              <a:off x="660401" y="1413361"/>
              <a:ext cx="10858500" cy="547816"/>
              <a:chOff x="660401" y="308005"/>
              <a:chExt cx="10858500" cy="936987"/>
            </a:xfrm>
          </p:grpSpPr>
          <p:sp>
            <p:nvSpPr>
              <p:cNvPr id="16" name="矩形 15"/>
              <p:cNvSpPr/>
              <p:nvPr/>
            </p:nvSpPr>
            <p:spPr>
              <a:xfrm>
                <a:off x="660401" y="308005"/>
                <a:ext cx="10858500" cy="936987"/>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17" name="矩形 16"/>
              <p:cNvSpPr/>
              <p:nvPr/>
            </p:nvSpPr>
            <p:spPr>
              <a:xfrm>
                <a:off x="666750" y="370052"/>
                <a:ext cx="10722611" cy="874940"/>
              </a:xfrm>
              <a:prstGeom prst="rect">
                <a:avLst/>
              </a:prstGeom>
            </p:spPr>
            <p:txBody>
              <a:bodyPr wrap="square">
                <a:spAutoFit/>
              </a:bodyPr>
              <a:lstStyle/>
              <a:p>
                <a:pPr>
                  <a:lnSpc>
                    <a:spcPct val="150000"/>
                  </a:lnSpc>
                </a:pPr>
                <a:r>
                  <a:rPr lang="zh-CN" sz="1600" b="1">
                    <a:solidFill>
                      <a:srgbClr val="F2DACC"/>
                    </a:solidFill>
                    <a:latin typeface="黑体" panose="02010609060101010101" charset="-122"/>
                    <a:ea typeface="黑体" panose="02010609060101010101" charset="-122"/>
                    <a:cs typeface="+mn-cs"/>
                  </a:rPr>
                  <a:t>按工作年限分是指专职从事心理咨询工作的年限</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15" name="矩形 14"/>
            <p:cNvSpPr/>
            <p:nvPr/>
          </p:nvSpPr>
          <p:spPr>
            <a:xfrm flipH="1">
              <a:off x="6162680" y="1121404"/>
              <a:ext cx="786449" cy="328233"/>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18" name="组合 17"/>
          <p:cNvGrpSpPr/>
          <p:nvPr/>
        </p:nvGrpSpPr>
        <p:grpSpPr>
          <a:xfrm>
            <a:off x="660400" y="317092"/>
            <a:ext cx="10858500" cy="1176482"/>
            <a:chOff x="660401" y="1001634"/>
            <a:chExt cx="10858500" cy="1307234"/>
          </a:xfrm>
        </p:grpSpPr>
        <p:grpSp>
          <p:nvGrpSpPr>
            <p:cNvPr id="19" name="组合 18"/>
            <p:cNvGrpSpPr/>
            <p:nvPr/>
          </p:nvGrpSpPr>
          <p:grpSpPr>
            <a:xfrm>
              <a:off x="660401" y="1413361"/>
              <a:ext cx="10858500" cy="895507"/>
              <a:chOff x="660401" y="308005"/>
              <a:chExt cx="10858500" cy="1531678"/>
            </a:xfrm>
          </p:grpSpPr>
          <p:sp>
            <p:nvSpPr>
              <p:cNvPr id="21" name="矩形 20"/>
              <p:cNvSpPr/>
              <p:nvPr/>
            </p:nvSpPr>
            <p:spPr>
              <a:xfrm>
                <a:off x="660401" y="308005"/>
                <a:ext cx="10858500" cy="1531678"/>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22" name="矩形 21"/>
              <p:cNvSpPr/>
              <p:nvPr/>
            </p:nvSpPr>
            <p:spPr>
              <a:xfrm>
                <a:off x="666750" y="370052"/>
                <a:ext cx="10722611" cy="640818"/>
              </a:xfrm>
              <a:prstGeom prst="rect">
                <a:avLst/>
              </a:prstGeom>
            </p:spPr>
            <p:txBody>
              <a:bodyPr wrap="square">
                <a:spAutoFit/>
              </a:bodyPr>
              <a:lstStyle/>
              <a:p>
                <a:r>
                  <a:rPr lang="zh-CN" altLang="zh-CN"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2</a:t>
                </a:r>
                <a:r>
                  <a:rPr lang="zh-CN" altLang="zh-CN" sz="1600" b="1" dirty="0">
                    <a:solidFill>
                      <a:schemeClr val="accent5">
                        <a:lumMod val="20000"/>
                        <a:lumOff val="80000"/>
                      </a:schemeClr>
                    </a:solidFill>
                    <a:latin typeface="黑体" panose="02010609060101010101" charset="-122"/>
                    <a:ea typeface="黑体" panose="02010609060101010101" charset="-122"/>
                  </a:rPr>
                  <a:t>）心理咨询工作人员是指在高等教育学校心理健康教育机构专职从事学生心理咨询工作的人员。</a:t>
                </a:r>
                <a:endParaRPr lang="zh-CN" altLang="zh-CN" sz="1600" b="1" dirty="0">
                  <a:solidFill>
                    <a:schemeClr val="accent5">
                      <a:lumMod val="20000"/>
                      <a:lumOff val="80000"/>
                    </a:schemeClr>
                  </a:solidFill>
                  <a:latin typeface="黑体" panose="02010609060101010101" charset="-122"/>
                  <a:ea typeface="黑体" panose="02010609060101010101" charset="-122"/>
                </a:endParaRPr>
              </a:p>
            </p:txBody>
          </p:sp>
        </p:grpSp>
        <p:sp>
          <p:nvSpPr>
            <p:cNvPr id="20" name="矩形 19"/>
            <p:cNvSpPr/>
            <p:nvPr/>
          </p:nvSpPr>
          <p:spPr>
            <a:xfrm flipH="1">
              <a:off x="3209924" y="1001634"/>
              <a:ext cx="6324678" cy="448003"/>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250"/>
                                        <p:tgtEl>
                                          <p:spTgt spid="7"/>
                                        </p:tgtEl>
                                      </p:cBhvr>
                                    </p:animEffect>
                                    <p:set>
                                      <p:cBhvr>
                                        <p:cTn id="12" dur="1" fill="hold">
                                          <p:stCondLst>
                                            <p:cond delay="249"/>
                                          </p:stCondLst>
                                        </p:cTn>
                                        <p:tgtEl>
                                          <p:spTgt spid="7"/>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nodeType="clickEffect">
                                  <p:stCondLst>
                                    <p:cond delay="0"/>
                                  </p:stCondLst>
                                  <p:childTnLst>
                                    <p:animEffect transition="out" filter="fade">
                                      <p:cBhvr>
                                        <p:cTn id="21" dur="250"/>
                                        <p:tgtEl>
                                          <p:spTgt spid="13"/>
                                        </p:tgtEl>
                                      </p:cBhvr>
                                    </p:animEffect>
                                    <p:set>
                                      <p:cBhvr>
                                        <p:cTn id="22" dur="1" fill="hold">
                                          <p:stCondLst>
                                            <p:cond delay="249"/>
                                          </p:stCondLst>
                                        </p:cTn>
                                        <p:tgtEl>
                                          <p:spTgt spid="13"/>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nodeType="clickEffect">
                                  <p:stCondLst>
                                    <p:cond delay="0"/>
                                  </p:stCondLst>
                                  <p:childTnLst>
                                    <p:animEffect transition="out" filter="fade">
                                      <p:cBhvr>
                                        <p:cTn id="31" dur="250"/>
                                        <p:tgtEl>
                                          <p:spTgt spid="18"/>
                                        </p:tgtEl>
                                      </p:cBhvr>
                                    </p:animEffect>
                                    <p:set>
                                      <p:cBhvr>
                                        <p:cTn id="32" dur="1" fill="hold">
                                          <p:stCondLst>
                                            <p:cond delay="249"/>
                                          </p:stCondLst>
                                        </p:cTn>
                                        <p:tgtEl>
                                          <p:spTgt spid="1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格 4"/>
          <p:cNvGraphicFramePr>
            <a:graphicFrameLocks noGrp="1"/>
          </p:cNvGraphicFramePr>
          <p:nvPr>
            <p:custDataLst>
              <p:tags r:id="rId1"/>
            </p:custDataLst>
          </p:nvPr>
        </p:nvGraphicFramePr>
        <p:xfrm>
          <a:off x="660398" y="1132176"/>
          <a:ext cx="10858504" cy="3788741"/>
        </p:xfrm>
        <a:graphic>
          <a:graphicData uri="http://schemas.openxmlformats.org/drawingml/2006/table">
            <a:tbl>
              <a:tblPr firstRow="1" firstCol="1" bandRow="1"/>
              <a:tblGrid>
                <a:gridCol w="2015121"/>
                <a:gridCol w="1318965"/>
                <a:gridCol w="1275348"/>
                <a:gridCol w="2137586"/>
                <a:gridCol w="1026719"/>
                <a:gridCol w="818147"/>
                <a:gridCol w="854242"/>
                <a:gridCol w="1412376"/>
              </a:tblGrid>
              <a:tr h="570606">
                <a:tc gridSpan="2">
                  <a:txBody>
                    <a:bodyPr/>
                    <a:lstStyle/>
                    <a:p>
                      <a:pPr algn="ctr">
                        <a:spcAft>
                          <a:spcPts val="0"/>
                        </a:spcAft>
                      </a:pPr>
                      <a:r>
                        <a:rPr lang="zh-CN" sz="900" kern="100" dirty="0">
                          <a:effectLst/>
                          <a:latin typeface="Times New Roman" panose="02020603050405020304" charset="0"/>
                          <a:ea typeface="宋体" panose="02010600030101010101" pitchFamily="2" charset="-122"/>
                          <a:cs typeface="宋体" panose="02010600030101010101" pitchFamily="2" charset="-122"/>
                        </a:rPr>
                        <a:t>指标名称</a:t>
                      </a:r>
                      <a:endParaRPr lang="zh-CN" sz="1000" kern="100" dirty="0">
                        <a:effectLst/>
                        <a:latin typeface="Times New Roman" panose="02020603050405020304" charset="0"/>
                        <a:ea typeface="宋体" panose="02010600030101010101" pitchFamily="2" charset="-122"/>
                      </a:endParaRPr>
                    </a:p>
                  </a:txBody>
                  <a:tcPr marL="68565" marR="68565"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a:txBody>
                    <a:bodyPr/>
                    <a:lstStyle/>
                    <a:p>
                      <a:pPr algn="ctr">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代码</a:t>
                      </a:r>
                      <a:endParaRPr lang="zh-CN" sz="10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合计</a:t>
                      </a:r>
                      <a:endParaRPr lang="zh-CN" sz="10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r>
                        <a:rPr lang="zh-CN" sz="900" kern="100">
                          <a:effectLst/>
                          <a:latin typeface="Times New Roman" panose="02020603050405020304" charset="0"/>
                          <a:ea typeface="宋体" panose="02010600030101010101" pitchFamily="2" charset="-122"/>
                          <a:cs typeface="宋体" panose="02010600030101010101" pitchFamily="2" charset="-122"/>
                        </a:rPr>
                        <a:t>人事关系在本校</a:t>
                      </a:r>
                      <a:endParaRPr lang="zh-CN" sz="10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29</a:t>
                      </a:r>
                      <a:r>
                        <a:rPr lang="zh-CN" sz="900" kern="100">
                          <a:effectLst/>
                          <a:latin typeface="Times New Roman" panose="02020603050405020304" charset="0"/>
                          <a:ea typeface="宋体" panose="02010600030101010101" pitchFamily="2" charset="-122"/>
                          <a:cs typeface="宋体" panose="02010600030101010101" pitchFamily="2" charset="-122"/>
                        </a:rPr>
                        <a:t>岁以下</a:t>
                      </a:r>
                      <a:endParaRPr lang="zh-CN" sz="10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30-34</a:t>
                      </a:r>
                      <a:r>
                        <a:rPr lang="zh-CN" sz="900" kern="100">
                          <a:effectLst/>
                          <a:latin typeface="Times New Roman" panose="02020603050405020304" charset="0"/>
                          <a:ea typeface="宋体" panose="02010600030101010101" pitchFamily="2" charset="-122"/>
                          <a:cs typeface="宋体" panose="02010600030101010101" pitchFamily="2" charset="-122"/>
                        </a:rPr>
                        <a:t>岁</a:t>
                      </a:r>
                      <a:endParaRPr lang="zh-CN" sz="10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35-39</a:t>
                      </a:r>
                      <a:r>
                        <a:rPr lang="zh-CN" sz="900" kern="100" dirty="0">
                          <a:effectLst/>
                          <a:latin typeface="Times New Roman" panose="02020603050405020304" charset="0"/>
                          <a:ea typeface="宋体" panose="02010600030101010101" pitchFamily="2" charset="-122"/>
                          <a:cs typeface="宋体" panose="02010600030101010101" pitchFamily="2" charset="-122"/>
                        </a:rPr>
                        <a:t>岁</a:t>
                      </a:r>
                      <a:endParaRPr lang="zh-CN" sz="1000" kern="100" dirty="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284">
                <a:tc gridSpan="2">
                  <a:txBody>
                    <a:bodyPr/>
                    <a:lstStyle/>
                    <a:p>
                      <a:pPr algn="ctr">
                        <a:spcAft>
                          <a:spcPts val="0"/>
                        </a:spcAft>
                      </a:pPr>
                      <a:r>
                        <a:rPr lang="zh-CN" sz="900" kern="100" dirty="0">
                          <a:effectLst/>
                          <a:latin typeface="Times New Roman" panose="02020603050405020304" charset="0"/>
                          <a:ea typeface="宋体" panose="02010600030101010101" pitchFamily="2" charset="-122"/>
                          <a:cs typeface="宋体" panose="02010600030101010101" pitchFamily="2" charset="-122"/>
                        </a:rPr>
                        <a:t>甲</a:t>
                      </a:r>
                      <a:endParaRPr lang="zh-CN" sz="1000" kern="100" dirty="0">
                        <a:effectLst/>
                        <a:latin typeface="Times New Roman" panose="02020603050405020304" charset="0"/>
                        <a:ea typeface="宋体" panose="02010600030101010101" pitchFamily="2" charset="-122"/>
                      </a:endParaRPr>
                    </a:p>
                  </a:txBody>
                  <a:tcPr marL="68565" marR="68565"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a:txBody>
                    <a:bodyPr/>
                    <a:lstStyle/>
                    <a:p>
                      <a:pPr algn="ctr">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乙</a:t>
                      </a:r>
                      <a:endParaRPr lang="zh-CN" sz="10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a:t>
                      </a:r>
                      <a:endParaRPr lang="zh-CN" sz="10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2</a:t>
                      </a:r>
                      <a:endParaRPr lang="zh-CN" sz="10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3</a:t>
                      </a:r>
                      <a:endParaRPr lang="zh-CN" sz="10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4</a:t>
                      </a:r>
                      <a:endParaRPr lang="zh-CN" sz="10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5</a:t>
                      </a:r>
                      <a:endParaRPr lang="zh-CN" sz="10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284">
                <a:tc gridSpan="2">
                  <a:txBody>
                    <a:bodyPr/>
                    <a:lstStyle/>
                    <a:p>
                      <a:pPr algn="just">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总计</a:t>
                      </a:r>
                      <a:endParaRPr lang="zh-CN" sz="1000" kern="100">
                        <a:effectLst/>
                        <a:latin typeface="Times New Roman" panose="02020603050405020304" charset="0"/>
                        <a:ea typeface="宋体" panose="02010600030101010101" pitchFamily="2" charset="-122"/>
                      </a:endParaRPr>
                    </a:p>
                  </a:txBody>
                  <a:tcPr marL="68565" marR="68565"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01</a:t>
                      </a:r>
                      <a:endParaRPr lang="zh-CN" sz="1000" kern="100" dirty="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5" marR="6856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5" marR="6856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5" marR="6856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5" marR="68565" marT="0" marB="0" anchor="ctr">
                    <a:lnL>
                      <a:noFill/>
                    </a:lnL>
                    <a:lnR>
                      <a:noFill/>
                    </a:lnR>
                    <a:lnT w="12700" cap="flat" cmpd="sng" algn="ctr">
                      <a:solidFill>
                        <a:srgbClr val="000000"/>
                      </a:solidFill>
                      <a:prstDash val="solid"/>
                      <a:round/>
                      <a:headEnd type="none" w="med" len="med"/>
                      <a:tailEnd type="none" w="med" len="med"/>
                    </a:lnT>
                    <a:lnB>
                      <a:noFill/>
                    </a:lnB>
                  </a:tcPr>
                </a:tc>
              </a:tr>
              <a:tr h="256880">
                <a:tc gridSpan="2">
                  <a:txBody>
                    <a:bodyPr/>
                    <a:lstStyle/>
                    <a:p>
                      <a:pPr indent="114300" algn="just">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r>
                        <a:rPr lang="zh-CN" sz="900" kern="100">
                          <a:effectLst/>
                          <a:latin typeface="Times New Roman" panose="02020603050405020304" charset="0"/>
                          <a:ea typeface="宋体" panose="02010600030101010101" pitchFamily="2" charset="-122"/>
                          <a:cs typeface="宋体" panose="02010600030101010101" pitchFamily="2" charset="-122"/>
                        </a:rPr>
                        <a:t>女</a:t>
                      </a:r>
                      <a:endParaRPr lang="zh-CN" sz="1000" kern="100">
                        <a:effectLst/>
                        <a:latin typeface="Times New Roman" panose="02020603050405020304" charset="0"/>
                        <a:ea typeface="宋体" panose="02010600030101010101" pitchFamily="2" charset="-122"/>
                      </a:endParaRPr>
                    </a:p>
                  </a:txBody>
                  <a:tcPr marL="68565" marR="68565"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02</a:t>
                      </a:r>
                      <a:endParaRPr lang="zh-CN" sz="1000" kern="100" dirty="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zh-CN" sz="900" kern="100">
                          <a:effectLst/>
                          <a:latin typeface="Times New Roman" panose="02020603050405020304" charset="0"/>
                          <a:ea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r>
              <a:tr h="260078">
                <a:tc rowSpan="3">
                  <a:txBody>
                    <a:bodyPr/>
                    <a:lstStyle/>
                    <a:p>
                      <a:pPr algn="ctr">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按专业技术职务分</a:t>
                      </a:r>
                      <a:endParaRPr lang="zh-CN" sz="1000" kern="100">
                        <a:effectLst/>
                        <a:latin typeface="Times New Roman" panose="02020603050405020304" charset="0"/>
                        <a:ea typeface="宋体" panose="02010600030101010101" pitchFamily="2" charset="-122"/>
                      </a:endParaRPr>
                    </a:p>
                  </a:txBody>
                  <a:tcPr marL="68565" marR="68565"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14300" algn="just">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正高级</a:t>
                      </a:r>
                      <a:endParaRPr lang="zh-CN" sz="10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03</a:t>
                      </a:r>
                      <a:endParaRPr lang="zh-CN" sz="10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r>
              <a:tr h="260078">
                <a:tc vMerge="1">
                  <a:tcPr/>
                </a:tc>
                <a:tc>
                  <a:txBody>
                    <a:bodyPr/>
                    <a:lstStyle/>
                    <a:p>
                      <a:pPr indent="114300" algn="just">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副高级</a:t>
                      </a:r>
                      <a:endParaRPr lang="zh-CN" sz="10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04</a:t>
                      </a:r>
                      <a:endParaRPr lang="zh-CN" sz="10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r>
              <a:tr h="317636">
                <a:tc vMerge="1">
                  <a:tcPr/>
                </a:tc>
                <a:tc>
                  <a:txBody>
                    <a:bodyPr/>
                    <a:lstStyle/>
                    <a:p>
                      <a:pPr indent="114300" algn="just">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中级</a:t>
                      </a:r>
                      <a:endParaRPr lang="zh-CN" sz="10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05</a:t>
                      </a:r>
                      <a:endParaRPr lang="zh-CN" sz="10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r>
              <a:tr h="262210">
                <a:tc rowSpan="6">
                  <a:txBody>
                    <a:bodyPr/>
                    <a:lstStyle/>
                    <a:p>
                      <a:pPr algn="ctr">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按指导关系分</a:t>
                      </a:r>
                      <a:endParaRPr lang="zh-CN" sz="1000" kern="100">
                        <a:effectLst/>
                        <a:latin typeface="Times New Roman" panose="02020603050405020304" charset="0"/>
                        <a:ea typeface="宋体" panose="02010600030101010101" pitchFamily="2" charset="-122"/>
                      </a:endParaRPr>
                    </a:p>
                  </a:txBody>
                  <a:tcPr marL="68565" marR="68565"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14300" algn="just">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博士导师</a:t>
                      </a:r>
                      <a:endParaRPr lang="zh-CN" sz="10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06</a:t>
                      </a:r>
                      <a:endParaRPr lang="zh-CN" sz="10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&amp;</a:t>
                      </a:r>
                      <a:endParaRPr lang="zh-CN" sz="1000" kern="100" dirty="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&amp;</a:t>
                      </a:r>
                      <a:endParaRPr lang="zh-CN" sz="1000" kern="100" dirty="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r>
              <a:tr h="297384">
                <a:tc vMerge="1">
                  <a:tcPr/>
                </a:tc>
                <a:tc>
                  <a:txBody>
                    <a:bodyPr/>
                    <a:lstStyle/>
                    <a:p>
                      <a:pPr indent="228600" algn="just">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r>
                        <a:rPr lang="zh-CN" sz="900" kern="100">
                          <a:effectLst/>
                          <a:latin typeface="Times New Roman" panose="02020603050405020304" charset="0"/>
                          <a:ea typeface="宋体" panose="02010600030101010101" pitchFamily="2" charset="-122"/>
                          <a:cs typeface="宋体" panose="02010600030101010101" pitchFamily="2" charset="-122"/>
                        </a:rPr>
                        <a:t>女</a:t>
                      </a:r>
                      <a:endParaRPr lang="zh-CN" sz="10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07</a:t>
                      </a:r>
                      <a:endParaRPr lang="zh-CN" sz="10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zh-CN" sz="900" kern="100" dirty="0">
                          <a:effectLst/>
                          <a:latin typeface="Times New Roman" panose="02020603050405020304" charset="0"/>
                          <a:ea typeface="宋体" panose="02010600030101010101" pitchFamily="2" charset="-122"/>
                        </a:rPr>
                        <a:t>—</a:t>
                      </a:r>
                      <a:endParaRPr lang="zh-CN" sz="1000" kern="100" dirty="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r>
              <a:tr h="333625">
                <a:tc vMerge="1">
                  <a:tcPr/>
                </a:tc>
                <a:tc>
                  <a:txBody>
                    <a:bodyPr/>
                    <a:lstStyle/>
                    <a:p>
                      <a:pPr indent="114300" algn="just">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硕士导师</a:t>
                      </a:r>
                      <a:endParaRPr lang="zh-CN" sz="10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08</a:t>
                      </a:r>
                      <a:endParaRPr lang="zh-CN" sz="10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r>
              <a:tr h="309108">
                <a:tc vMerge="1">
                  <a:tcPr/>
                </a:tc>
                <a:tc>
                  <a:txBody>
                    <a:bodyPr/>
                    <a:lstStyle/>
                    <a:p>
                      <a:pPr indent="228600" algn="just">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r>
                        <a:rPr lang="zh-CN" sz="900" kern="100">
                          <a:effectLst/>
                          <a:latin typeface="Times New Roman" panose="02020603050405020304" charset="0"/>
                          <a:ea typeface="宋体" panose="02010600030101010101" pitchFamily="2" charset="-122"/>
                          <a:cs typeface="宋体" panose="02010600030101010101" pitchFamily="2" charset="-122"/>
                        </a:rPr>
                        <a:t>女</a:t>
                      </a:r>
                      <a:endParaRPr lang="zh-CN" sz="10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09</a:t>
                      </a:r>
                      <a:endParaRPr lang="zh-CN" sz="10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zh-CN" sz="900" kern="100" dirty="0">
                          <a:effectLst/>
                          <a:latin typeface="Times New Roman" panose="02020603050405020304" charset="0"/>
                          <a:ea typeface="宋体" panose="02010600030101010101" pitchFamily="2" charset="-122"/>
                        </a:rPr>
                        <a:t>—</a:t>
                      </a:r>
                      <a:endParaRPr lang="zh-CN" sz="1000" kern="100" dirty="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r>
              <a:tr h="230284">
                <a:tc vMerge="1">
                  <a:tcPr/>
                </a:tc>
                <a:tc>
                  <a:txBody>
                    <a:bodyPr/>
                    <a:lstStyle/>
                    <a:p>
                      <a:pPr indent="114300" algn="just">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博士、硕士导师</a:t>
                      </a:r>
                      <a:endParaRPr lang="zh-CN" sz="10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10</a:t>
                      </a:r>
                      <a:endParaRPr lang="zh-CN" sz="10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&amp;</a:t>
                      </a:r>
                      <a:endParaRPr lang="zh-CN" sz="1000" kern="100" dirty="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a:noFill/>
                    </a:lnB>
                  </a:tcPr>
                </a:tc>
              </a:tr>
              <a:tr h="230284">
                <a:tc vMerge="1">
                  <a:tcPr/>
                </a:tc>
                <a:tc>
                  <a:txBody>
                    <a:bodyPr/>
                    <a:lstStyle/>
                    <a:p>
                      <a:pPr indent="228600" algn="just">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r>
                        <a:rPr lang="zh-CN" sz="900" kern="100">
                          <a:effectLst/>
                          <a:latin typeface="Times New Roman" panose="02020603050405020304" charset="0"/>
                          <a:ea typeface="宋体" panose="02010600030101010101" pitchFamily="2" charset="-122"/>
                          <a:cs typeface="宋体" panose="02010600030101010101" pitchFamily="2" charset="-122"/>
                        </a:rPr>
                        <a:t>女</a:t>
                      </a:r>
                      <a:endParaRPr lang="zh-CN" sz="10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11</a:t>
                      </a:r>
                      <a:endParaRPr lang="zh-CN" sz="10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8565" marR="68565"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100">
                          <a:effectLst/>
                          <a:latin typeface="Times New Roman" panose="02020603050405020304" charset="0"/>
                          <a:ea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&amp;</a:t>
                      </a:r>
                      <a:endParaRPr lang="zh-CN" sz="1000" kern="100" dirty="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&amp;</a:t>
                      </a:r>
                      <a:endParaRPr lang="zh-CN" sz="1000" kern="100" dirty="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&amp;</a:t>
                      </a:r>
                      <a:endParaRPr lang="zh-CN" sz="1000" kern="100" dirty="0">
                        <a:effectLst/>
                        <a:latin typeface="Times New Roman" panose="02020603050405020304" charset="0"/>
                        <a:ea typeface="宋体" panose="02010600030101010101" pitchFamily="2" charset="-122"/>
                      </a:endParaRPr>
                    </a:p>
                  </a:txBody>
                  <a:tcPr marL="68565" marR="68565" marT="0" marB="0" anchor="ctr">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
        <p:nvSpPr>
          <p:cNvPr id="9" name="矩形 8"/>
          <p:cNvSpPr/>
          <p:nvPr/>
        </p:nvSpPr>
        <p:spPr>
          <a:xfrm>
            <a:off x="4208304" y="287020"/>
            <a:ext cx="3775393" cy="400110"/>
          </a:xfrm>
          <a:prstGeom prst="rect">
            <a:avLst/>
          </a:prstGeom>
        </p:spPr>
        <p:txBody>
          <a:bodyPr wrap="none">
            <a:spAutoFit/>
          </a:bodyPr>
          <a:lstStyle/>
          <a:p>
            <a:pPr algn="ctr"/>
            <a:r>
              <a:rPr lang="zh-CN" altLang="en-US" sz="2000" b="1" dirty="0">
                <a:solidFill>
                  <a:srgbClr val="304371"/>
                </a:solidFill>
                <a:cs typeface="+mn-ea"/>
                <a:sym typeface="+mn-lt"/>
              </a:rPr>
              <a:t>（六十四）研究生指导教师情况</a:t>
            </a:r>
            <a:endParaRPr lang="zh-CN" altLang="en-US" sz="2000" b="1" dirty="0">
              <a:solidFill>
                <a:srgbClr val="304371"/>
              </a:solidFill>
              <a:cs typeface="+mn-ea"/>
              <a:sym typeface="+mn-lt"/>
            </a:endParaRPr>
          </a:p>
        </p:txBody>
      </p:sp>
      <p:sp>
        <p:nvSpPr>
          <p:cNvPr id="3" name="矩形 2"/>
          <p:cNvSpPr/>
          <p:nvPr/>
        </p:nvSpPr>
        <p:spPr>
          <a:xfrm>
            <a:off x="663797" y="5162943"/>
            <a:ext cx="646331" cy="369332"/>
          </a:xfrm>
          <a:prstGeom prst="rect">
            <a:avLst/>
          </a:prstGeom>
        </p:spPr>
        <p:txBody>
          <a:bodyPr wrap="none">
            <a:spAutoFit/>
          </a:bodyPr>
          <a:lstStyle/>
          <a:p>
            <a:pPr algn="just">
              <a:spcAft>
                <a:spcPts val="0"/>
              </a:spcAft>
            </a:pPr>
            <a:r>
              <a:rPr lang="zh-CN" altLang="zh-CN" kern="100" dirty="0">
                <a:cs typeface="+mn-ea"/>
                <a:sym typeface="+mn-lt"/>
              </a:rPr>
              <a:t>续表</a:t>
            </a:r>
            <a:endParaRPr lang="zh-CN" altLang="zh-CN" sz="2400" kern="100" dirty="0">
              <a:cs typeface="+mn-ea"/>
              <a:sym typeface="+mn-lt"/>
            </a:endParaRPr>
          </a:p>
        </p:txBody>
      </p:sp>
      <p:graphicFrame>
        <p:nvGraphicFramePr>
          <p:cNvPr id="6" name="表格 5"/>
          <p:cNvGraphicFramePr>
            <a:graphicFrameLocks noGrp="1"/>
          </p:cNvGraphicFramePr>
          <p:nvPr/>
        </p:nvGraphicFramePr>
        <p:xfrm>
          <a:off x="681068" y="5645561"/>
          <a:ext cx="10852120" cy="736190"/>
        </p:xfrm>
        <a:graphic>
          <a:graphicData uri="http://schemas.openxmlformats.org/drawingml/2006/table">
            <a:tbl>
              <a:tblPr firstRow="1" firstCol="1" bandRow="1"/>
              <a:tblGrid>
                <a:gridCol w="1810133"/>
                <a:gridCol w="1810133"/>
                <a:gridCol w="1810133"/>
                <a:gridCol w="1807964"/>
                <a:gridCol w="1807964"/>
                <a:gridCol w="1805793"/>
              </a:tblGrid>
              <a:tr h="425610">
                <a:tc>
                  <a:txBody>
                    <a:bodyPr/>
                    <a:lstStyle/>
                    <a:p>
                      <a:pPr algn="ctr">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40-44</a:t>
                      </a:r>
                      <a:r>
                        <a:rPr lang="zh-CN" sz="900" kern="100" dirty="0">
                          <a:effectLst/>
                          <a:latin typeface="Times New Roman" panose="02020603050405020304" charset="0"/>
                          <a:ea typeface="宋体" panose="02010600030101010101" pitchFamily="2" charset="-122"/>
                          <a:cs typeface="宋体" panose="02010600030101010101" pitchFamily="2" charset="-122"/>
                        </a:rPr>
                        <a:t>岁</a:t>
                      </a:r>
                      <a:endParaRPr lang="zh-CN" sz="1050" kern="100" dirty="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45-49</a:t>
                      </a:r>
                      <a:r>
                        <a:rPr lang="zh-CN" sz="900" kern="100" dirty="0">
                          <a:effectLst/>
                          <a:latin typeface="Times New Roman" panose="02020603050405020304" charset="0"/>
                          <a:ea typeface="宋体" panose="02010600030101010101" pitchFamily="2" charset="-122"/>
                          <a:cs typeface="宋体" panose="02010600030101010101" pitchFamily="2" charset="-122"/>
                        </a:rPr>
                        <a:t>岁</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50-54</a:t>
                      </a:r>
                      <a:r>
                        <a:rPr lang="zh-CN" sz="900" kern="100" dirty="0">
                          <a:effectLst/>
                          <a:latin typeface="Times New Roman" panose="02020603050405020304" charset="0"/>
                          <a:ea typeface="宋体" panose="02010600030101010101" pitchFamily="2" charset="-122"/>
                          <a:cs typeface="宋体" panose="02010600030101010101" pitchFamily="2" charset="-122"/>
                        </a:rPr>
                        <a:t>岁</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55-59</a:t>
                      </a:r>
                      <a:r>
                        <a:rPr lang="zh-CN" sz="900" kern="100" dirty="0">
                          <a:effectLst/>
                          <a:latin typeface="Times New Roman" panose="02020603050405020304" charset="0"/>
                          <a:ea typeface="宋体" panose="02010600030101010101" pitchFamily="2" charset="-122"/>
                          <a:cs typeface="宋体" panose="02010600030101010101" pitchFamily="2" charset="-122"/>
                        </a:rPr>
                        <a:t>岁</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60-64</a:t>
                      </a:r>
                      <a:r>
                        <a:rPr lang="zh-CN" sz="900" kern="100" dirty="0">
                          <a:effectLst/>
                          <a:latin typeface="Times New Roman" panose="02020603050405020304" charset="0"/>
                          <a:ea typeface="宋体" panose="02010600030101010101" pitchFamily="2" charset="-122"/>
                          <a:cs typeface="宋体" panose="02010600030101010101" pitchFamily="2" charset="-122"/>
                        </a:rPr>
                        <a:t>岁</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65</a:t>
                      </a:r>
                      <a:r>
                        <a:rPr lang="zh-CN" sz="900" kern="100">
                          <a:effectLst/>
                          <a:latin typeface="Times New Roman" panose="02020603050405020304" charset="0"/>
                          <a:ea typeface="宋体" panose="02010600030101010101" pitchFamily="2" charset="-122"/>
                          <a:cs typeface="宋体" panose="02010600030101010101" pitchFamily="2" charset="-122"/>
                        </a:rPr>
                        <a:t>岁以上</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0580">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6</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7</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8</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9</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10</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11</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pSp>
        <p:nvGrpSpPr>
          <p:cNvPr id="2" name="组合 1"/>
          <p:cNvGrpSpPr/>
          <p:nvPr/>
        </p:nvGrpSpPr>
        <p:grpSpPr>
          <a:xfrm>
            <a:off x="681068" y="3261747"/>
            <a:ext cx="10858500" cy="2622739"/>
            <a:chOff x="673100" y="2658496"/>
            <a:chExt cx="10858500" cy="2622739"/>
          </a:xfrm>
        </p:grpSpPr>
        <p:grpSp>
          <p:nvGrpSpPr>
            <p:cNvPr id="7" name="组合 6"/>
            <p:cNvGrpSpPr/>
            <p:nvPr/>
          </p:nvGrpSpPr>
          <p:grpSpPr>
            <a:xfrm>
              <a:off x="673100" y="4105968"/>
              <a:ext cx="10858500" cy="1175267"/>
              <a:chOff x="660401" y="308005"/>
              <a:chExt cx="10858500" cy="2233586"/>
            </a:xfrm>
          </p:grpSpPr>
          <p:sp>
            <p:nvSpPr>
              <p:cNvPr id="11" name="矩形 10"/>
              <p:cNvSpPr/>
              <p:nvPr/>
            </p:nvSpPr>
            <p:spPr>
              <a:xfrm>
                <a:off x="660401" y="308005"/>
                <a:ext cx="10858500" cy="2233586"/>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12" name="矩形 11"/>
              <p:cNvSpPr/>
              <p:nvPr/>
            </p:nvSpPr>
            <p:spPr>
              <a:xfrm>
                <a:off x="666750" y="370052"/>
                <a:ext cx="10722611" cy="2171539"/>
              </a:xfrm>
              <a:prstGeom prst="rect">
                <a:avLst/>
              </a:prstGeom>
            </p:spPr>
            <p:txBody>
              <a:bodyPr wrap="square">
                <a:spAutoFit/>
              </a:bodyPr>
              <a:lstStyle/>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rPr>
                  <a:t>博士导师数据来源教育部博士生导师信息采集系统。学校如对自动生成的博士生导师统计数据修正，需说明修正原因和依据。</a:t>
                </a:r>
                <a:endParaRPr lang="zh-CN" altLang="en-US" sz="1600" b="1" dirty="0">
                  <a:solidFill>
                    <a:schemeClr val="accent5">
                      <a:lumMod val="20000"/>
                      <a:lumOff val="80000"/>
                    </a:schemeClr>
                  </a:solidFill>
                  <a:latin typeface="黑体" panose="02010609060101010101" charset="-122"/>
                  <a:ea typeface="黑体" panose="02010609060101010101" charset="-122"/>
                </a:endParaRPr>
              </a:p>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rPr>
                  <a:t>行</a:t>
                </a:r>
                <a:r>
                  <a:rPr lang="en-US" altLang="zh-CN" sz="1600" b="1" dirty="0">
                    <a:solidFill>
                      <a:schemeClr val="accent5">
                        <a:lumMod val="20000"/>
                        <a:lumOff val="80000"/>
                      </a:schemeClr>
                    </a:solidFill>
                    <a:latin typeface="黑体" panose="02010609060101010101" charset="-122"/>
                    <a:ea typeface="黑体" panose="02010609060101010101" charset="-122"/>
                  </a:rPr>
                  <a:t>06</a:t>
                </a:r>
                <a:r>
                  <a:rPr lang="zh-CN" altLang="en-US"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07</a:t>
                </a:r>
                <a:r>
                  <a:rPr lang="zh-CN" altLang="en-US"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10</a:t>
                </a:r>
                <a:r>
                  <a:rPr lang="zh-CN" altLang="en-US"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11</a:t>
                </a:r>
                <a:r>
                  <a:rPr lang="zh-CN" altLang="en-US" sz="1600" b="1" dirty="0">
                    <a:solidFill>
                      <a:schemeClr val="accent5">
                        <a:lumMod val="20000"/>
                        <a:lumOff val="80000"/>
                      </a:schemeClr>
                    </a:solidFill>
                    <a:latin typeface="黑体" panose="02010609060101010101" charset="-122"/>
                    <a:ea typeface="黑体" panose="02010609060101010101" charset="-122"/>
                  </a:rPr>
                  <a:t>来源教育部博士生导师信息采集系统。</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10" name="矩形 9"/>
            <p:cNvSpPr/>
            <p:nvPr/>
          </p:nvSpPr>
          <p:spPr>
            <a:xfrm flipH="1">
              <a:off x="2787480" y="2658496"/>
              <a:ext cx="786449" cy="203443"/>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矩形 12"/>
            <p:cNvSpPr/>
            <p:nvPr/>
          </p:nvSpPr>
          <p:spPr>
            <a:xfrm flipH="1">
              <a:off x="2787480" y="3798281"/>
              <a:ext cx="957402" cy="269104"/>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4" name="组合 3"/>
          <p:cNvGrpSpPr/>
          <p:nvPr/>
        </p:nvGrpSpPr>
        <p:grpSpPr>
          <a:xfrm>
            <a:off x="767080" y="1268730"/>
            <a:ext cx="10858500" cy="990600"/>
            <a:chOff x="673100" y="3287781"/>
            <a:chExt cx="10858500" cy="1993454"/>
          </a:xfrm>
        </p:grpSpPr>
        <p:grpSp>
          <p:nvGrpSpPr>
            <p:cNvPr id="8" name="组合 7"/>
            <p:cNvGrpSpPr/>
            <p:nvPr/>
          </p:nvGrpSpPr>
          <p:grpSpPr>
            <a:xfrm>
              <a:off x="673100" y="4105968"/>
              <a:ext cx="10858500" cy="1175267"/>
              <a:chOff x="660401" y="308005"/>
              <a:chExt cx="10858500" cy="2233586"/>
            </a:xfrm>
          </p:grpSpPr>
          <p:sp>
            <p:nvSpPr>
              <p:cNvPr id="14" name="矩形 13"/>
              <p:cNvSpPr/>
              <p:nvPr>
                <p:custDataLst>
                  <p:tags r:id="rId2"/>
                </p:custDataLst>
              </p:nvPr>
            </p:nvSpPr>
            <p:spPr>
              <a:xfrm>
                <a:off x="660401" y="308005"/>
                <a:ext cx="10858500" cy="2233586"/>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p>
                <a:pPr algn="ctr"/>
                <a:endParaRPr kumimoji="1" lang="zh-CN" altLang="en-US" sz="2400" dirty="0">
                  <a:latin typeface="+mj-ea"/>
                  <a:ea typeface="+mj-ea"/>
                </a:endParaRPr>
              </a:p>
            </p:txBody>
          </p:sp>
          <p:sp>
            <p:nvSpPr>
              <p:cNvPr id="15" name="矩形 14"/>
              <p:cNvSpPr/>
              <p:nvPr>
                <p:custDataLst>
                  <p:tags r:id="rId3"/>
                </p:custDataLst>
              </p:nvPr>
            </p:nvSpPr>
            <p:spPr>
              <a:xfrm>
                <a:off x="666751" y="369552"/>
                <a:ext cx="10722610" cy="1019757"/>
              </a:xfrm>
              <a:prstGeom prst="rect">
                <a:avLst/>
              </a:prstGeom>
            </p:spPr>
            <p:txBody>
              <a:bodyPr wrap="square">
                <a:noAutofit/>
              </a:bodyPr>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rPr>
                  <a:t>研究生导师既包括人事关系在本校的，又包括人事关系在外单位，但是本学年聘用的指导本校研究生的导师。</a:t>
                </a:r>
                <a:endParaRPr lang="zh-CN" altLang="en-US" sz="1600" b="1" dirty="0">
                  <a:solidFill>
                    <a:schemeClr val="accent5">
                      <a:lumMod val="20000"/>
                      <a:lumOff val="80000"/>
                    </a:schemeClr>
                  </a:solidFill>
                  <a:latin typeface="黑体" panose="02010609060101010101" charset="-122"/>
                  <a:ea typeface="黑体" panose="02010609060101010101" charset="-122"/>
                </a:endParaRPr>
              </a:p>
              <a:p>
                <a:pPr>
                  <a:lnSpc>
                    <a:spcPct val="150000"/>
                  </a:lnSpc>
                </a:pP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16" name="矩形 15"/>
            <p:cNvSpPr/>
            <p:nvPr>
              <p:custDataLst>
                <p:tags r:id="rId4"/>
              </p:custDataLst>
            </p:nvPr>
          </p:nvSpPr>
          <p:spPr>
            <a:xfrm flipH="1">
              <a:off x="5929630" y="3287781"/>
              <a:ext cx="786765" cy="520087"/>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p>
          </p:txBody>
        </p:sp>
      </p:grpSp>
      <p:grpSp>
        <p:nvGrpSpPr>
          <p:cNvPr id="18" name="组合 17"/>
          <p:cNvGrpSpPr/>
          <p:nvPr/>
        </p:nvGrpSpPr>
        <p:grpSpPr>
          <a:xfrm>
            <a:off x="328930" y="353060"/>
            <a:ext cx="10858500" cy="990600"/>
            <a:chOff x="673100" y="3287781"/>
            <a:chExt cx="10858500" cy="1993454"/>
          </a:xfrm>
        </p:grpSpPr>
        <p:grpSp>
          <p:nvGrpSpPr>
            <p:cNvPr id="19" name="组合 18"/>
            <p:cNvGrpSpPr/>
            <p:nvPr/>
          </p:nvGrpSpPr>
          <p:grpSpPr>
            <a:xfrm>
              <a:off x="673100" y="4105968"/>
              <a:ext cx="10858500" cy="1175267"/>
              <a:chOff x="660401" y="308005"/>
              <a:chExt cx="10858500" cy="2233586"/>
            </a:xfrm>
          </p:grpSpPr>
          <p:sp>
            <p:nvSpPr>
              <p:cNvPr id="20" name="矩形 19"/>
              <p:cNvSpPr/>
              <p:nvPr>
                <p:custDataLst>
                  <p:tags r:id="rId5"/>
                </p:custDataLst>
              </p:nvPr>
            </p:nvSpPr>
            <p:spPr>
              <a:xfrm>
                <a:off x="660401" y="308005"/>
                <a:ext cx="10858500" cy="2233586"/>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p>
                <a:pPr algn="ctr"/>
                <a:endParaRPr kumimoji="1" lang="zh-CN" altLang="en-US" sz="2400" dirty="0">
                  <a:latin typeface="+mj-ea"/>
                  <a:ea typeface="+mj-ea"/>
                </a:endParaRPr>
              </a:p>
            </p:txBody>
          </p:sp>
          <p:sp>
            <p:nvSpPr>
              <p:cNvPr id="21" name="矩形 20"/>
              <p:cNvSpPr/>
              <p:nvPr>
                <p:custDataLst>
                  <p:tags r:id="rId6"/>
                </p:custDataLst>
              </p:nvPr>
            </p:nvSpPr>
            <p:spPr>
              <a:xfrm>
                <a:off x="666751" y="369552"/>
                <a:ext cx="10722610" cy="1019757"/>
              </a:xfrm>
              <a:prstGeom prst="rect">
                <a:avLst/>
              </a:prstGeom>
            </p:spPr>
            <p:txBody>
              <a:bodyPr wrap="square">
                <a:noAutofit/>
              </a:bodyPr>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rPr>
                  <a:t>有硕士、博士授予权（研究生招生资格）的高校或科研机构填写。其遴选的指导博士、硕士或都指导的教师。</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22" name="矩形 21"/>
            <p:cNvSpPr/>
            <p:nvPr>
              <p:custDataLst>
                <p:tags r:id="rId7"/>
              </p:custDataLst>
            </p:nvPr>
          </p:nvSpPr>
          <p:spPr>
            <a:xfrm flipH="1">
              <a:off x="5929630" y="3287781"/>
              <a:ext cx="2376170" cy="520087"/>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250"/>
                                        <p:tgtEl>
                                          <p:spTgt spid="2"/>
                                        </p:tgtEl>
                                      </p:cBhvr>
                                    </p:animEffect>
                                    <p:set>
                                      <p:cBhvr>
                                        <p:cTn id="12" dur="1" fill="hold">
                                          <p:stCondLst>
                                            <p:cond delay="249"/>
                                          </p:stCondLst>
                                        </p:cTn>
                                        <p:tgtEl>
                                          <p:spTgt spid="2"/>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nodeType="clickEffect">
                                  <p:stCondLst>
                                    <p:cond delay="0"/>
                                  </p:stCondLst>
                                  <p:childTnLst>
                                    <p:animEffect transition="out" filter="fade">
                                      <p:cBhvr>
                                        <p:cTn id="21" dur="250"/>
                                        <p:tgtEl>
                                          <p:spTgt spid="4"/>
                                        </p:tgtEl>
                                      </p:cBhvr>
                                    </p:animEffect>
                                    <p:set>
                                      <p:cBhvr>
                                        <p:cTn id="22" dur="1" fill="hold">
                                          <p:stCondLst>
                                            <p:cond delay="249"/>
                                          </p:stCondLst>
                                        </p:cTn>
                                        <p:tgtEl>
                                          <p:spTgt spid="4"/>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nodeType="clickEffect">
                                  <p:stCondLst>
                                    <p:cond delay="0"/>
                                  </p:stCondLst>
                                  <p:childTnLst>
                                    <p:animEffect transition="out" filter="fade">
                                      <p:cBhvr>
                                        <p:cTn id="31" dur="250"/>
                                        <p:tgtEl>
                                          <p:spTgt spid="18"/>
                                        </p:tgtEl>
                                      </p:cBhvr>
                                    </p:animEffect>
                                    <p:set>
                                      <p:cBhvr>
                                        <p:cTn id="32" dur="1" fill="hold">
                                          <p:stCondLst>
                                            <p:cond delay="249"/>
                                          </p:stCondLst>
                                        </p:cTn>
                                        <p:tgtEl>
                                          <p:spTgt spid="1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1625469" y="663722"/>
            <a:ext cx="5766675" cy="473271"/>
          </a:xfrm>
          <a:prstGeom prst="rect">
            <a:avLst/>
          </a:prstGeom>
          <a:noFill/>
        </p:spPr>
        <p:txBody>
          <a:bodyPr wrap="square" lIns="0" tIns="0" rIns="0" bIns="0">
            <a:spAutoFit/>
          </a:bodyPr>
          <a:lstStyle>
            <a:defPPr>
              <a:defRPr lang="zh-CN"/>
            </a:defPPr>
            <a:lvl1pPr>
              <a:lnSpc>
                <a:spcPct val="120000"/>
              </a:lnSpc>
              <a:defRPr sz="2800">
                <a:solidFill>
                  <a:schemeClr val="accent3">
                    <a:lumMod val="50000"/>
                  </a:schemeClr>
                </a:solidFill>
                <a:latin typeface="思源宋体 CN Medium" panose="02020500000000000000" pitchFamily="18" charset="-122"/>
                <a:ea typeface="思源宋体 CN Medium" panose="02020500000000000000" pitchFamily="18" charset="-122"/>
              </a:defRPr>
            </a:lvl1pPr>
          </a:lstStyle>
          <a:p>
            <a:pPr lvl="0"/>
            <a:r>
              <a:rPr lang="zh-CN" altLang="en-US" sz="2800" b="1" dirty="0">
                <a:solidFill>
                  <a:schemeClr val="accent4"/>
                </a:solidFill>
                <a:latin typeface="微软雅黑" panose="020B0503020204020204" pitchFamily="34" charset="-122"/>
                <a:ea typeface="微软雅黑" panose="020B0503020204020204" pitchFamily="34" charset="-122"/>
              </a:rPr>
              <a:t>统计工作的目的</a:t>
            </a:r>
            <a:endParaRPr lang="zh-CN" altLang="en-US" sz="2800" b="1" dirty="0">
              <a:solidFill>
                <a:schemeClr val="accent4"/>
              </a:solidFill>
              <a:latin typeface="微软雅黑" panose="020B0503020204020204" pitchFamily="34" charset="-122"/>
              <a:ea typeface="微软雅黑" panose="020B0503020204020204" pitchFamily="34" charset="-122"/>
            </a:endParaRPr>
          </a:p>
        </p:txBody>
      </p:sp>
      <p:sp>
        <p:nvSpPr>
          <p:cNvPr id="19" name="矩形 18"/>
          <p:cNvSpPr/>
          <p:nvPr/>
        </p:nvSpPr>
        <p:spPr>
          <a:xfrm>
            <a:off x="564923" y="548619"/>
            <a:ext cx="752560" cy="703798"/>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latin typeface="微软雅黑" panose="020B0503020204020204" pitchFamily="34" charset="-122"/>
                <a:ea typeface="微软雅黑" panose="020B0503020204020204" pitchFamily="34" charset="-122"/>
              </a:rPr>
              <a:t>02</a:t>
            </a:r>
            <a:endParaRPr lang="zh-CN" altLang="en-US" sz="2800" b="1" dirty="0">
              <a:latin typeface="微软雅黑" panose="020B0503020204020204" pitchFamily="34" charset="-122"/>
              <a:ea typeface="微软雅黑" panose="020B0503020204020204" pitchFamily="34" charset="-122"/>
            </a:endParaRPr>
          </a:p>
        </p:txBody>
      </p:sp>
      <p:sp>
        <p:nvSpPr>
          <p:cNvPr id="7" name="椭圆 6"/>
          <p:cNvSpPr/>
          <p:nvPr/>
        </p:nvSpPr>
        <p:spPr>
          <a:xfrm>
            <a:off x="4886784" y="2132323"/>
            <a:ext cx="897436" cy="897436"/>
          </a:xfrm>
          <a:prstGeom prst="ellipse">
            <a:avLst/>
          </a:prstGeom>
          <a:gradFill>
            <a:gsLst>
              <a:gs pos="0">
                <a:srgbClr val="0064C8"/>
              </a:gs>
              <a:gs pos="100000">
                <a:srgbClr val="00428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8" name="Group 144"/>
          <p:cNvGrpSpPr/>
          <p:nvPr/>
        </p:nvGrpSpPr>
        <p:grpSpPr>
          <a:xfrm>
            <a:off x="5028321" y="2317042"/>
            <a:ext cx="614363" cy="519985"/>
            <a:chOff x="7297738" y="3721101"/>
            <a:chExt cx="527051" cy="446088"/>
          </a:xfrm>
          <a:solidFill>
            <a:schemeClr val="bg1"/>
          </a:solidFill>
        </p:grpSpPr>
        <p:sp>
          <p:nvSpPr>
            <p:cNvPr id="9" name="Freeform 254"/>
            <p:cNvSpPr/>
            <p:nvPr/>
          </p:nvSpPr>
          <p:spPr bwMode="auto">
            <a:xfrm>
              <a:off x="7404101" y="3852863"/>
              <a:ext cx="314325" cy="223838"/>
            </a:xfrm>
            <a:custGeom>
              <a:avLst/>
              <a:gdLst>
                <a:gd name="T0" fmla="*/ 184 w 198"/>
                <a:gd name="T1" fmla="*/ 55 h 141"/>
                <a:gd name="T2" fmla="*/ 106 w 198"/>
                <a:gd name="T3" fmla="*/ 55 h 141"/>
                <a:gd name="T4" fmla="*/ 106 w 198"/>
                <a:gd name="T5" fmla="*/ 0 h 141"/>
                <a:gd name="T6" fmla="*/ 92 w 198"/>
                <a:gd name="T7" fmla="*/ 0 h 141"/>
                <a:gd name="T8" fmla="*/ 92 w 198"/>
                <a:gd name="T9" fmla="*/ 55 h 141"/>
                <a:gd name="T10" fmla="*/ 14 w 198"/>
                <a:gd name="T11" fmla="*/ 55 h 141"/>
                <a:gd name="T12" fmla="*/ 0 w 198"/>
                <a:gd name="T13" fmla="*/ 55 h 141"/>
                <a:gd name="T14" fmla="*/ 0 w 198"/>
                <a:gd name="T15" fmla="*/ 69 h 141"/>
                <a:gd name="T16" fmla="*/ 0 w 198"/>
                <a:gd name="T17" fmla="*/ 141 h 141"/>
                <a:gd name="T18" fmla="*/ 14 w 198"/>
                <a:gd name="T19" fmla="*/ 141 h 141"/>
                <a:gd name="T20" fmla="*/ 14 w 198"/>
                <a:gd name="T21" fmla="*/ 69 h 141"/>
                <a:gd name="T22" fmla="*/ 184 w 198"/>
                <a:gd name="T23" fmla="*/ 69 h 141"/>
                <a:gd name="T24" fmla="*/ 184 w 198"/>
                <a:gd name="T25" fmla="*/ 141 h 141"/>
                <a:gd name="T26" fmla="*/ 198 w 198"/>
                <a:gd name="T27" fmla="*/ 141 h 141"/>
                <a:gd name="T28" fmla="*/ 198 w 198"/>
                <a:gd name="T29" fmla="*/ 69 h 141"/>
                <a:gd name="T30" fmla="*/ 198 w 198"/>
                <a:gd name="T31" fmla="*/ 55 h 141"/>
                <a:gd name="T32" fmla="*/ 184 w 198"/>
                <a:gd name="T33" fmla="*/ 55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8" h="141">
                  <a:moveTo>
                    <a:pt x="184" y="55"/>
                  </a:moveTo>
                  <a:lnTo>
                    <a:pt x="106" y="55"/>
                  </a:lnTo>
                  <a:lnTo>
                    <a:pt x="106" y="0"/>
                  </a:lnTo>
                  <a:lnTo>
                    <a:pt x="92" y="0"/>
                  </a:lnTo>
                  <a:lnTo>
                    <a:pt x="92" y="55"/>
                  </a:lnTo>
                  <a:lnTo>
                    <a:pt x="14" y="55"/>
                  </a:lnTo>
                  <a:lnTo>
                    <a:pt x="0" y="55"/>
                  </a:lnTo>
                  <a:lnTo>
                    <a:pt x="0" y="69"/>
                  </a:lnTo>
                  <a:lnTo>
                    <a:pt x="0" y="141"/>
                  </a:lnTo>
                  <a:lnTo>
                    <a:pt x="14" y="141"/>
                  </a:lnTo>
                  <a:lnTo>
                    <a:pt x="14" y="69"/>
                  </a:lnTo>
                  <a:lnTo>
                    <a:pt x="184" y="69"/>
                  </a:lnTo>
                  <a:lnTo>
                    <a:pt x="184" y="141"/>
                  </a:lnTo>
                  <a:lnTo>
                    <a:pt x="198" y="141"/>
                  </a:lnTo>
                  <a:lnTo>
                    <a:pt x="198" y="69"/>
                  </a:lnTo>
                  <a:lnTo>
                    <a:pt x="198" y="55"/>
                  </a:lnTo>
                  <a:lnTo>
                    <a:pt x="184" y="5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1" rIns="91440" bIns="45721" numCol="1" anchor="t" anchorCtr="0" compatLnSpc="1"/>
            <a:lstStyle/>
            <a:p>
              <a:endParaRPr lang="en-US" sz="1800">
                <a:latin typeface="微软雅黑" panose="020B0503020204020204" pitchFamily="34" charset="-122"/>
                <a:ea typeface="微软雅黑" panose="020B0503020204020204" pitchFamily="34" charset="-122"/>
                <a:sym typeface="Arial" panose="020B0604020202020204" pitchFamily="34" charset="0"/>
              </a:endParaRPr>
            </a:p>
          </p:txBody>
        </p:sp>
        <p:sp>
          <p:nvSpPr>
            <p:cNvPr id="11" name="Freeform 255"/>
            <p:cNvSpPr>
              <a:spLocks noEditPoints="1"/>
            </p:cNvSpPr>
            <p:nvPr/>
          </p:nvSpPr>
          <p:spPr bwMode="auto">
            <a:xfrm>
              <a:off x="7610476" y="4057651"/>
              <a:ext cx="214313" cy="109538"/>
            </a:xfrm>
            <a:custGeom>
              <a:avLst/>
              <a:gdLst>
                <a:gd name="T0" fmla="*/ 3 w 135"/>
                <a:gd name="T1" fmla="*/ 0 h 69"/>
                <a:gd name="T2" fmla="*/ 3 w 135"/>
                <a:gd name="T3" fmla="*/ 0 h 69"/>
                <a:gd name="T4" fmla="*/ 1 w 135"/>
                <a:gd name="T5" fmla="*/ 1 h 69"/>
                <a:gd name="T6" fmla="*/ 0 w 135"/>
                <a:gd name="T7" fmla="*/ 4 h 69"/>
                <a:gd name="T8" fmla="*/ 0 w 135"/>
                <a:gd name="T9" fmla="*/ 64 h 69"/>
                <a:gd name="T10" fmla="*/ 0 w 135"/>
                <a:gd name="T11" fmla="*/ 64 h 69"/>
                <a:gd name="T12" fmla="*/ 1 w 135"/>
                <a:gd name="T13" fmla="*/ 67 h 69"/>
                <a:gd name="T14" fmla="*/ 3 w 135"/>
                <a:gd name="T15" fmla="*/ 69 h 69"/>
                <a:gd name="T16" fmla="*/ 132 w 135"/>
                <a:gd name="T17" fmla="*/ 69 h 69"/>
                <a:gd name="T18" fmla="*/ 132 w 135"/>
                <a:gd name="T19" fmla="*/ 69 h 69"/>
                <a:gd name="T20" fmla="*/ 134 w 135"/>
                <a:gd name="T21" fmla="*/ 67 h 69"/>
                <a:gd name="T22" fmla="*/ 135 w 135"/>
                <a:gd name="T23" fmla="*/ 64 h 69"/>
                <a:gd name="T24" fmla="*/ 135 w 135"/>
                <a:gd name="T25" fmla="*/ 4 h 69"/>
                <a:gd name="T26" fmla="*/ 135 w 135"/>
                <a:gd name="T27" fmla="*/ 4 h 69"/>
                <a:gd name="T28" fmla="*/ 134 w 135"/>
                <a:gd name="T29" fmla="*/ 1 h 69"/>
                <a:gd name="T30" fmla="*/ 132 w 135"/>
                <a:gd name="T31" fmla="*/ 0 h 69"/>
                <a:gd name="T32" fmla="*/ 3 w 135"/>
                <a:gd name="T33" fmla="*/ 0 h 69"/>
                <a:gd name="T34" fmla="*/ 119 w 135"/>
                <a:gd name="T35" fmla="*/ 39 h 69"/>
                <a:gd name="T36" fmla="*/ 119 w 135"/>
                <a:gd name="T37" fmla="*/ 39 h 69"/>
                <a:gd name="T38" fmla="*/ 118 w 135"/>
                <a:gd name="T39" fmla="*/ 41 h 69"/>
                <a:gd name="T40" fmla="*/ 116 w 135"/>
                <a:gd name="T41" fmla="*/ 42 h 69"/>
                <a:gd name="T42" fmla="*/ 19 w 135"/>
                <a:gd name="T43" fmla="*/ 42 h 69"/>
                <a:gd name="T44" fmla="*/ 19 w 135"/>
                <a:gd name="T45" fmla="*/ 42 h 69"/>
                <a:gd name="T46" fmla="*/ 17 w 135"/>
                <a:gd name="T47" fmla="*/ 41 h 69"/>
                <a:gd name="T48" fmla="*/ 16 w 135"/>
                <a:gd name="T49" fmla="*/ 39 h 69"/>
                <a:gd name="T50" fmla="*/ 16 w 135"/>
                <a:gd name="T51" fmla="*/ 30 h 69"/>
                <a:gd name="T52" fmla="*/ 16 w 135"/>
                <a:gd name="T53" fmla="*/ 30 h 69"/>
                <a:gd name="T54" fmla="*/ 17 w 135"/>
                <a:gd name="T55" fmla="*/ 28 h 69"/>
                <a:gd name="T56" fmla="*/ 19 w 135"/>
                <a:gd name="T57" fmla="*/ 27 h 69"/>
                <a:gd name="T58" fmla="*/ 116 w 135"/>
                <a:gd name="T59" fmla="*/ 27 h 69"/>
                <a:gd name="T60" fmla="*/ 116 w 135"/>
                <a:gd name="T61" fmla="*/ 27 h 69"/>
                <a:gd name="T62" fmla="*/ 118 w 135"/>
                <a:gd name="T63" fmla="*/ 28 h 69"/>
                <a:gd name="T64" fmla="*/ 119 w 135"/>
                <a:gd name="T65" fmla="*/ 30 h 69"/>
                <a:gd name="T66" fmla="*/ 119 w 135"/>
                <a:gd name="T67" fmla="*/ 3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5" h="69">
                  <a:moveTo>
                    <a:pt x="3" y="0"/>
                  </a:moveTo>
                  <a:lnTo>
                    <a:pt x="3" y="0"/>
                  </a:lnTo>
                  <a:lnTo>
                    <a:pt x="1" y="1"/>
                  </a:lnTo>
                  <a:lnTo>
                    <a:pt x="0" y="4"/>
                  </a:lnTo>
                  <a:lnTo>
                    <a:pt x="0" y="64"/>
                  </a:lnTo>
                  <a:lnTo>
                    <a:pt x="0" y="64"/>
                  </a:lnTo>
                  <a:lnTo>
                    <a:pt x="1" y="67"/>
                  </a:lnTo>
                  <a:lnTo>
                    <a:pt x="3" y="69"/>
                  </a:lnTo>
                  <a:lnTo>
                    <a:pt x="132" y="69"/>
                  </a:lnTo>
                  <a:lnTo>
                    <a:pt x="132" y="69"/>
                  </a:lnTo>
                  <a:lnTo>
                    <a:pt x="134" y="67"/>
                  </a:lnTo>
                  <a:lnTo>
                    <a:pt x="135" y="64"/>
                  </a:lnTo>
                  <a:lnTo>
                    <a:pt x="135" y="4"/>
                  </a:lnTo>
                  <a:lnTo>
                    <a:pt x="135" y="4"/>
                  </a:lnTo>
                  <a:lnTo>
                    <a:pt x="134" y="1"/>
                  </a:lnTo>
                  <a:lnTo>
                    <a:pt x="132" y="0"/>
                  </a:lnTo>
                  <a:lnTo>
                    <a:pt x="3" y="0"/>
                  </a:lnTo>
                  <a:close/>
                  <a:moveTo>
                    <a:pt x="119" y="39"/>
                  </a:moveTo>
                  <a:lnTo>
                    <a:pt x="119" y="39"/>
                  </a:lnTo>
                  <a:lnTo>
                    <a:pt x="118" y="41"/>
                  </a:lnTo>
                  <a:lnTo>
                    <a:pt x="116" y="42"/>
                  </a:lnTo>
                  <a:lnTo>
                    <a:pt x="19" y="42"/>
                  </a:lnTo>
                  <a:lnTo>
                    <a:pt x="19" y="42"/>
                  </a:lnTo>
                  <a:lnTo>
                    <a:pt x="17" y="41"/>
                  </a:lnTo>
                  <a:lnTo>
                    <a:pt x="16" y="39"/>
                  </a:lnTo>
                  <a:lnTo>
                    <a:pt x="16" y="30"/>
                  </a:lnTo>
                  <a:lnTo>
                    <a:pt x="16" y="30"/>
                  </a:lnTo>
                  <a:lnTo>
                    <a:pt x="17" y="28"/>
                  </a:lnTo>
                  <a:lnTo>
                    <a:pt x="19" y="27"/>
                  </a:lnTo>
                  <a:lnTo>
                    <a:pt x="116" y="27"/>
                  </a:lnTo>
                  <a:lnTo>
                    <a:pt x="116" y="27"/>
                  </a:lnTo>
                  <a:lnTo>
                    <a:pt x="118" y="28"/>
                  </a:lnTo>
                  <a:lnTo>
                    <a:pt x="119" y="30"/>
                  </a:lnTo>
                  <a:lnTo>
                    <a:pt x="119"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1" rIns="91440" bIns="45721" numCol="1" anchor="t" anchorCtr="0" compatLnSpc="1"/>
            <a:lstStyle/>
            <a:p>
              <a:endParaRPr lang="en-US" sz="1800">
                <a:latin typeface="微软雅黑" panose="020B0503020204020204" pitchFamily="34" charset="-122"/>
                <a:ea typeface="微软雅黑" panose="020B0503020204020204" pitchFamily="34" charset="-122"/>
                <a:sym typeface="Arial" panose="020B0604020202020204" pitchFamily="34" charset="0"/>
              </a:endParaRPr>
            </a:p>
          </p:txBody>
        </p:sp>
        <p:sp>
          <p:nvSpPr>
            <p:cNvPr id="12" name="Freeform 256"/>
            <p:cNvSpPr>
              <a:spLocks noEditPoints="1"/>
            </p:cNvSpPr>
            <p:nvPr/>
          </p:nvSpPr>
          <p:spPr bwMode="auto">
            <a:xfrm>
              <a:off x="7297738" y="4057651"/>
              <a:ext cx="212725" cy="109538"/>
            </a:xfrm>
            <a:custGeom>
              <a:avLst/>
              <a:gdLst>
                <a:gd name="T0" fmla="*/ 3 w 134"/>
                <a:gd name="T1" fmla="*/ 0 h 69"/>
                <a:gd name="T2" fmla="*/ 3 w 134"/>
                <a:gd name="T3" fmla="*/ 0 h 69"/>
                <a:gd name="T4" fmla="*/ 1 w 134"/>
                <a:gd name="T5" fmla="*/ 1 h 69"/>
                <a:gd name="T6" fmla="*/ 0 w 134"/>
                <a:gd name="T7" fmla="*/ 4 h 69"/>
                <a:gd name="T8" fmla="*/ 0 w 134"/>
                <a:gd name="T9" fmla="*/ 64 h 69"/>
                <a:gd name="T10" fmla="*/ 0 w 134"/>
                <a:gd name="T11" fmla="*/ 64 h 69"/>
                <a:gd name="T12" fmla="*/ 1 w 134"/>
                <a:gd name="T13" fmla="*/ 67 h 69"/>
                <a:gd name="T14" fmla="*/ 3 w 134"/>
                <a:gd name="T15" fmla="*/ 69 h 69"/>
                <a:gd name="T16" fmla="*/ 131 w 134"/>
                <a:gd name="T17" fmla="*/ 69 h 69"/>
                <a:gd name="T18" fmla="*/ 131 w 134"/>
                <a:gd name="T19" fmla="*/ 69 h 69"/>
                <a:gd name="T20" fmla="*/ 134 w 134"/>
                <a:gd name="T21" fmla="*/ 67 h 69"/>
                <a:gd name="T22" fmla="*/ 134 w 134"/>
                <a:gd name="T23" fmla="*/ 64 h 69"/>
                <a:gd name="T24" fmla="*/ 134 w 134"/>
                <a:gd name="T25" fmla="*/ 4 h 69"/>
                <a:gd name="T26" fmla="*/ 134 w 134"/>
                <a:gd name="T27" fmla="*/ 4 h 69"/>
                <a:gd name="T28" fmla="*/ 134 w 134"/>
                <a:gd name="T29" fmla="*/ 1 h 69"/>
                <a:gd name="T30" fmla="*/ 131 w 134"/>
                <a:gd name="T31" fmla="*/ 0 h 69"/>
                <a:gd name="T32" fmla="*/ 3 w 134"/>
                <a:gd name="T33" fmla="*/ 0 h 69"/>
                <a:gd name="T34" fmla="*/ 119 w 134"/>
                <a:gd name="T35" fmla="*/ 39 h 69"/>
                <a:gd name="T36" fmla="*/ 119 w 134"/>
                <a:gd name="T37" fmla="*/ 39 h 69"/>
                <a:gd name="T38" fmla="*/ 118 w 134"/>
                <a:gd name="T39" fmla="*/ 41 h 69"/>
                <a:gd name="T40" fmla="*/ 116 w 134"/>
                <a:gd name="T41" fmla="*/ 42 h 69"/>
                <a:gd name="T42" fmla="*/ 19 w 134"/>
                <a:gd name="T43" fmla="*/ 42 h 69"/>
                <a:gd name="T44" fmla="*/ 19 w 134"/>
                <a:gd name="T45" fmla="*/ 42 h 69"/>
                <a:gd name="T46" fmla="*/ 16 w 134"/>
                <a:gd name="T47" fmla="*/ 41 h 69"/>
                <a:gd name="T48" fmla="*/ 15 w 134"/>
                <a:gd name="T49" fmla="*/ 39 h 69"/>
                <a:gd name="T50" fmla="*/ 15 w 134"/>
                <a:gd name="T51" fmla="*/ 30 h 69"/>
                <a:gd name="T52" fmla="*/ 15 w 134"/>
                <a:gd name="T53" fmla="*/ 30 h 69"/>
                <a:gd name="T54" fmla="*/ 16 w 134"/>
                <a:gd name="T55" fmla="*/ 28 h 69"/>
                <a:gd name="T56" fmla="*/ 19 w 134"/>
                <a:gd name="T57" fmla="*/ 27 h 69"/>
                <a:gd name="T58" fmla="*/ 116 w 134"/>
                <a:gd name="T59" fmla="*/ 27 h 69"/>
                <a:gd name="T60" fmla="*/ 116 w 134"/>
                <a:gd name="T61" fmla="*/ 27 h 69"/>
                <a:gd name="T62" fmla="*/ 118 w 134"/>
                <a:gd name="T63" fmla="*/ 28 h 69"/>
                <a:gd name="T64" fmla="*/ 119 w 134"/>
                <a:gd name="T65" fmla="*/ 30 h 69"/>
                <a:gd name="T66" fmla="*/ 119 w 134"/>
                <a:gd name="T67" fmla="*/ 3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4" h="69">
                  <a:moveTo>
                    <a:pt x="3" y="0"/>
                  </a:moveTo>
                  <a:lnTo>
                    <a:pt x="3" y="0"/>
                  </a:lnTo>
                  <a:lnTo>
                    <a:pt x="1" y="1"/>
                  </a:lnTo>
                  <a:lnTo>
                    <a:pt x="0" y="4"/>
                  </a:lnTo>
                  <a:lnTo>
                    <a:pt x="0" y="64"/>
                  </a:lnTo>
                  <a:lnTo>
                    <a:pt x="0" y="64"/>
                  </a:lnTo>
                  <a:lnTo>
                    <a:pt x="1" y="67"/>
                  </a:lnTo>
                  <a:lnTo>
                    <a:pt x="3" y="69"/>
                  </a:lnTo>
                  <a:lnTo>
                    <a:pt x="131" y="69"/>
                  </a:lnTo>
                  <a:lnTo>
                    <a:pt x="131" y="69"/>
                  </a:lnTo>
                  <a:lnTo>
                    <a:pt x="134" y="67"/>
                  </a:lnTo>
                  <a:lnTo>
                    <a:pt x="134" y="64"/>
                  </a:lnTo>
                  <a:lnTo>
                    <a:pt x="134" y="4"/>
                  </a:lnTo>
                  <a:lnTo>
                    <a:pt x="134" y="4"/>
                  </a:lnTo>
                  <a:lnTo>
                    <a:pt x="134" y="1"/>
                  </a:lnTo>
                  <a:lnTo>
                    <a:pt x="131" y="0"/>
                  </a:lnTo>
                  <a:lnTo>
                    <a:pt x="3" y="0"/>
                  </a:lnTo>
                  <a:close/>
                  <a:moveTo>
                    <a:pt x="119" y="39"/>
                  </a:moveTo>
                  <a:lnTo>
                    <a:pt x="119" y="39"/>
                  </a:lnTo>
                  <a:lnTo>
                    <a:pt x="118" y="41"/>
                  </a:lnTo>
                  <a:lnTo>
                    <a:pt x="116" y="42"/>
                  </a:lnTo>
                  <a:lnTo>
                    <a:pt x="19" y="42"/>
                  </a:lnTo>
                  <a:lnTo>
                    <a:pt x="19" y="42"/>
                  </a:lnTo>
                  <a:lnTo>
                    <a:pt x="16" y="41"/>
                  </a:lnTo>
                  <a:lnTo>
                    <a:pt x="15" y="39"/>
                  </a:lnTo>
                  <a:lnTo>
                    <a:pt x="15" y="30"/>
                  </a:lnTo>
                  <a:lnTo>
                    <a:pt x="15" y="30"/>
                  </a:lnTo>
                  <a:lnTo>
                    <a:pt x="16" y="28"/>
                  </a:lnTo>
                  <a:lnTo>
                    <a:pt x="19" y="27"/>
                  </a:lnTo>
                  <a:lnTo>
                    <a:pt x="116" y="27"/>
                  </a:lnTo>
                  <a:lnTo>
                    <a:pt x="116" y="27"/>
                  </a:lnTo>
                  <a:lnTo>
                    <a:pt x="118" y="28"/>
                  </a:lnTo>
                  <a:lnTo>
                    <a:pt x="119" y="30"/>
                  </a:lnTo>
                  <a:lnTo>
                    <a:pt x="119"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1" rIns="91440" bIns="45721" numCol="1" anchor="t" anchorCtr="0" compatLnSpc="1"/>
            <a:lstStyle/>
            <a:p>
              <a:endParaRPr lang="en-US" sz="1800">
                <a:latin typeface="微软雅黑" panose="020B0503020204020204" pitchFamily="34" charset="-122"/>
                <a:ea typeface="微软雅黑" panose="020B0503020204020204" pitchFamily="34" charset="-122"/>
                <a:sym typeface="Arial" panose="020B0604020202020204" pitchFamily="34" charset="0"/>
              </a:endParaRPr>
            </a:p>
          </p:txBody>
        </p:sp>
        <p:sp>
          <p:nvSpPr>
            <p:cNvPr id="13" name="Freeform 257"/>
            <p:cNvSpPr>
              <a:spLocks noEditPoints="1"/>
            </p:cNvSpPr>
            <p:nvPr/>
          </p:nvSpPr>
          <p:spPr bwMode="auto">
            <a:xfrm>
              <a:off x="7418388" y="3721101"/>
              <a:ext cx="285750" cy="142875"/>
            </a:xfrm>
            <a:custGeom>
              <a:avLst/>
              <a:gdLst>
                <a:gd name="T0" fmla="*/ 4 w 180"/>
                <a:gd name="T1" fmla="*/ 0 h 90"/>
                <a:gd name="T2" fmla="*/ 4 w 180"/>
                <a:gd name="T3" fmla="*/ 0 h 90"/>
                <a:gd name="T4" fmla="*/ 1 w 180"/>
                <a:gd name="T5" fmla="*/ 0 h 90"/>
                <a:gd name="T6" fmla="*/ 0 w 180"/>
                <a:gd name="T7" fmla="*/ 3 h 90"/>
                <a:gd name="T8" fmla="*/ 0 w 180"/>
                <a:gd name="T9" fmla="*/ 86 h 90"/>
                <a:gd name="T10" fmla="*/ 0 w 180"/>
                <a:gd name="T11" fmla="*/ 86 h 90"/>
                <a:gd name="T12" fmla="*/ 1 w 180"/>
                <a:gd name="T13" fmla="*/ 88 h 90"/>
                <a:gd name="T14" fmla="*/ 4 w 180"/>
                <a:gd name="T15" fmla="*/ 90 h 90"/>
                <a:gd name="T16" fmla="*/ 176 w 180"/>
                <a:gd name="T17" fmla="*/ 90 h 90"/>
                <a:gd name="T18" fmla="*/ 176 w 180"/>
                <a:gd name="T19" fmla="*/ 90 h 90"/>
                <a:gd name="T20" fmla="*/ 179 w 180"/>
                <a:gd name="T21" fmla="*/ 88 h 90"/>
                <a:gd name="T22" fmla="*/ 180 w 180"/>
                <a:gd name="T23" fmla="*/ 86 h 90"/>
                <a:gd name="T24" fmla="*/ 180 w 180"/>
                <a:gd name="T25" fmla="*/ 3 h 90"/>
                <a:gd name="T26" fmla="*/ 180 w 180"/>
                <a:gd name="T27" fmla="*/ 3 h 90"/>
                <a:gd name="T28" fmla="*/ 179 w 180"/>
                <a:gd name="T29" fmla="*/ 0 h 90"/>
                <a:gd name="T30" fmla="*/ 176 w 180"/>
                <a:gd name="T31" fmla="*/ 0 h 90"/>
                <a:gd name="T32" fmla="*/ 4 w 180"/>
                <a:gd name="T33" fmla="*/ 0 h 90"/>
                <a:gd name="T34" fmla="*/ 157 w 180"/>
                <a:gd name="T35" fmla="*/ 63 h 90"/>
                <a:gd name="T36" fmla="*/ 157 w 180"/>
                <a:gd name="T37" fmla="*/ 63 h 90"/>
                <a:gd name="T38" fmla="*/ 157 w 180"/>
                <a:gd name="T39" fmla="*/ 67 h 90"/>
                <a:gd name="T40" fmla="*/ 154 w 180"/>
                <a:gd name="T41" fmla="*/ 67 h 90"/>
                <a:gd name="T42" fmla="*/ 25 w 180"/>
                <a:gd name="T43" fmla="*/ 67 h 90"/>
                <a:gd name="T44" fmla="*/ 25 w 180"/>
                <a:gd name="T45" fmla="*/ 67 h 90"/>
                <a:gd name="T46" fmla="*/ 23 w 180"/>
                <a:gd name="T47" fmla="*/ 67 h 90"/>
                <a:gd name="T48" fmla="*/ 22 w 180"/>
                <a:gd name="T49" fmla="*/ 63 h 90"/>
                <a:gd name="T50" fmla="*/ 22 w 180"/>
                <a:gd name="T51" fmla="*/ 55 h 90"/>
                <a:gd name="T52" fmla="*/ 22 w 180"/>
                <a:gd name="T53" fmla="*/ 55 h 90"/>
                <a:gd name="T54" fmla="*/ 23 w 180"/>
                <a:gd name="T55" fmla="*/ 53 h 90"/>
                <a:gd name="T56" fmla="*/ 25 w 180"/>
                <a:gd name="T57" fmla="*/ 52 h 90"/>
                <a:gd name="T58" fmla="*/ 154 w 180"/>
                <a:gd name="T59" fmla="*/ 52 h 90"/>
                <a:gd name="T60" fmla="*/ 154 w 180"/>
                <a:gd name="T61" fmla="*/ 52 h 90"/>
                <a:gd name="T62" fmla="*/ 157 w 180"/>
                <a:gd name="T63" fmla="*/ 53 h 90"/>
                <a:gd name="T64" fmla="*/ 157 w 180"/>
                <a:gd name="T65" fmla="*/ 55 h 90"/>
                <a:gd name="T66" fmla="*/ 157 w 180"/>
                <a:gd name="T67" fmla="*/ 63 h 90"/>
                <a:gd name="T68" fmla="*/ 157 w 180"/>
                <a:gd name="T69" fmla="*/ 33 h 90"/>
                <a:gd name="T70" fmla="*/ 157 w 180"/>
                <a:gd name="T71" fmla="*/ 33 h 90"/>
                <a:gd name="T72" fmla="*/ 157 w 180"/>
                <a:gd name="T73" fmla="*/ 35 h 90"/>
                <a:gd name="T74" fmla="*/ 154 w 180"/>
                <a:gd name="T75" fmla="*/ 36 h 90"/>
                <a:gd name="T76" fmla="*/ 25 w 180"/>
                <a:gd name="T77" fmla="*/ 36 h 90"/>
                <a:gd name="T78" fmla="*/ 25 w 180"/>
                <a:gd name="T79" fmla="*/ 36 h 90"/>
                <a:gd name="T80" fmla="*/ 23 w 180"/>
                <a:gd name="T81" fmla="*/ 35 h 90"/>
                <a:gd name="T82" fmla="*/ 22 w 180"/>
                <a:gd name="T83" fmla="*/ 33 h 90"/>
                <a:gd name="T84" fmla="*/ 22 w 180"/>
                <a:gd name="T85" fmla="*/ 25 h 90"/>
                <a:gd name="T86" fmla="*/ 22 w 180"/>
                <a:gd name="T87" fmla="*/ 25 h 90"/>
                <a:gd name="T88" fmla="*/ 23 w 180"/>
                <a:gd name="T89" fmla="*/ 22 h 90"/>
                <a:gd name="T90" fmla="*/ 25 w 180"/>
                <a:gd name="T91" fmla="*/ 21 h 90"/>
                <a:gd name="T92" fmla="*/ 154 w 180"/>
                <a:gd name="T93" fmla="*/ 21 h 90"/>
                <a:gd name="T94" fmla="*/ 154 w 180"/>
                <a:gd name="T95" fmla="*/ 21 h 90"/>
                <a:gd name="T96" fmla="*/ 157 w 180"/>
                <a:gd name="T97" fmla="*/ 22 h 90"/>
                <a:gd name="T98" fmla="*/ 157 w 180"/>
                <a:gd name="T99" fmla="*/ 25 h 90"/>
                <a:gd name="T100" fmla="*/ 157 w 180"/>
                <a:gd name="T101" fmla="*/ 33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0" h="90">
                  <a:moveTo>
                    <a:pt x="4" y="0"/>
                  </a:moveTo>
                  <a:lnTo>
                    <a:pt x="4" y="0"/>
                  </a:lnTo>
                  <a:lnTo>
                    <a:pt x="1" y="0"/>
                  </a:lnTo>
                  <a:lnTo>
                    <a:pt x="0" y="3"/>
                  </a:lnTo>
                  <a:lnTo>
                    <a:pt x="0" y="86"/>
                  </a:lnTo>
                  <a:lnTo>
                    <a:pt x="0" y="86"/>
                  </a:lnTo>
                  <a:lnTo>
                    <a:pt x="1" y="88"/>
                  </a:lnTo>
                  <a:lnTo>
                    <a:pt x="4" y="90"/>
                  </a:lnTo>
                  <a:lnTo>
                    <a:pt x="176" y="90"/>
                  </a:lnTo>
                  <a:lnTo>
                    <a:pt x="176" y="90"/>
                  </a:lnTo>
                  <a:lnTo>
                    <a:pt x="179" y="88"/>
                  </a:lnTo>
                  <a:lnTo>
                    <a:pt x="180" y="86"/>
                  </a:lnTo>
                  <a:lnTo>
                    <a:pt x="180" y="3"/>
                  </a:lnTo>
                  <a:lnTo>
                    <a:pt x="180" y="3"/>
                  </a:lnTo>
                  <a:lnTo>
                    <a:pt x="179" y="0"/>
                  </a:lnTo>
                  <a:lnTo>
                    <a:pt x="176" y="0"/>
                  </a:lnTo>
                  <a:lnTo>
                    <a:pt x="4" y="0"/>
                  </a:lnTo>
                  <a:close/>
                  <a:moveTo>
                    <a:pt x="157" y="63"/>
                  </a:moveTo>
                  <a:lnTo>
                    <a:pt x="157" y="63"/>
                  </a:lnTo>
                  <a:lnTo>
                    <a:pt x="157" y="67"/>
                  </a:lnTo>
                  <a:lnTo>
                    <a:pt x="154" y="67"/>
                  </a:lnTo>
                  <a:lnTo>
                    <a:pt x="25" y="67"/>
                  </a:lnTo>
                  <a:lnTo>
                    <a:pt x="25" y="67"/>
                  </a:lnTo>
                  <a:lnTo>
                    <a:pt x="23" y="67"/>
                  </a:lnTo>
                  <a:lnTo>
                    <a:pt x="22" y="63"/>
                  </a:lnTo>
                  <a:lnTo>
                    <a:pt x="22" y="55"/>
                  </a:lnTo>
                  <a:lnTo>
                    <a:pt x="22" y="55"/>
                  </a:lnTo>
                  <a:lnTo>
                    <a:pt x="23" y="53"/>
                  </a:lnTo>
                  <a:lnTo>
                    <a:pt x="25" y="52"/>
                  </a:lnTo>
                  <a:lnTo>
                    <a:pt x="154" y="52"/>
                  </a:lnTo>
                  <a:lnTo>
                    <a:pt x="154" y="52"/>
                  </a:lnTo>
                  <a:lnTo>
                    <a:pt x="157" y="53"/>
                  </a:lnTo>
                  <a:lnTo>
                    <a:pt x="157" y="55"/>
                  </a:lnTo>
                  <a:lnTo>
                    <a:pt x="157" y="63"/>
                  </a:lnTo>
                  <a:close/>
                  <a:moveTo>
                    <a:pt x="157" y="33"/>
                  </a:moveTo>
                  <a:lnTo>
                    <a:pt x="157" y="33"/>
                  </a:lnTo>
                  <a:lnTo>
                    <a:pt x="157" y="35"/>
                  </a:lnTo>
                  <a:lnTo>
                    <a:pt x="154" y="36"/>
                  </a:lnTo>
                  <a:lnTo>
                    <a:pt x="25" y="36"/>
                  </a:lnTo>
                  <a:lnTo>
                    <a:pt x="25" y="36"/>
                  </a:lnTo>
                  <a:lnTo>
                    <a:pt x="23" y="35"/>
                  </a:lnTo>
                  <a:lnTo>
                    <a:pt x="22" y="33"/>
                  </a:lnTo>
                  <a:lnTo>
                    <a:pt x="22" y="25"/>
                  </a:lnTo>
                  <a:lnTo>
                    <a:pt x="22" y="25"/>
                  </a:lnTo>
                  <a:lnTo>
                    <a:pt x="23" y="22"/>
                  </a:lnTo>
                  <a:lnTo>
                    <a:pt x="25" y="21"/>
                  </a:lnTo>
                  <a:lnTo>
                    <a:pt x="154" y="21"/>
                  </a:lnTo>
                  <a:lnTo>
                    <a:pt x="154" y="21"/>
                  </a:lnTo>
                  <a:lnTo>
                    <a:pt x="157" y="22"/>
                  </a:lnTo>
                  <a:lnTo>
                    <a:pt x="157" y="25"/>
                  </a:lnTo>
                  <a:lnTo>
                    <a:pt x="157" y="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1" rIns="91440" bIns="45721" numCol="1" anchor="t" anchorCtr="0" compatLnSpc="1"/>
            <a:lstStyle/>
            <a:p>
              <a:endParaRPr lang="en-US" sz="1800">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14" name="矩形 13"/>
          <p:cNvSpPr/>
          <p:nvPr/>
        </p:nvSpPr>
        <p:spPr>
          <a:xfrm>
            <a:off x="5800874" y="2227098"/>
            <a:ext cx="2551651" cy="707886"/>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4000" b="1" i="0" u="none" strike="noStrike" kern="1200" cap="none" spc="0" normalizeH="0" baseline="0" noProof="0" dirty="0">
                <a:ln>
                  <a:noFill/>
                </a:ln>
                <a:solidFill>
                  <a:schemeClr val="accent4"/>
                </a:solidFill>
                <a:effectLst/>
                <a:uLnTx/>
                <a:uFillTx/>
                <a:latin typeface="微软雅黑" panose="020B0503020204020204" pitchFamily="34" charset="-122"/>
                <a:ea typeface="微软雅黑" panose="020B0503020204020204" pitchFamily="34" charset="-122"/>
              </a:rPr>
              <a:t>摸清家底</a:t>
            </a:r>
            <a:endParaRPr kumimoji="0" lang="zh-CN" altLang="en-US" sz="4000" b="1" i="0" u="none" strike="noStrike" kern="1200" cap="none" spc="0" normalizeH="0" baseline="0" noProof="0" dirty="0">
              <a:ln>
                <a:noFill/>
              </a:ln>
              <a:solidFill>
                <a:schemeClr val="accent4"/>
              </a:solidFill>
              <a:effectLst/>
              <a:uLnTx/>
              <a:uFillTx/>
              <a:latin typeface="微软雅黑" panose="020B0503020204020204" pitchFamily="34" charset="-122"/>
              <a:ea typeface="微软雅黑" panose="020B0503020204020204" pitchFamily="34" charset="-122"/>
            </a:endParaRPr>
          </a:p>
        </p:txBody>
      </p:sp>
      <p:grpSp>
        <p:nvGrpSpPr>
          <p:cNvPr id="15" name="组合 14"/>
          <p:cNvGrpSpPr/>
          <p:nvPr/>
        </p:nvGrpSpPr>
        <p:grpSpPr>
          <a:xfrm>
            <a:off x="4886784" y="4415341"/>
            <a:ext cx="3730798" cy="897436"/>
            <a:chOff x="3580524" y="4519428"/>
            <a:chExt cx="3730798" cy="897436"/>
          </a:xfrm>
        </p:grpSpPr>
        <p:grpSp>
          <p:nvGrpSpPr>
            <p:cNvPr id="16" name="组合 15"/>
            <p:cNvGrpSpPr/>
            <p:nvPr/>
          </p:nvGrpSpPr>
          <p:grpSpPr>
            <a:xfrm>
              <a:off x="3580524" y="4519428"/>
              <a:ext cx="897436" cy="897436"/>
              <a:chOff x="5678727" y="3628750"/>
              <a:chExt cx="533396" cy="533396"/>
            </a:xfrm>
          </p:grpSpPr>
          <p:sp>
            <p:nvSpPr>
              <p:cNvPr id="18" name="椭圆 17"/>
              <p:cNvSpPr/>
              <p:nvPr/>
            </p:nvSpPr>
            <p:spPr>
              <a:xfrm>
                <a:off x="5678727" y="3628750"/>
                <a:ext cx="533396" cy="533396"/>
              </a:xfrm>
              <a:prstGeom prst="ellipse">
                <a:avLst/>
              </a:prstGeom>
              <a:gradFill>
                <a:gsLst>
                  <a:gs pos="0">
                    <a:srgbClr val="0064C8"/>
                  </a:gs>
                  <a:gs pos="100000">
                    <a:srgbClr val="00428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Arial" panose="020B0604020202020204" pitchFamily="34" charset="0"/>
                </a:endParaRPr>
              </a:p>
            </p:txBody>
          </p:sp>
          <p:sp>
            <p:nvSpPr>
              <p:cNvPr id="20" name="head_159047"/>
              <p:cNvSpPr>
                <a:spLocks noChangeAspect="1"/>
              </p:cNvSpPr>
              <p:nvPr/>
            </p:nvSpPr>
            <p:spPr bwMode="auto">
              <a:xfrm>
                <a:off x="5787988" y="3731209"/>
                <a:ext cx="288208" cy="336550"/>
              </a:xfrm>
              <a:custGeom>
                <a:avLst/>
                <a:gdLst>
                  <a:gd name="connsiteX0" fmla="*/ 285752 w 517565"/>
                  <a:gd name="connsiteY0" fmla="*/ 167603 h 604377"/>
                  <a:gd name="connsiteX1" fmla="*/ 351625 w 517565"/>
                  <a:gd name="connsiteY1" fmla="*/ 233335 h 604377"/>
                  <a:gd name="connsiteX2" fmla="*/ 285752 w 517565"/>
                  <a:gd name="connsiteY2" fmla="*/ 299067 h 604377"/>
                  <a:gd name="connsiteX3" fmla="*/ 219879 w 517565"/>
                  <a:gd name="connsiteY3" fmla="*/ 233335 h 604377"/>
                  <a:gd name="connsiteX4" fmla="*/ 285752 w 517565"/>
                  <a:gd name="connsiteY4" fmla="*/ 167603 h 604377"/>
                  <a:gd name="connsiteX5" fmla="*/ 269947 w 517565"/>
                  <a:gd name="connsiteY5" fmla="*/ 73459 h 604377"/>
                  <a:gd name="connsiteX6" fmla="*/ 258620 w 517565"/>
                  <a:gd name="connsiteY6" fmla="*/ 82914 h 604377"/>
                  <a:gd name="connsiteX7" fmla="*/ 253606 w 517565"/>
                  <a:gd name="connsiteY7" fmla="*/ 112855 h 604377"/>
                  <a:gd name="connsiteX8" fmla="*/ 220553 w 517565"/>
                  <a:gd name="connsiteY8" fmla="*/ 126667 h 604377"/>
                  <a:gd name="connsiteX9" fmla="*/ 196041 w 517565"/>
                  <a:gd name="connsiteY9" fmla="*/ 109240 h 604377"/>
                  <a:gd name="connsiteX10" fmla="*/ 181186 w 517565"/>
                  <a:gd name="connsiteY10" fmla="*/ 110538 h 604377"/>
                  <a:gd name="connsiteX11" fmla="*/ 170508 w 517565"/>
                  <a:gd name="connsiteY11" fmla="*/ 121105 h 604377"/>
                  <a:gd name="connsiteX12" fmla="*/ 159831 w 517565"/>
                  <a:gd name="connsiteY12" fmla="*/ 131765 h 604377"/>
                  <a:gd name="connsiteX13" fmla="*/ 158624 w 517565"/>
                  <a:gd name="connsiteY13" fmla="*/ 146596 h 604377"/>
                  <a:gd name="connsiteX14" fmla="*/ 176358 w 517565"/>
                  <a:gd name="connsiteY14" fmla="*/ 171531 h 604377"/>
                  <a:gd name="connsiteX15" fmla="*/ 163173 w 517565"/>
                  <a:gd name="connsiteY15" fmla="*/ 203789 h 604377"/>
                  <a:gd name="connsiteX16" fmla="*/ 133463 w 517565"/>
                  <a:gd name="connsiteY16" fmla="*/ 208517 h 604377"/>
                  <a:gd name="connsiteX17" fmla="*/ 123992 w 517565"/>
                  <a:gd name="connsiteY17" fmla="*/ 219733 h 604377"/>
                  <a:gd name="connsiteX18" fmla="*/ 123992 w 517565"/>
                  <a:gd name="connsiteY18" fmla="*/ 234749 h 604377"/>
                  <a:gd name="connsiteX19" fmla="*/ 123992 w 517565"/>
                  <a:gd name="connsiteY19" fmla="*/ 249673 h 604377"/>
                  <a:gd name="connsiteX20" fmla="*/ 133463 w 517565"/>
                  <a:gd name="connsiteY20" fmla="*/ 260890 h 604377"/>
                  <a:gd name="connsiteX21" fmla="*/ 163730 w 517565"/>
                  <a:gd name="connsiteY21" fmla="*/ 265988 h 604377"/>
                  <a:gd name="connsiteX22" fmla="*/ 177286 w 517565"/>
                  <a:gd name="connsiteY22" fmla="*/ 298153 h 604377"/>
                  <a:gd name="connsiteX23" fmla="*/ 159831 w 517565"/>
                  <a:gd name="connsiteY23" fmla="*/ 322625 h 604377"/>
                  <a:gd name="connsiteX24" fmla="*/ 161131 w 517565"/>
                  <a:gd name="connsiteY24" fmla="*/ 337456 h 604377"/>
                  <a:gd name="connsiteX25" fmla="*/ 171715 w 517565"/>
                  <a:gd name="connsiteY25" fmla="*/ 348023 h 604377"/>
                  <a:gd name="connsiteX26" fmla="*/ 182393 w 517565"/>
                  <a:gd name="connsiteY26" fmla="*/ 358683 h 604377"/>
                  <a:gd name="connsiteX27" fmla="*/ 197248 w 517565"/>
                  <a:gd name="connsiteY27" fmla="*/ 359888 h 604377"/>
                  <a:gd name="connsiteX28" fmla="*/ 222224 w 517565"/>
                  <a:gd name="connsiteY28" fmla="*/ 342276 h 604377"/>
                  <a:gd name="connsiteX29" fmla="*/ 254534 w 517565"/>
                  <a:gd name="connsiteY29" fmla="*/ 355346 h 604377"/>
                  <a:gd name="connsiteX30" fmla="*/ 259548 w 517565"/>
                  <a:gd name="connsiteY30" fmla="*/ 385009 h 604377"/>
                  <a:gd name="connsiteX31" fmla="*/ 270783 w 517565"/>
                  <a:gd name="connsiteY31" fmla="*/ 394556 h 604377"/>
                  <a:gd name="connsiteX32" fmla="*/ 285731 w 517565"/>
                  <a:gd name="connsiteY32" fmla="*/ 394556 h 604377"/>
                  <a:gd name="connsiteX33" fmla="*/ 300772 w 517565"/>
                  <a:gd name="connsiteY33" fmla="*/ 394556 h 604377"/>
                  <a:gd name="connsiteX34" fmla="*/ 312006 w 517565"/>
                  <a:gd name="connsiteY34" fmla="*/ 385009 h 604377"/>
                  <a:gd name="connsiteX35" fmla="*/ 316834 w 517565"/>
                  <a:gd name="connsiteY35" fmla="*/ 354883 h 604377"/>
                  <a:gd name="connsiteX36" fmla="*/ 348309 w 517565"/>
                  <a:gd name="connsiteY36" fmla="*/ 341720 h 604377"/>
                  <a:gd name="connsiteX37" fmla="*/ 373007 w 517565"/>
                  <a:gd name="connsiteY37" fmla="*/ 359332 h 604377"/>
                  <a:gd name="connsiteX38" fmla="*/ 387862 w 517565"/>
                  <a:gd name="connsiteY38" fmla="*/ 358034 h 604377"/>
                  <a:gd name="connsiteX39" fmla="*/ 398539 w 517565"/>
                  <a:gd name="connsiteY39" fmla="*/ 347467 h 604377"/>
                  <a:gd name="connsiteX40" fmla="*/ 409217 w 517565"/>
                  <a:gd name="connsiteY40" fmla="*/ 336807 h 604377"/>
                  <a:gd name="connsiteX41" fmla="*/ 410424 w 517565"/>
                  <a:gd name="connsiteY41" fmla="*/ 321976 h 604377"/>
                  <a:gd name="connsiteX42" fmla="*/ 392876 w 517565"/>
                  <a:gd name="connsiteY42" fmla="*/ 297412 h 604377"/>
                  <a:gd name="connsiteX43" fmla="*/ 406246 w 517565"/>
                  <a:gd name="connsiteY43" fmla="*/ 265154 h 604377"/>
                  <a:gd name="connsiteX44" fmla="*/ 436142 w 517565"/>
                  <a:gd name="connsiteY44" fmla="*/ 260055 h 604377"/>
                  <a:gd name="connsiteX45" fmla="*/ 445705 w 517565"/>
                  <a:gd name="connsiteY45" fmla="*/ 248932 h 604377"/>
                  <a:gd name="connsiteX46" fmla="*/ 445705 w 517565"/>
                  <a:gd name="connsiteY46" fmla="*/ 234008 h 604377"/>
                  <a:gd name="connsiteX47" fmla="*/ 445705 w 517565"/>
                  <a:gd name="connsiteY47" fmla="*/ 218991 h 604377"/>
                  <a:gd name="connsiteX48" fmla="*/ 436142 w 517565"/>
                  <a:gd name="connsiteY48" fmla="*/ 207775 h 604377"/>
                  <a:gd name="connsiteX49" fmla="*/ 406246 w 517565"/>
                  <a:gd name="connsiteY49" fmla="*/ 202677 h 604377"/>
                  <a:gd name="connsiteX50" fmla="*/ 392876 w 517565"/>
                  <a:gd name="connsiteY50" fmla="*/ 170419 h 604377"/>
                  <a:gd name="connsiteX51" fmla="*/ 410424 w 517565"/>
                  <a:gd name="connsiteY51" fmla="*/ 145762 h 604377"/>
                  <a:gd name="connsiteX52" fmla="*/ 409217 w 517565"/>
                  <a:gd name="connsiteY52" fmla="*/ 130931 h 604377"/>
                  <a:gd name="connsiteX53" fmla="*/ 398539 w 517565"/>
                  <a:gd name="connsiteY53" fmla="*/ 120271 h 604377"/>
                  <a:gd name="connsiteX54" fmla="*/ 387862 w 517565"/>
                  <a:gd name="connsiteY54" fmla="*/ 109611 h 604377"/>
                  <a:gd name="connsiteX55" fmla="*/ 373192 w 517565"/>
                  <a:gd name="connsiteY55" fmla="*/ 108684 h 604377"/>
                  <a:gd name="connsiteX56" fmla="*/ 348495 w 517565"/>
                  <a:gd name="connsiteY56" fmla="*/ 126203 h 604377"/>
                  <a:gd name="connsiteX57" fmla="*/ 316185 w 517565"/>
                  <a:gd name="connsiteY57" fmla="*/ 112855 h 604377"/>
                  <a:gd name="connsiteX58" fmla="*/ 311171 w 517565"/>
                  <a:gd name="connsiteY58" fmla="*/ 82914 h 604377"/>
                  <a:gd name="connsiteX59" fmla="*/ 299844 w 517565"/>
                  <a:gd name="connsiteY59" fmla="*/ 73459 h 604377"/>
                  <a:gd name="connsiteX60" fmla="*/ 284895 w 517565"/>
                  <a:gd name="connsiteY60" fmla="*/ 73459 h 604377"/>
                  <a:gd name="connsiteX61" fmla="*/ 301236 w 517565"/>
                  <a:gd name="connsiteY61" fmla="*/ 601 h 604377"/>
                  <a:gd name="connsiteX62" fmla="*/ 517476 w 517565"/>
                  <a:gd name="connsiteY62" fmla="*/ 226592 h 604377"/>
                  <a:gd name="connsiteX63" fmla="*/ 460654 w 517565"/>
                  <a:gd name="connsiteY63" fmla="*/ 385287 h 604377"/>
                  <a:gd name="connsiteX64" fmla="*/ 460654 w 517565"/>
                  <a:gd name="connsiteY64" fmla="*/ 490218 h 604377"/>
                  <a:gd name="connsiteX65" fmla="*/ 444963 w 517565"/>
                  <a:gd name="connsiteY65" fmla="*/ 512094 h 604377"/>
                  <a:gd name="connsiteX66" fmla="*/ 176172 w 517565"/>
                  <a:gd name="connsiteY66" fmla="*/ 603492 h 604377"/>
                  <a:gd name="connsiteX67" fmla="*/ 155653 w 517565"/>
                  <a:gd name="connsiteY67" fmla="*/ 588939 h 604377"/>
                  <a:gd name="connsiteX68" fmla="*/ 155653 w 517565"/>
                  <a:gd name="connsiteY68" fmla="*/ 532858 h 604377"/>
                  <a:gd name="connsiteX69" fmla="*/ 91774 w 517565"/>
                  <a:gd name="connsiteY69" fmla="*/ 532858 h 604377"/>
                  <a:gd name="connsiteX70" fmla="*/ 50829 w 517565"/>
                  <a:gd name="connsiteY70" fmla="*/ 491887 h 604377"/>
                  <a:gd name="connsiteX71" fmla="*/ 50829 w 517565"/>
                  <a:gd name="connsiteY71" fmla="*/ 380096 h 604377"/>
                  <a:gd name="connsiteX72" fmla="*/ 20190 w 517565"/>
                  <a:gd name="connsiteY72" fmla="*/ 380096 h 604377"/>
                  <a:gd name="connsiteX73" fmla="*/ 3292 w 517565"/>
                  <a:gd name="connsiteY73" fmla="*/ 349043 h 604377"/>
                  <a:gd name="connsiteX74" fmla="*/ 33095 w 517565"/>
                  <a:gd name="connsiteY74" fmla="*/ 296485 h 604377"/>
                  <a:gd name="connsiteX75" fmla="*/ 50829 w 517565"/>
                  <a:gd name="connsiteY75" fmla="*/ 223811 h 604377"/>
                  <a:gd name="connsiteX76" fmla="*/ 50829 w 517565"/>
                  <a:gd name="connsiteY76" fmla="*/ 217415 h 604377"/>
                  <a:gd name="connsiteX77" fmla="*/ 51386 w 517565"/>
                  <a:gd name="connsiteY77" fmla="*/ 217415 h 604377"/>
                  <a:gd name="connsiteX78" fmla="*/ 301236 w 517565"/>
                  <a:gd name="connsiteY78" fmla="*/ 601 h 604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517565" h="604377">
                    <a:moveTo>
                      <a:pt x="285752" y="167603"/>
                    </a:moveTo>
                    <a:cubicBezTo>
                      <a:pt x="322133" y="167603"/>
                      <a:pt x="351625" y="197032"/>
                      <a:pt x="351625" y="233335"/>
                    </a:cubicBezTo>
                    <a:cubicBezTo>
                      <a:pt x="351625" y="269638"/>
                      <a:pt x="322133" y="299067"/>
                      <a:pt x="285752" y="299067"/>
                    </a:cubicBezTo>
                    <a:cubicBezTo>
                      <a:pt x="249371" y="299067"/>
                      <a:pt x="219879" y="269638"/>
                      <a:pt x="219879" y="233335"/>
                    </a:cubicBezTo>
                    <a:cubicBezTo>
                      <a:pt x="219879" y="197032"/>
                      <a:pt x="249371" y="167603"/>
                      <a:pt x="285752" y="167603"/>
                    </a:cubicBezTo>
                    <a:close/>
                    <a:moveTo>
                      <a:pt x="269947" y="73459"/>
                    </a:moveTo>
                    <a:cubicBezTo>
                      <a:pt x="264376" y="73459"/>
                      <a:pt x="259641" y="77353"/>
                      <a:pt x="258620" y="82914"/>
                    </a:cubicBezTo>
                    <a:lnTo>
                      <a:pt x="253606" y="112855"/>
                    </a:lnTo>
                    <a:cubicBezTo>
                      <a:pt x="242093" y="115729"/>
                      <a:pt x="230951" y="120271"/>
                      <a:pt x="220553" y="126667"/>
                    </a:cubicBezTo>
                    <a:lnTo>
                      <a:pt x="196041" y="109240"/>
                    </a:lnTo>
                    <a:cubicBezTo>
                      <a:pt x="191399" y="106088"/>
                      <a:pt x="185085" y="106552"/>
                      <a:pt x="181186" y="110538"/>
                    </a:cubicBezTo>
                    <a:lnTo>
                      <a:pt x="170508" y="121105"/>
                    </a:lnTo>
                    <a:lnTo>
                      <a:pt x="159831" y="131765"/>
                    </a:lnTo>
                    <a:cubicBezTo>
                      <a:pt x="155931" y="135751"/>
                      <a:pt x="155374" y="142054"/>
                      <a:pt x="158624" y="146596"/>
                    </a:cubicBezTo>
                    <a:lnTo>
                      <a:pt x="176358" y="171531"/>
                    </a:lnTo>
                    <a:cubicBezTo>
                      <a:pt x="170415" y="181728"/>
                      <a:pt x="166052" y="192666"/>
                      <a:pt x="163173" y="203789"/>
                    </a:cubicBezTo>
                    <a:lnTo>
                      <a:pt x="133463" y="208517"/>
                    </a:lnTo>
                    <a:cubicBezTo>
                      <a:pt x="127892" y="209351"/>
                      <a:pt x="123992" y="214171"/>
                      <a:pt x="123992" y="219733"/>
                    </a:cubicBezTo>
                    <a:lnTo>
                      <a:pt x="123992" y="234749"/>
                    </a:lnTo>
                    <a:lnTo>
                      <a:pt x="123992" y="249673"/>
                    </a:lnTo>
                    <a:cubicBezTo>
                      <a:pt x="123992" y="255235"/>
                      <a:pt x="127892" y="259963"/>
                      <a:pt x="133463" y="260890"/>
                    </a:cubicBezTo>
                    <a:lnTo>
                      <a:pt x="163730" y="265988"/>
                    </a:lnTo>
                    <a:cubicBezTo>
                      <a:pt x="166702" y="277204"/>
                      <a:pt x="171158" y="287957"/>
                      <a:pt x="177286" y="298153"/>
                    </a:cubicBezTo>
                    <a:lnTo>
                      <a:pt x="159831" y="322625"/>
                    </a:lnTo>
                    <a:cubicBezTo>
                      <a:pt x="156674" y="327167"/>
                      <a:pt x="157138" y="333470"/>
                      <a:pt x="161131" y="337456"/>
                    </a:cubicBezTo>
                    <a:lnTo>
                      <a:pt x="171715" y="348023"/>
                    </a:lnTo>
                    <a:lnTo>
                      <a:pt x="182393" y="358683"/>
                    </a:lnTo>
                    <a:cubicBezTo>
                      <a:pt x="186385" y="362669"/>
                      <a:pt x="192699" y="363133"/>
                      <a:pt x="197248" y="359888"/>
                    </a:cubicBezTo>
                    <a:lnTo>
                      <a:pt x="222224" y="342276"/>
                    </a:lnTo>
                    <a:cubicBezTo>
                      <a:pt x="232437" y="348209"/>
                      <a:pt x="243393" y="352473"/>
                      <a:pt x="254534" y="355346"/>
                    </a:cubicBezTo>
                    <a:lnTo>
                      <a:pt x="259548" y="385009"/>
                    </a:lnTo>
                    <a:cubicBezTo>
                      <a:pt x="260477" y="390570"/>
                      <a:pt x="265212" y="394556"/>
                      <a:pt x="270783" y="394556"/>
                    </a:cubicBezTo>
                    <a:lnTo>
                      <a:pt x="285731" y="394556"/>
                    </a:lnTo>
                    <a:lnTo>
                      <a:pt x="300772" y="394556"/>
                    </a:lnTo>
                    <a:cubicBezTo>
                      <a:pt x="306343" y="394556"/>
                      <a:pt x="310985" y="390570"/>
                      <a:pt x="312006" y="385009"/>
                    </a:cubicBezTo>
                    <a:lnTo>
                      <a:pt x="316834" y="354883"/>
                    </a:lnTo>
                    <a:cubicBezTo>
                      <a:pt x="327697" y="352009"/>
                      <a:pt x="338375" y="347560"/>
                      <a:pt x="348309" y="341720"/>
                    </a:cubicBezTo>
                    <a:lnTo>
                      <a:pt x="373007" y="359332"/>
                    </a:lnTo>
                    <a:cubicBezTo>
                      <a:pt x="377649" y="362484"/>
                      <a:pt x="383963" y="362020"/>
                      <a:pt x="387862" y="358034"/>
                    </a:cubicBezTo>
                    <a:lnTo>
                      <a:pt x="398539" y="347467"/>
                    </a:lnTo>
                    <a:lnTo>
                      <a:pt x="409217" y="336807"/>
                    </a:lnTo>
                    <a:cubicBezTo>
                      <a:pt x="413116" y="332821"/>
                      <a:pt x="413673" y="326518"/>
                      <a:pt x="410424" y="321976"/>
                    </a:cubicBezTo>
                    <a:lnTo>
                      <a:pt x="392876" y="297412"/>
                    </a:lnTo>
                    <a:cubicBezTo>
                      <a:pt x="398911" y="287215"/>
                      <a:pt x="403367" y="276370"/>
                      <a:pt x="406246" y="265154"/>
                    </a:cubicBezTo>
                    <a:lnTo>
                      <a:pt x="436142" y="260055"/>
                    </a:lnTo>
                    <a:cubicBezTo>
                      <a:pt x="441713" y="259036"/>
                      <a:pt x="445705" y="254215"/>
                      <a:pt x="445705" y="248932"/>
                    </a:cubicBezTo>
                    <a:lnTo>
                      <a:pt x="445705" y="234008"/>
                    </a:lnTo>
                    <a:lnTo>
                      <a:pt x="445705" y="218991"/>
                    </a:lnTo>
                    <a:cubicBezTo>
                      <a:pt x="445705" y="213429"/>
                      <a:pt x="441713" y="208795"/>
                      <a:pt x="436142" y="207775"/>
                    </a:cubicBezTo>
                    <a:lnTo>
                      <a:pt x="406246" y="202677"/>
                    </a:lnTo>
                    <a:cubicBezTo>
                      <a:pt x="403367" y="191461"/>
                      <a:pt x="398911" y="180708"/>
                      <a:pt x="392876" y="170419"/>
                    </a:cubicBezTo>
                    <a:lnTo>
                      <a:pt x="410424" y="145762"/>
                    </a:lnTo>
                    <a:cubicBezTo>
                      <a:pt x="413673" y="141127"/>
                      <a:pt x="413116" y="134824"/>
                      <a:pt x="409217" y="130931"/>
                    </a:cubicBezTo>
                    <a:lnTo>
                      <a:pt x="398539" y="120271"/>
                    </a:lnTo>
                    <a:lnTo>
                      <a:pt x="387862" y="109611"/>
                    </a:lnTo>
                    <a:cubicBezTo>
                      <a:pt x="383963" y="105903"/>
                      <a:pt x="377649" y="105439"/>
                      <a:pt x="373192" y="108684"/>
                    </a:cubicBezTo>
                    <a:lnTo>
                      <a:pt x="348495" y="126203"/>
                    </a:lnTo>
                    <a:cubicBezTo>
                      <a:pt x="338375" y="120178"/>
                      <a:pt x="327512" y="115729"/>
                      <a:pt x="316185" y="112855"/>
                    </a:cubicBezTo>
                    <a:lnTo>
                      <a:pt x="311171" y="82914"/>
                    </a:lnTo>
                    <a:cubicBezTo>
                      <a:pt x="310242" y="77353"/>
                      <a:pt x="305414" y="73459"/>
                      <a:pt x="299844" y="73459"/>
                    </a:cubicBezTo>
                    <a:lnTo>
                      <a:pt x="284895" y="73459"/>
                    </a:lnTo>
                    <a:close/>
                    <a:moveTo>
                      <a:pt x="301236" y="601"/>
                    </a:moveTo>
                    <a:cubicBezTo>
                      <a:pt x="419616" y="8943"/>
                      <a:pt x="514319" y="108035"/>
                      <a:pt x="517476" y="226592"/>
                    </a:cubicBezTo>
                    <a:cubicBezTo>
                      <a:pt x="519147" y="287400"/>
                      <a:pt x="497328" y="343110"/>
                      <a:pt x="460654" y="385287"/>
                    </a:cubicBezTo>
                    <a:lnTo>
                      <a:pt x="460654" y="490218"/>
                    </a:lnTo>
                    <a:cubicBezTo>
                      <a:pt x="460654" y="500044"/>
                      <a:pt x="454340" y="508850"/>
                      <a:pt x="444963" y="512094"/>
                    </a:cubicBezTo>
                    <a:lnTo>
                      <a:pt x="176172" y="603492"/>
                    </a:lnTo>
                    <a:cubicBezTo>
                      <a:pt x="166052" y="607014"/>
                      <a:pt x="155653" y="599599"/>
                      <a:pt x="155653" y="588939"/>
                    </a:cubicBezTo>
                    <a:lnTo>
                      <a:pt x="155653" y="532858"/>
                    </a:lnTo>
                    <a:lnTo>
                      <a:pt x="91774" y="532858"/>
                    </a:lnTo>
                    <a:cubicBezTo>
                      <a:pt x="69120" y="532858"/>
                      <a:pt x="50829" y="514504"/>
                      <a:pt x="50829" y="491887"/>
                    </a:cubicBezTo>
                    <a:lnTo>
                      <a:pt x="50829" y="380096"/>
                    </a:lnTo>
                    <a:lnTo>
                      <a:pt x="20190" y="380096"/>
                    </a:lnTo>
                    <a:cubicBezTo>
                      <a:pt x="4220" y="380096"/>
                      <a:pt x="-5436" y="362484"/>
                      <a:pt x="3292" y="349043"/>
                    </a:cubicBezTo>
                    <a:cubicBezTo>
                      <a:pt x="12019" y="335417"/>
                      <a:pt x="22789" y="316136"/>
                      <a:pt x="33095" y="296485"/>
                    </a:cubicBezTo>
                    <a:cubicBezTo>
                      <a:pt x="42844" y="277760"/>
                      <a:pt x="50829" y="244946"/>
                      <a:pt x="50829" y="223811"/>
                    </a:cubicBezTo>
                    <a:lnTo>
                      <a:pt x="50829" y="217415"/>
                    </a:lnTo>
                    <a:lnTo>
                      <a:pt x="51386" y="217415"/>
                    </a:lnTo>
                    <a:cubicBezTo>
                      <a:pt x="59835" y="90515"/>
                      <a:pt x="170044" y="-8669"/>
                      <a:pt x="301236" y="601"/>
                    </a:cubicBezTo>
                    <a:close/>
                  </a:path>
                </a:pathLst>
              </a:custGeom>
              <a:solidFill>
                <a:schemeClr val="bg1"/>
              </a:solidFill>
              <a:ln>
                <a:noFill/>
              </a:ln>
            </p:spPr>
            <p:txBody>
              <a:bodyPr/>
              <a:lstStyle/>
              <a:p>
                <a:endParaRPr lang="zh-CN" altLang="en-US">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17" name="矩形 16"/>
            <p:cNvSpPr/>
            <p:nvPr/>
          </p:nvSpPr>
          <p:spPr>
            <a:xfrm>
              <a:off x="4494616" y="4614202"/>
              <a:ext cx="2816706" cy="707886"/>
            </a:xfrm>
            <a:prstGeom prst="rect">
              <a:avLst/>
            </a:prstGeom>
          </p:spPr>
          <p:txBody>
            <a:bodyPr wrap="square">
              <a:spAutoFit/>
            </a:bodyPr>
            <a:lstStyle/>
            <a:p>
              <a:r>
                <a:rPr lang="zh-CN" altLang="en-US" sz="4000" b="1" dirty="0">
                  <a:solidFill>
                    <a:schemeClr val="accent4"/>
                  </a:solidFill>
                  <a:latin typeface="微软雅黑" panose="020B0503020204020204" pitchFamily="34" charset="-122"/>
                  <a:ea typeface="微软雅黑" panose="020B0503020204020204" pitchFamily="34" charset="-122"/>
                </a:rPr>
                <a:t>科学决策</a:t>
              </a:r>
              <a:endParaRPr lang="zh-CN" altLang="en-US" sz="4000" b="1" dirty="0">
                <a:solidFill>
                  <a:schemeClr val="accent4"/>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8429848" y="2132323"/>
            <a:ext cx="3747139" cy="3180453"/>
            <a:chOff x="7591137" y="2236410"/>
            <a:chExt cx="3747139" cy="3180453"/>
          </a:xfrm>
        </p:grpSpPr>
        <p:grpSp>
          <p:nvGrpSpPr>
            <p:cNvPr id="22" name="组合 21"/>
            <p:cNvGrpSpPr/>
            <p:nvPr/>
          </p:nvGrpSpPr>
          <p:grpSpPr>
            <a:xfrm>
              <a:off x="7591137" y="2236410"/>
              <a:ext cx="897436" cy="897436"/>
              <a:chOff x="8833585" y="1927416"/>
              <a:chExt cx="533396" cy="533396"/>
            </a:xfrm>
          </p:grpSpPr>
          <p:sp>
            <p:nvSpPr>
              <p:cNvPr id="29" name="椭圆 28"/>
              <p:cNvSpPr/>
              <p:nvPr/>
            </p:nvSpPr>
            <p:spPr>
              <a:xfrm>
                <a:off x="8833585" y="1927416"/>
                <a:ext cx="533396" cy="533396"/>
              </a:xfrm>
              <a:prstGeom prst="ellipse">
                <a:avLst/>
              </a:prstGeom>
              <a:gradFill>
                <a:gsLst>
                  <a:gs pos="0">
                    <a:srgbClr val="0064C8"/>
                  </a:gs>
                  <a:gs pos="100000">
                    <a:srgbClr val="00428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Arial" panose="020B0604020202020204" pitchFamily="34" charset="0"/>
                </a:endParaRPr>
              </a:p>
            </p:txBody>
          </p:sp>
          <p:sp>
            <p:nvSpPr>
              <p:cNvPr id="30" name="settings_102018"/>
              <p:cNvSpPr>
                <a:spLocks noChangeAspect="1"/>
              </p:cNvSpPr>
              <p:nvPr/>
            </p:nvSpPr>
            <p:spPr bwMode="auto">
              <a:xfrm>
                <a:off x="8938107" y="2040010"/>
                <a:ext cx="336550" cy="326258"/>
              </a:xfrm>
              <a:custGeom>
                <a:avLst/>
                <a:gdLst>
                  <a:gd name="connsiteX0" fmla="*/ 279390 w 602276"/>
                  <a:gd name="connsiteY0" fmla="*/ 338996 h 583858"/>
                  <a:gd name="connsiteX1" fmla="*/ 297799 w 602276"/>
                  <a:gd name="connsiteY1" fmla="*/ 348283 h 583858"/>
                  <a:gd name="connsiteX2" fmla="*/ 300456 w 602276"/>
                  <a:gd name="connsiteY2" fmla="*/ 352263 h 583858"/>
                  <a:gd name="connsiteX3" fmla="*/ 307478 w 602276"/>
                  <a:gd name="connsiteY3" fmla="*/ 352831 h 583858"/>
                  <a:gd name="connsiteX4" fmla="*/ 310704 w 602276"/>
                  <a:gd name="connsiteY4" fmla="*/ 349041 h 583858"/>
                  <a:gd name="connsiteX5" fmla="*/ 327595 w 602276"/>
                  <a:gd name="connsiteY5" fmla="*/ 341649 h 583858"/>
                  <a:gd name="connsiteX6" fmla="*/ 336895 w 602276"/>
                  <a:gd name="connsiteY6" fmla="*/ 343734 h 583858"/>
                  <a:gd name="connsiteX7" fmla="*/ 364603 w 602276"/>
                  <a:gd name="connsiteY7" fmla="*/ 357001 h 583858"/>
                  <a:gd name="connsiteX8" fmla="*/ 375801 w 602276"/>
                  <a:gd name="connsiteY8" fmla="*/ 369699 h 583858"/>
                  <a:gd name="connsiteX9" fmla="*/ 376939 w 602276"/>
                  <a:gd name="connsiteY9" fmla="*/ 380691 h 583858"/>
                  <a:gd name="connsiteX10" fmla="*/ 375990 w 602276"/>
                  <a:gd name="connsiteY10" fmla="*/ 385429 h 583858"/>
                  <a:gd name="connsiteX11" fmla="*/ 379786 w 602276"/>
                  <a:gd name="connsiteY11" fmla="*/ 390925 h 583858"/>
                  <a:gd name="connsiteX12" fmla="*/ 388326 w 602276"/>
                  <a:gd name="connsiteY12" fmla="*/ 391114 h 583858"/>
                  <a:gd name="connsiteX13" fmla="*/ 410341 w 602276"/>
                  <a:gd name="connsiteY13" fmla="*/ 405708 h 583858"/>
                  <a:gd name="connsiteX14" fmla="*/ 420590 w 602276"/>
                  <a:gd name="connsiteY14" fmla="*/ 434704 h 583858"/>
                  <a:gd name="connsiteX15" fmla="*/ 412429 w 602276"/>
                  <a:gd name="connsiteY15" fmla="*/ 460290 h 583858"/>
                  <a:gd name="connsiteX16" fmla="*/ 407684 w 602276"/>
                  <a:gd name="connsiteY16" fmla="*/ 463512 h 583858"/>
                  <a:gd name="connsiteX17" fmla="*/ 406925 w 602276"/>
                  <a:gd name="connsiteY17" fmla="*/ 471851 h 583858"/>
                  <a:gd name="connsiteX18" fmla="*/ 410721 w 602276"/>
                  <a:gd name="connsiteY18" fmla="*/ 474883 h 583858"/>
                  <a:gd name="connsiteX19" fmla="*/ 416984 w 602276"/>
                  <a:gd name="connsiteY19" fmla="*/ 484170 h 583858"/>
                  <a:gd name="connsiteX20" fmla="*/ 416225 w 602276"/>
                  <a:gd name="connsiteY20" fmla="*/ 501227 h 583858"/>
                  <a:gd name="connsiteX21" fmla="*/ 402940 w 602276"/>
                  <a:gd name="connsiteY21" fmla="*/ 528897 h 583858"/>
                  <a:gd name="connsiteX22" fmla="*/ 382823 w 602276"/>
                  <a:gd name="connsiteY22" fmla="*/ 541405 h 583858"/>
                  <a:gd name="connsiteX23" fmla="*/ 379217 w 602276"/>
                  <a:gd name="connsiteY23" fmla="*/ 541216 h 583858"/>
                  <a:gd name="connsiteX24" fmla="*/ 374092 w 602276"/>
                  <a:gd name="connsiteY24" fmla="*/ 540268 h 583858"/>
                  <a:gd name="connsiteX25" fmla="*/ 368778 w 602276"/>
                  <a:gd name="connsiteY25" fmla="*/ 544817 h 583858"/>
                  <a:gd name="connsiteX26" fmla="*/ 369158 w 602276"/>
                  <a:gd name="connsiteY26" fmla="*/ 550123 h 583858"/>
                  <a:gd name="connsiteX27" fmla="*/ 354545 w 602276"/>
                  <a:gd name="connsiteY27" fmla="*/ 572487 h 583858"/>
                  <a:gd name="connsiteX28" fmla="*/ 325507 w 602276"/>
                  <a:gd name="connsiteY28" fmla="*/ 582721 h 583858"/>
                  <a:gd name="connsiteX29" fmla="*/ 318485 w 602276"/>
                  <a:gd name="connsiteY29" fmla="*/ 583858 h 583858"/>
                  <a:gd name="connsiteX30" fmla="*/ 300076 w 602276"/>
                  <a:gd name="connsiteY30" fmla="*/ 574571 h 583858"/>
                  <a:gd name="connsiteX31" fmla="*/ 296470 w 602276"/>
                  <a:gd name="connsiteY31" fmla="*/ 569644 h 583858"/>
                  <a:gd name="connsiteX32" fmla="*/ 289258 w 602276"/>
                  <a:gd name="connsiteY32" fmla="*/ 569644 h 583858"/>
                  <a:gd name="connsiteX33" fmla="*/ 286222 w 602276"/>
                  <a:gd name="connsiteY33" fmla="*/ 573055 h 583858"/>
                  <a:gd name="connsiteX34" fmla="*/ 269331 w 602276"/>
                  <a:gd name="connsiteY34" fmla="*/ 580636 h 583858"/>
                  <a:gd name="connsiteX35" fmla="*/ 259842 w 602276"/>
                  <a:gd name="connsiteY35" fmla="*/ 578551 h 583858"/>
                  <a:gd name="connsiteX36" fmla="*/ 232133 w 602276"/>
                  <a:gd name="connsiteY36" fmla="*/ 565285 h 583858"/>
                  <a:gd name="connsiteX37" fmla="*/ 220936 w 602276"/>
                  <a:gd name="connsiteY37" fmla="*/ 552587 h 583858"/>
                  <a:gd name="connsiteX38" fmla="*/ 219987 w 602276"/>
                  <a:gd name="connsiteY38" fmla="*/ 541595 h 583858"/>
                  <a:gd name="connsiteX39" fmla="*/ 220746 w 602276"/>
                  <a:gd name="connsiteY39" fmla="*/ 537236 h 583858"/>
                  <a:gd name="connsiteX40" fmla="*/ 215242 w 602276"/>
                  <a:gd name="connsiteY40" fmla="*/ 531171 h 583858"/>
                  <a:gd name="connsiteX41" fmla="*/ 210308 w 602276"/>
                  <a:gd name="connsiteY41" fmla="*/ 531550 h 583858"/>
                  <a:gd name="connsiteX42" fmla="*/ 187913 w 602276"/>
                  <a:gd name="connsiteY42" fmla="*/ 516957 h 583858"/>
                  <a:gd name="connsiteX43" fmla="*/ 177665 w 602276"/>
                  <a:gd name="connsiteY43" fmla="*/ 487960 h 583858"/>
                  <a:gd name="connsiteX44" fmla="*/ 185825 w 602276"/>
                  <a:gd name="connsiteY44" fmla="*/ 462564 h 583858"/>
                  <a:gd name="connsiteX45" fmla="*/ 190001 w 602276"/>
                  <a:gd name="connsiteY45" fmla="*/ 459532 h 583858"/>
                  <a:gd name="connsiteX46" fmla="*/ 190570 w 602276"/>
                  <a:gd name="connsiteY46" fmla="*/ 451003 h 583858"/>
                  <a:gd name="connsiteX47" fmla="*/ 187533 w 602276"/>
                  <a:gd name="connsiteY47" fmla="*/ 448350 h 583858"/>
                  <a:gd name="connsiteX48" fmla="*/ 181271 w 602276"/>
                  <a:gd name="connsiteY48" fmla="*/ 439063 h 583858"/>
                  <a:gd name="connsiteX49" fmla="*/ 182030 w 602276"/>
                  <a:gd name="connsiteY49" fmla="*/ 422196 h 583858"/>
                  <a:gd name="connsiteX50" fmla="*/ 195315 w 602276"/>
                  <a:gd name="connsiteY50" fmla="*/ 394526 h 583858"/>
                  <a:gd name="connsiteX51" fmla="*/ 215432 w 602276"/>
                  <a:gd name="connsiteY51" fmla="*/ 381828 h 583858"/>
                  <a:gd name="connsiteX52" fmla="*/ 219228 w 602276"/>
                  <a:gd name="connsiteY52" fmla="*/ 382207 h 583858"/>
                  <a:gd name="connsiteX53" fmla="*/ 223403 w 602276"/>
                  <a:gd name="connsiteY53" fmla="*/ 382965 h 583858"/>
                  <a:gd name="connsiteX54" fmla="*/ 228907 w 602276"/>
                  <a:gd name="connsiteY54" fmla="*/ 378037 h 583858"/>
                  <a:gd name="connsiteX55" fmla="*/ 228527 w 602276"/>
                  <a:gd name="connsiteY55" fmla="*/ 372731 h 583858"/>
                  <a:gd name="connsiteX56" fmla="*/ 243330 w 602276"/>
                  <a:gd name="connsiteY56" fmla="*/ 350367 h 583858"/>
                  <a:gd name="connsiteX57" fmla="*/ 272368 w 602276"/>
                  <a:gd name="connsiteY57" fmla="*/ 340133 h 583858"/>
                  <a:gd name="connsiteX58" fmla="*/ 279390 w 602276"/>
                  <a:gd name="connsiteY58" fmla="*/ 338996 h 583858"/>
                  <a:gd name="connsiteX59" fmla="*/ 481176 w 602276"/>
                  <a:gd name="connsiteY59" fmla="*/ 227025 h 583858"/>
                  <a:gd name="connsiteX60" fmla="*/ 443783 w 602276"/>
                  <a:gd name="connsiteY60" fmla="*/ 242562 h 583858"/>
                  <a:gd name="connsiteX61" fmla="*/ 443783 w 602276"/>
                  <a:gd name="connsiteY61" fmla="*/ 316840 h 583858"/>
                  <a:gd name="connsiteX62" fmla="*/ 481176 w 602276"/>
                  <a:gd name="connsiteY62" fmla="*/ 332188 h 583858"/>
                  <a:gd name="connsiteX63" fmla="*/ 518379 w 602276"/>
                  <a:gd name="connsiteY63" fmla="*/ 316840 h 583858"/>
                  <a:gd name="connsiteX64" fmla="*/ 518379 w 602276"/>
                  <a:gd name="connsiteY64" fmla="*/ 242562 h 583858"/>
                  <a:gd name="connsiteX65" fmla="*/ 481176 w 602276"/>
                  <a:gd name="connsiteY65" fmla="*/ 227025 h 583858"/>
                  <a:gd name="connsiteX66" fmla="*/ 464283 w 602276"/>
                  <a:gd name="connsiteY66" fmla="*/ 156726 h 583858"/>
                  <a:gd name="connsiteX67" fmla="*/ 495222 w 602276"/>
                  <a:gd name="connsiteY67" fmla="*/ 156726 h 583858"/>
                  <a:gd name="connsiteX68" fmla="*/ 510787 w 602276"/>
                  <a:gd name="connsiteY68" fmla="*/ 163547 h 583858"/>
                  <a:gd name="connsiteX69" fmla="*/ 516481 w 602276"/>
                  <a:gd name="connsiteY69" fmla="*/ 173401 h 583858"/>
                  <a:gd name="connsiteX70" fmla="*/ 518000 w 602276"/>
                  <a:gd name="connsiteY70" fmla="*/ 178706 h 583858"/>
                  <a:gd name="connsiteX71" fmla="*/ 523314 w 602276"/>
                  <a:gd name="connsiteY71" fmla="*/ 181359 h 583858"/>
                  <a:gd name="connsiteX72" fmla="*/ 531287 w 602276"/>
                  <a:gd name="connsiteY72" fmla="*/ 177948 h 583858"/>
                  <a:gd name="connsiteX73" fmla="*/ 541726 w 602276"/>
                  <a:gd name="connsiteY73" fmla="*/ 175295 h 583858"/>
                  <a:gd name="connsiteX74" fmla="*/ 557481 w 602276"/>
                  <a:gd name="connsiteY74" fmla="*/ 181738 h 583858"/>
                  <a:gd name="connsiteX75" fmla="*/ 579309 w 602276"/>
                  <a:gd name="connsiteY75" fmla="*/ 203339 h 583858"/>
                  <a:gd name="connsiteX76" fmla="*/ 582915 w 602276"/>
                  <a:gd name="connsiteY76" fmla="*/ 229867 h 583858"/>
                  <a:gd name="connsiteX77" fmla="*/ 579878 w 602276"/>
                  <a:gd name="connsiteY77" fmla="*/ 234793 h 583858"/>
                  <a:gd name="connsiteX78" fmla="*/ 582726 w 602276"/>
                  <a:gd name="connsiteY78" fmla="*/ 242752 h 583858"/>
                  <a:gd name="connsiteX79" fmla="*/ 587281 w 602276"/>
                  <a:gd name="connsiteY79" fmla="*/ 243889 h 583858"/>
                  <a:gd name="connsiteX80" fmla="*/ 596582 w 602276"/>
                  <a:gd name="connsiteY80" fmla="*/ 249573 h 583858"/>
                  <a:gd name="connsiteX81" fmla="*/ 602276 w 602276"/>
                  <a:gd name="connsiteY81" fmla="*/ 265111 h 583858"/>
                  <a:gd name="connsiteX82" fmla="*/ 602276 w 602276"/>
                  <a:gd name="connsiteY82" fmla="*/ 295997 h 583858"/>
                  <a:gd name="connsiteX83" fmla="*/ 586901 w 602276"/>
                  <a:gd name="connsiteY83" fmla="*/ 317219 h 583858"/>
                  <a:gd name="connsiteX84" fmla="*/ 582915 w 602276"/>
                  <a:gd name="connsiteY84" fmla="*/ 318545 h 583858"/>
                  <a:gd name="connsiteX85" fmla="*/ 580068 w 602276"/>
                  <a:gd name="connsiteY85" fmla="*/ 324988 h 583858"/>
                  <a:gd name="connsiteX86" fmla="*/ 582726 w 602276"/>
                  <a:gd name="connsiteY86" fmla="*/ 329536 h 583858"/>
                  <a:gd name="connsiteX87" fmla="*/ 579119 w 602276"/>
                  <a:gd name="connsiteY87" fmla="*/ 356063 h 583858"/>
                  <a:gd name="connsiteX88" fmla="*/ 557291 w 602276"/>
                  <a:gd name="connsiteY88" fmla="*/ 377854 h 583858"/>
                  <a:gd name="connsiteX89" fmla="*/ 541536 w 602276"/>
                  <a:gd name="connsiteY89" fmla="*/ 384107 h 583858"/>
                  <a:gd name="connsiteX90" fmla="*/ 530907 w 602276"/>
                  <a:gd name="connsiteY90" fmla="*/ 381454 h 583858"/>
                  <a:gd name="connsiteX91" fmla="*/ 525592 w 602276"/>
                  <a:gd name="connsiteY91" fmla="*/ 378422 h 583858"/>
                  <a:gd name="connsiteX92" fmla="*/ 518949 w 602276"/>
                  <a:gd name="connsiteY92" fmla="*/ 381454 h 583858"/>
                  <a:gd name="connsiteX93" fmla="*/ 517620 w 602276"/>
                  <a:gd name="connsiteY93" fmla="*/ 385812 h 583858"/>
                  <a:gd name="connsiteX94" fmla="*/ 496361 w 602276"/>
                  <a:gd name="connsiteY94" fmla="*/ 401729 h 583858"/>
                  <a:gd name="connsiteX95" fmla="*/ 465612 w 602276"/>
                  <a:gd name="connsiteY95" fmla="*/ 401729 h 583858"/>
                  <a:gd name="connsiteX96" fmla="*/ 449857 w 602276"/>
                  <a:gd name="connsiteY96" fmla="*/ 395287 h 583858"/>
                  <a:gd name="connsiteX97" fmla="*/ 444353 w 602276"/>
                  <a:gd name="connsiteY97" fmla="*/ 386191 h 583858"/>
                  <a:gd name="connsiteX98" fmla="*/ 443024 w 602276"/>
                  <a:gd name="connsiteY98" fmla="*/ 381833 h 583858"/>
                  <a:gd name="connsiteX99" fmla="*/ 435621 w 602276"/>
                  <a:gd name="connsiteY99" fmla="*/ 378801 h 583858"/>
                  <a:gd name="connsiteX100" fmla="*/ 431256 w 602276"/>
                  <a:gd name="connsiteY100" fmla="*/ 381265 h 583858"/>
                  <a:gd name="connsiteX101" fmla="*/ 420436 w 602276"/>
                  <a:gd name="connsiteY101" fmla="*/ 384107 h 583858"/>
                  <a:gd name="connsiteX102" fmla="*/ 404682 w 602276"/>
                  <a:gd name="connsiteY102" fmla="*/ 377665 h 583858"/>
                  <a:gd name="connsiteX103" fmla="*/ 383043 w 602276"/>
                  <a:gd name="connsiteY103" fmla="*/ 355874 h 583858"/>
                  <a:gd name="connsiteX104" fmla="*/ 379247 w 602276"/>
                  <a:gd name="connsiteY104" fmla="*/ 329346 h 583858"/>
                  <a:gd name="connsiteX105" fmla="*/ 381715 w 602276"/>
                  <a:gd name="connsiteY105" fmla="*/ 324988 h 583858"/>
                  <a:gd name="connsiteX106" fmla="*/ 378298 w 602276"/>
                  <a:gd name="connsiteY106" fmla="*/ 317030 h 583858"/>
                  <a:gd name="connsiteX107" fmla="*/ 374312 w 602276"/>
                  <a:gd name="connsiteY107" fmla="*/ 316082 h 583858"/>
                  <a:gd name="connsiteX108" fmla="*/ 364442 w 602276"/>
                  <a:gd name="connsiteY108" fmla="*/ 310398 h 583858"/>
                  <a:gd name="connsiteX109" fmla="*/ 356849 w 602276"/>
                  <a:gd name="connsiteY109" fmla="*/ 294670 h 583858"/>
                  <a:gd name="connsiteX110" fmla="*/ 356849 w 602276"/>
                  <a:gd name="connsiteY110" fmla="*/ 263974 h 583858"/>
                  <a:gd name="connsiteX111" fmla="*/ 373932 w 602276"/>
                  <a:gd name="connsiteY111" fmla="*/ 242752 h 583858"/>
                  <a:gd name="connsiteX112" fmla="*/ 378867 w 602276"/>
                  <a:gd name="connsiteY112" fmla="*/ 241615 h 583858"/>
                  <a:gd name="connsiteX113" fmla="*/ 381904 w 602276"/>
                  <a:gd name="connsiteY113" fmla="*/ 234604 h 583858"/>
                  <a:gd name="connsiteX114" fmla="*/ 379247 w 602276"/>
                  <a:gd name="connsiteY114" fmla="*/ 230056 h 583858"/>
                  <a:gd name="connsiteX115" fmla="*/ 382854 w 602276"/>
                  <a:gd name="connsiteY115" fmla="*/ 203529 h 583858"/>
                  <a:gd name="connsiteX116" fmla="*/ 404492 w 602276"/>
                  <a:gd name="connsiteY116" fmla="*/ 181927 h 583858"/>
                  <a:gd name="connsiteX117" fmla="*/ 420436 w 602276"/>
                  <a:gd name="connsiteY117" fmla="*/ 175485 h 583858"/>
                  <a:gd name="connsiteX118" fmla="*/ 431066 w 602276"/>
                  <a:gd name="connsiteY118" fmla="*/ 178138 h 583858"/>
                  <a:gd name="connsiteX119" fmla="*/ 435242 w 602276"/>
                  <a:gd name="connsiteY119" fmla="*/ 180601 h 583858"/>
                  <a:gd name="connsiteX120" fmla="*/ 441695 w 602276"/>
                  <a:gd name="connsiteY120" fmla="*/ 177948 h 583858"/>
                  <a:gd name="connsiteX121" fmla="*/ 443024 w 602276"/>
                  <a:gd name="connsiteY121" fmla="*/ 173211 h 583858"/>
                  <a:gd name="connsiteX122" fmla="*/ 464283 w 602276"/>
                  <a:gd name="connsiteY122" fmla="*/ 156726 h 583858"/>
                  <a:gd name="connsiteX123" fmla="*/ 175373 w 602276"/>
                  <a:gd name="connsiteY123" fmla="*/ 93230 h 583858"/>
                  <a:gd name="connsiteX124" fmla="*/ 118813 w 602276"/>
                  <a:gd name="connsiteY124" fmla="*/ 116727 h 583858"/>
                  <a:gd name="connsiteX125" fmla="*/ 118813 w 602276"/>
                  <a:gd name="connsiteY125" fmla="*/ 229853 h 583858"/>
                  <a:gd name="connsiteX126" fmla="*/ 175373 w 602276"/>
                  <a:gd name="connsiteY126" fmla="*/ 253350 h 583858"/>
                  <a:gd name="connsiteX127" fmla="*/ 232123 w 602276"/>
                  <a:gd name="connsiteY127" fmla="*/ 229853 h 583858"/>
                  <a:gd name="connsiteX128" fmla="*/ 232123 w 602276"/>
                  <a:gd name="connsiteY128" fmla="*/ 116727 h 583858"/>
                  <a:gd name="connsiteX129" fmla="*/ 175373 w 602276"/>
                  <a:gd name="connsiteY129" fmla="*/ 93230 h 583858"/>
                  <a:gd name="connsiteX130" fmla="*/ 151079 w 602276"/>
                  <a:gd name="connsiteY130" fmla="*/ 0 h 583858"/>
                  <a:gd name="connsiteX131" fmla="*/ 195872 w 602276"/>
                  <a:gd name="connsiteY131" fmla="*/ 0 h 583858"/>
                  <a:gd name="connsiteX132" fmla="*/ 216180 w 602276"/>
                  <a:gd name="connsiteY132" fmla="*/ 7959 h 583858"/>
                  <a:gd name="connsiteX133" fmla="*/ 223392 w 602276"/>
                  <a:gd name="connsiteY133" fmla="*/ 19707 h 583858"/>
                  <a:gd name="connsiteX134" fmla="*/ 225670 w 602276"/>
                  <a:gd name="connsiteY134" fmla="*/ 28045 h 583858"/>
                  <a:gd name="connsiteX135" fmla="*/ 236868 w 602276"/>
                  <a:gd name="connsiteY135" fmla="*/ 34108 h 583858"/>
                  <a:gd name="connsiteX136" fmla="*/ 249964 w 602276"/>
                  <a:gd name="connsiteY136" fmla="*/ 28424 h 583858"/>
                  <a:gd name="connsiteX137" fmla="*/ 263629 w 602276"/>
                  <a:gd name="connsiteY137" fmla="*/ 25013 h 583858"/>
                  <a:gd name="connsiteX138" fmla="*/ 284128 w 602276"/>
                  <a:gd name="connsiteY138" fmla="*/ 33161 h 583858"/>
                  <a:gd name="connsiteX139" fmla="*/ 315634 w 602276"/>
                  <a:gd name="connsiteY139" fmla="*/ 64806 h 583858"/>
                  <a:gd name="connsiteX140" fmla="*/ 320379 w 602276"/>
                  <a:gd name="connsiteY140" fmla="*/ 99104 h 583858"/>
                  <a:gd name="connsiteX141" fmla="*/ 315444 w 602276"/>
                  <a:gd name="connsiteY141" fmla="*/ 107821 h 583858"/>
                  <a:gd name="connsiteX142" fmla="*/ 320759 w 602276"/>
                  <a:gd name="connsiteY142" fmla="*/ 122601 h 583858"/>
                  <a:gd name="connsiteX143" fmla="*/ 329110 w 602276"/>
                  <a:gd name="connsiteY143" fmla="*/ 124685 h 583858"/>
                  <a:gd name="connsiteX144" fmla="*/ 341257 w 602276"/>
                  <a:gd name="connsiteY144" fmla="*/ 131886 h 583858"/>
                  <a:gd name="connsiteX145" fmla="*/ 349228 w 602276"/>
                  <a:gd name="connsiteY145" fmla="*/ 152162 h 583858"/>
                  <a:gd name="connsiteX146" fmla="*/ 349228 w 602276"/>
                  <a:gd name="connsiteY146" fmla="*/ 196881 h 583858"/>
                  <a:gd name="connsiteX147" fmla="*/ 328920 w 602276"/>
                  <a:gd name="connsiteY147" fmla="*/ 224358 h 583858"/>
                  <a:gd name="connsiteX148" fmla="*/ 320759 w 602276"/>
                  <a:gd name="connsiteY148" fmla="*/ 226821 h 583858"/>
                  <a:gd name="connsiteX149" fmla="*/ 315444 w 602276"/>
                  <a:gd name="connsiteY149" fmla="*/ 239517 h 583858"/>
                  <a:gd name="connsiteX150" fmla="*/ 320189 w 602276"/>
                  <a:gd name="connsiteY150" fmla="*/ 247665 h 583858"/>
                  <a:gd name="connsiteX151" fmla="*/ 315444 w 602276"/>
                  <a:gd name="connsiteY151" fmla="*/ 281963 h 583858"/>
                  <a:gd name="connsiteX152" fmla="*/ 283748 w 602276"/>
                  <a:gd name="connsiteY152" fmla="*/ 313608 h 583858"/>
                  <a:gd name="connsiteX153" fmla="*/ 263440 w 602276"/>
                  <a:gd name="connsiteY153" fmla="*/ 321756 h 583858"/>
                  <a:gd name="connsiteX154" fmla="*/ 249395 w 602276"/>
                  <a:gd name="connsiteY154" fmla="*/ 318156 h 583858"/>
                  <a:gd name="connsiteX155" fmla="*/ 240094 w 602276"/>
                  <a:gd name="connsiteY155" fmla="*/ 313040 h 583858"/>
                  <a:gd name="connsiteX156" fmla="*/ 227378 w 602276"/>
                  <a:gd name="connsiteY156" fmla="*/ 319103 h 583858"/>
                  <a:gd name="connsiteX157" fmla="*/ 225100 w 602276"/>
                  <a:gd name="connsiteY157" fmla="*/ 327441 h 583858"/>
                  <a:gd name="connsiteX158" fmla="*/ 197580 w 602276"/>
                  <a:gd name="connsiteY158" fmla="*/ 348664 h 583858"/>
                  <a:gd name="connsiteX159" fmla="*/ 152787 w 602276"/>
                  <a:gd name="connsiteY159" fmla="*/ 348664 h 583858"/>
                  <a:gd name="connsiteX160" fmla="*/ 132479 w 602276"/>
                  <a:gd name="connsiteY160" fmla="*/ 339758 h 583858"/>
                  <a:gd name="connsiteX161" fmla="*/ 125266 w 602276"/>
                  <a:gd name="connsiteY161" fmla="*/ 327062 h 583858"/>
                  <a:gd name="connsiteX162" fmla="*/ 122989 w 602276"/>
                  <a:gd name="connsiteY162" fmla="*/ 319293 h 583858"/>
                  <a:gd name="connsiteX163" fmla="*/ 109134 w 602276"/>
                  <a:gd name="connsiteY163" fmla="*/ 313419 h 583858"/>
                  <a:gd name="connsiteX164" fmla="*/ 101162 w 602276"/>
                  <a:gd name="connsiteY164" fmla="*/ 317966 h 583858"/>
                  <a:gd name="connsiteX165" fmla="*/ 87307 w 602276"/>
                  <a:gd name="connsiteY165" fmla="*/ 321567 h 583858"/>
                  <a:gd name="connsiteX166" fmla="*/ 66809 w 602276"/>
                  <a:gd name="connsiteY166" fmla="*/ 313229 h 583858"/>
                  <a:gd name="connsiteX167" fmla="*/ 35112 w 602276"/>
                  <a:gd name="connsiteY167" fmla="*/ 281584 h 583858"/>
                  <a:gd name="connsiteX168" fmla="*/ 30557 w 602276"/>
                  <a:gd name="connsiteY168" fmla="*/ 247286 h 583858"/>
                  <a:gd name="connsiteX169" fmla="*/ 34923 w 602276"/>
                  <a:gd name="connsiteY169" fmla="*/ 239517 h 583858"/>
                  <a:gd name="connsiteX170" fmla="*/ 28849 w 602276"/>
                  <a:gd name="connsiteY170" fmla="*/ 224737 h 583858"/>
                  <a:gd name="connsiteX171" fmla="*/ 21637 w 602276"/>
                  <a:gd name="connsiteY171" fmla="*/ 222652 h 583858"/>
                  <a:gd name="connsiteX172" fmla="*/ 9110 w 602276"/>
                  <a:gd name="connsiteY172" fmla="*/ 215452 h 583858"/>
                  <a:gd name="connsiteX173" fmla="*/ 0 w 602276"/>
                  <a:gd name="connsiteY173" fmla="*/ 195176 h 583858"/>
                  <a:gd name="connsiteX174" fmla="*/ 0 w 602276"/>
                  <a:gd name="connsiteY174" fmla="*/ 150456 h 583858"/>
                  <a:gd name="connsiteX175" fmla="*/ 21447 w 602276"/>
                  <a:gd name="connsiteY175" fmla="*/ 122790 h 583858"/>
                  <a:gd name="connsiteX176" fmla="*/ 29418 w 602276"/>
                  <a:gd name="connsiteY176" fmla="*/ 120706 h 583858"/>
                  <a:gd name="connsiteX177" fmla="*/ 34923 w 602276"/>
                  <a:gd name="connsiteY177" fmla="*/ 107631 h 583858"/>
                  <a:gd name="connsiteX178" fmla="*/ 30367 w 602276"/>
                  <a:gd name="connsiteY178" fmla="*/ 99483 h 583858"/>
                  <a:gd name="connsiteX179" fmla="*/ 34923 w 602276"/>
                  <a:gd name="connsiteY179" fmla="*/ 65185 h 583858"/>
                  <a:gd name="connsiteX180" fmla="*/ 66619 w 602276"/>
                  <a:gd name="connsiteY180" fmla="*/ 33540 h 583858"/>
                  <a:gd name="connsiteX181" fmla="*/ 87117 w 602276"/>
                  <a:gd name="connsiteY181" fmla="*/ 25202 h 583858"/>
                  <a:gd name="connsiteX182" fmla="*/ 100972 w 602276"/>
                  <a:gd name="connsiteY182" fmla="*/ 28803 h 583858"/>
                  <a:gd name="connsiteX183" fmla="*/ 101352 w 602276"/>
                  <a:gd name="connsiteY183" fmla="*/ 29182 h 583858"/>
                  <a:gd name="connsiteX184" fmla="*/ 110462 w 602276"/>
                  <a:gd name="connsiteY184" fmla="*/ 35245 h 583858"/>
                  <a:gd name="connsiteX185" fmla="*/ 120901 w 602276"/>
                  <a:gd name="connsiteY185" fmla="*/ 29371 h 583858"/>
                  <a:gd name="connsiteX186" fmla="*/ 123368 w 602276"/>
                  <a:gd name="connsiteY186" fmla="*/ 20276 h 583858"/>
                  <a:gd name="connsiteX187" fmla="*/ 151079 w 602276"/>
                  <a:gd name="connsiteY187" fmla="*/ 0 h 583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Lst>
                <a:rect l="l" t="t" r="r" b="b"/>
                <a:pathLst>
                  <a:path w="602276" h="583858">
                    <a:moveTo>
                      <a:pt x="279390" y="338996"/>
                    </a:moveTo>
                    <a:cubicBezTo>
                      <a:pt x="286791" y="338996"/>
                      <a:pt x="293813" y="342597"/>
                      <a:pt x="297799" y="348283"/>
                    </a:cubicBezTo>
                    <a:lnTo>
                      <a:pt x="300456" y="352263"/>
                    </a:lnTo>
                    <a:lnTo>
                      <a:pt x="307478" y="352831"/>
                    </a:lnTo>
                    <a:lnTo>
                      <a:pt x="310704" y="349041"/>
                    </a:lnTo>
                    <a:cubicBezTo>
                      <a:pt x="314690" y="344492"/>
                      <a:pt x="320953" y="341649"/>
                      <a:pt x="327595" y="341649"/>
                    </a:cubicBezTo>
                    <a:cubicBezTo>
                      <a:pt x="330821" y="341649"/>
                      <a:pt x="334048" y="342218"/>
                      <a:pt x="336895" y="343734"/>
                    </a:cubicBezTo>
                    <a:lnTo>
                      <a:pt x="364603" y="357001"/>
                    </a:lnTo>
                    <a:cubicBezTo>
                      <a:pt x="369727" y="359464"/>
                      <a:pt x="373903" y="364013"/>
                      <a:pt x="375801" y="369699"/>
                    </a:cubicBezTo>
                    <a:cubicBezTo>
                      <a:pt x="377129" y="373299"/>
                      <a:pt x="377509" y="377090"/>
                      <a:pt x="376939" y="380691"/>
                    </a:cubicBezTo>
                    <a:lnTo>
                      <a:pt x="375990" y="385429"/>
                    </a:lnTo>
                    <a:cubicBezTo>
                      <a:pt x="376939" y="386945"/>
                      <a:pt x="378458" y="388840"/>
                      <a:pt x="379786" y="390925"/>
                    </a:cubicBezTo>
                    <a:lnTo>
                      <a:pt x="388326" y="391114"/>
                    </a:lnTo>
                    <a:cubicBezTo>
                      <a:pt x="398005" y="390546"/>
                      <a:pt x="407115" y="396800"/>
                      <a:pt x="410341" y="405708"/>
                    </a:cubicBezTo>
                    <a:lnTo>
                      <a:pt x="420590" y="434704"/>
                    </a:lnTo>
                    <a:cubicBezTo>
                      <a:pt x="423816" y="443991"/>
                      <a:pt x="420400" y="454604"/>
                      <a:pt x="412429" y="460290"/>
                    </a:cubicBezTo>
                    <a:lnTo>
                      <a:pt x="407684" y="463512"/>
                    </a:lnTo>
                    <a:lnTo>
                      <a:pt x="406925" y="471851"/>
                    </a:lnTo>
                    <a:lnTo>
                      <a:pt x="410721" y="474883"/>
                    </a:lnTo>
                    <a:cubicBezTo>
                      <a:pt x="413568" y="477347"/>
                      <a:pt x="415655" y="480569"/>
                      <a:pt x="416984" y="484170"/>
                    </a:cubicBezTo>
                    <a:cubicBezTo>
                      <a:pt x="419072" y="489855"/>
                      <a:pt x="418692" y="495920"/>
                      <a:pt x="416225" y="501227"/>
                    </a:cubicBezTo>
                    <a:lnTo>
                      <a:pt x="402940" y="528897"/>
                    </a:lnTo>
                    <a:cubicBezTo>
                      <a:pt x="399334" y="536478"/>
                      <a:pt x="391363" y="541405"/>
                      <a:pt x="382823" y="541405"/>
                    </a:cubicBezTo>
                    <a:cubicBezTo>
                      <a:pt x="381684" y="541405"/>
                      <a:pt x="380355" y="541405"/>
                      <a:pt x="379217" y="541216"/>
                    </a:cubicBezTo>
                    <a:lnTo>
                      <a:pt x="374092" y="540268"/>
                    </a:lnTo>
                    <a:lnTo>
                      <a:pt x="368778" y="544817"/>
                    </a:lnTo>
                    <a:lnTo>
                      <a:pt x="369158" y="550123"/>
                    </a:lnTo>
                    <a:cubicBezTo>
                      <a:pt x="369917" y="559789"/>
                      <a:pt x="363654" y="569265"/>
                      <a:pt x="354545" y="572487"/>
                    </a:cubicBezTo>
                    <a:lnTo>
                      <a:pt x="325507" y="582721"/>
                    </a:lnTo>
                    <a:cubicBezTo>
                      <a:pt x="323230" y="583479"/>
                      <a:pt x="320953" y="583858"/>
                      <a:pt x="318485" y="583858"/>
                    </a:cubicBezTo>
                    <a:cubicBezTo>
                      <a:pt x="311084" y="583858"/>
                      <a:pt x="304062" y="580447"/>
                      <a:pt x="300076" y="574571"/>
                    </a:cubicBezTo>
                    <a:lnTo>
                      <a:pt x="296470" y="569644"/>
                    </a:lnTo>
                    <a:lnTo>
                      <a:pt x="289258" y="569644"/>
                    </a:lnTo>
                    <a:lnTo>
                      <a:pt x="286222" y="573055"/>
                    </a:lnTo>
                    <a:cubicBezTo>
                      <a:pt x="282047" y="577793"/>
                      <a:pt x="275784" y="580636"/>
                      <a:pt x="269331" y="580636"/>
                    </a:cubicBezTo>
                    <a:cubicBezTo>
                      <a:pt x="265915" y="580636"/>
                      <a:pt x="262688" y="579878"/>
                      <a:pt x="259842" y="578551"/>
                    </a:cubicBezTo>
                    <a:lnTo>
                      <a:pt x="232133" y="565285"/>
                    </a:lnTo>
                    <a:cubicBezTo>
                      <a:pt x="227009" y="562821"/>
                      <a:pt x="222834" y="558273"/>
                      <a:pt x="220936" y="552587"/>
                    </a:cubicBezTo>
                    <a:cubicBezTo>
                      <a:pt x="219607" y="548986"/>
                      <a:pt x="219228" y="545196"/>
                      <a:pt x="219987" y="541595"/>
                    </a:cubicBezTo>
                    <a:lnTo>
                      <a:pt x="220746" y="537236"/>
                    </a:lnTo>
                    <a:lnTo>
                      <a:pt x="215242" y="531171"/>
                    </a:lnTo>
                    <a:lnTo>
                      <a:pt x="210308" y="531550"/>
                    </a:lnTo>
                    <a:cubicBezTo>
                      <a:pt x="200629" y="532308"/>
                      <a:pt x="191139" y="526054"/>
                      <a:pt x="187913" y="516957"/>
                    </a:cubicBezTo>
                    <a:lnTo>
                      <a:pt x="177665" y="487960"/>
                    </a:lnTo>
                    <a:cubicBezTo>
                      <a:pt x="174438" y="478673"/>
                      <a:pt x="177854" y="468060"/>
                      <a:pt x="185825" y="462564"/>
                    </a:cubicBezTo>
                    <a:lnTo>
                      <a:pt x="190001" y="459532"/>
                    </a:lnTo>
                    <a:lnTo>
                      <a:pt x="190570" y="451003"/>
                    </a:lnTo>
                    <a:lnTo>
                      <a:pt x="187533" y="448350"/>
                    </a:lnTo>
                    <a:cubicBezTo>
                      <a:pt x="184687" y="445886"/>
                      <a:pt x="182599" y="442854"/>
                      <a:pt x="181271" y="439063"/>
                    </a:cubicBezTo>
                    <a:cubicBezTo>
                      <a:pt x="179373" y="433567"/>
                      <a:pt x="179562" y="427313"/>
                      <a:pt x="182030" y="422196"/>
                    </a:cubicBezTo>
                    <a:lnTo>
                      <a:pt x="195315" y="394526"/>
                    </a:lnTo>
                    <a:cubicBezTo>
                      <a:pt x="198921" y="386945"/>
                      <a:pt x="207081" y="381828"/>
                      <a:pt x="215432" y="381828"/>
                    </a:cubicBezTo>
                    <a:cubicBezTo>
                      <a:pt x="216760" y="381828"/>
                      <a:pt x="217899" y="382017"/>
                      <a:pt x="219228" y="382207"/>
                    </a:cubicBezTo>
                    <a:lnTo>
                      <a:pt x="223403" y="382965"/>
                    </a:lnTo>
                    <a:lnTo>
                      <a:pt x="228907" y="378037"/>
                    </a:lnTo>
                    <a:lnTo>
                      <a:pt x="228527" y="372731"/>
                    </a:lnTo>
                    <a:cubicBezTo>
                      <a:pt x="227958" y="363065"/>
                      <a:pt x="234031" y="353589"/>
                      <a:pt x="243330" y="350367"/>
                    </a:cubicBezTo>
                    <a:lnTo>
                      <a:pt x="272368" y="340133"/>
                    </a:lnTo>
                    <a:cubicBezTo>
                      <a:pt x="274645" y="339375"/>
                      <a:pt x="276922" y="338996"/>
                      <a:pt x="279390" y="338996"/>
                    </a:cubicBezTo>
                    <a:close/>
                    <a:moveTo>
                      <a:pt x="481176" y="227025"/>
                    </a:moveTo>
                    <a:cubicBezTo>
                      <a:pt x="467130" y="227025"/>
                      <a:pt x="453843" y="232520"/>
                      <a:pt x="443783" y="242562"/>
                    </a:cubicBezTo>
                    <a:cubicBezTo>
                      <a:pt x="423283" y="263027"/>
                      <a:pt x="423283" y="296376"/>
                      <a:pt x="443783" y="316840"/>
                    </a:cubicBezTo>
                    <a:cubicBezTo>
                      <a:pt x="453843" y="326883"/>
                      <a:pt x="467130" y="332188"/>
                      <a:pt x="481176" y="332188"/>
                    </a:cubicBezTo>
                    <a:cubicBezTo>
                      <a:pt x="495222" y="332188"/>
                      <a:pt x="508509" y="326883"/>
                      <a:pt x="518379" y="316840"/>
                    </a:cubicBezTo>
                    <a:cubicBezTo>
                      <a:pt x="538879" y="296376"/>
                      <a:pt x="538879" y="263027"/>
                      <a:pt x="518379" y="242562"/>
                    </a:cubicBezTo>
                    <a:cubicBezTo>
                      <a:pt x="508509" y="232520"/>
                      <a:pt x="495222" y="227025"/>
                      <a:pt x="481176" y="227025"/>
                    </a:cubicBezTo>
                    <a:close/>
                    <a:moveTo>
                      <a:pt x="464283" y="156726"/>
                    </a:moveTo>
                    <a:lnTo>
                      <a:pt x="495222" y="156726"/>
                    </a:lnTo>
                    <a:cubicBezTo>
                      <a:pt x="500917" y="156726"/>
                      <a:pt x="506611" y="159379"/>
                      <a:pt x="510787" y="163547"/>
                    </a:cubicBezTo>
                    <a:cubicBezTo>
                      <a:pt x="513444" y="166390"/>
                      <a:pt x="515532" y="169990"/>
                      <a:pt x="516481" y="173401"/>
                    </a:cubicBezTo>
                    <a:lnTo>
                      <a:pt x="518000" y="178706"/>
                    </a:lnTo>
                    <a:lnTo>
                      <a:pt x="523314" y="181359"/>
                    </a:lnTo>
                    <a:lnTo>
                      <a:pt x="531287" y="177948"/>
                    </a:lnTo>
                    <a:cubicBezTo>
                      <a:pt x="534513" y="176243"/>
                      <a:pt x="538120" y="175295"/>
                      <a:pt x="541726" y="175295"/>
                    </a:cubicBezTo>
                    <a:cubicBezTo>
                      <a:pt x="547800" y="175295"/>
                      <a:pt x="553495" y="177569"/>
                      <a:pt x="557481" y="181738"/>
                    </a:cubicBezTo>
                    <a:lnTo>
                      <a:pt x="579309" y="203339"/>
                    </a:lnTo>
                    <a:cubicBezTo>
                      <a:pt x="586142" y="210350"/>
                      <a:pt x="587661" y="221530"/>
                      <a:pt x="582915" y="229867"/>
                    </a:cubicBezTo>
                    <a:lnTo>
                      <a:pt x="579878" y="234793"/>
                    </a:lnTo>
                    <a:lnTo>
                      <a:pt x="582726" y="242752"/>
                    </a:lnTo>
                    <a:lnTo>
                      <a:pt x="587281" y="243889"/>
                    </a:lnTo>
                    <a:cubicBezTo>
                      <a:pt x="590888" y="244836"/>
                      <a:pt x="593735" y="246920"/>
                      <a:pt x="596582" y="249573"/>
                    </a:cubicBezTo>
                    <a:cubicBezTo>
                      <a:pt x="600758" y="253742"/>
                      <a:pt x="602276" y="259426"/>
                      <a:pt x="602276" y="265111"/>
                    </a:cubicBezTo>
                    <a:lnTo>
                      <a:pt x="602276" y="295997"/>
                    </a:lnTo>
                    <a:cubicBezTo>
                      <a:pt x="602276" y="305661"/>
                      <a:pt x="596392" y="314566"/>
                      <a:pt x="586901" y="317219"/>
                    </a:cubicBezTo>
                    <a:lnTo>
                      <a:pt x="582915" y="318545"/>
                    </a:lnTo>
                    <a:lnTo>
                      <a:pt x="580068" y="324988"/>
                    </a:lnTo>
                    <a:lnTo>
                      <a:pt x="582726" y="329536"/>
                    </a:lnTo>
                    <a:cubicBezTo>
                      <a:pt x="587471" y="338062"/>
                      <a:pt x="585952" y="349242"/>
                      <a:pt x="579119" y="356063"/>
                    </a:cubicBezTo>
                    <a:lnTo>
                      <a:pt x="557291" y="377854"/>
                    </a:lnTo>
                    <a:cubicBezTo>
                      <a:pt x="553305" y="381833"/>
                      <a:pt x="547610" y="384107"/>
                      <a:pt x="541536" y="384107"/>
                    </a:cubicBezTo>
                    <a:cubicBezTo>
                      <a:pt x="537740" y="384107"/>
                      <a:pt x="533944" y="383160"/>
                      <a:pt x="530907" y="381454"/>
                    </a:cubicBezTo>
                    <a:lnTo>
                      <a:pt x="525592" y="378422"/>
                    </a:lnTo>
                    <a:lnTo>
                      <a:pt x="518949" y="381454"/>
                    </a:lnTo>
                    <a:lnTo>
                      <a:pt x="517620" y="385812"/>
                    </a:lnTo>
                    <a:cubicBezTo>
                      <a:pt x="515153" y="395287"/>
                      <a:pt x="506042" y="401729"/>
                      <a:pt x="496361" y="401729"/>
                    </a:cubicBezTo>
                    <a:lnTo>
                      <a:pt x="465612" y="401729"/>
                    </a:lnTo>
                    <a:cubicBezTo>
                      <a:pt x="459917" y="401729"/>
                      <a:pt x="454223" y="399645"/>
                      <a:pt x="449857" y="395287"/>
                    </a:cubicBezTo>
                    <a:cubicBezTo>
                      <a:pt x="447200" y="392634"/>
                      <a:pt x="445302" y="389602"/>
                      <a:pt x="444353" y="386191"/>
                    </a:cubicBezTo>
                    <a:lnTo>
                      <a:pt x="443024" y="381833"/>
                    </a:lnTo>
                    <a:lnTo>
                      <a:pt x="435621" y="378801"/>
                    </a:lnTo>
                    <a:lnTo>
                      <a:pt x="431256" y="381265"/>
                    </a:lnTo>
                    <a:cubicBezTo>
                      <a:pt x="428029" y="383160"/>
                      <a:pt x="424422" y="384107"/>
                      <a:pt x="420436" y="384107"/>
                    </a:cubicBezTo>
                    <a:cubicBezTo>
                      <a:pt x="414552" y="384107"/>
                      <a:pt x="408858" y="381644"/>
                      <a:pt x="404682" y="377665"/>
                    </a:cubicBezTo>
                    <a:lnTo>
                      <a:pt x="383043" y="355874"/>
                    </a:lnTo>
                    <a:cubicBezTo>
                      <a:pt x="376020" y="349052"/>
                      <a:pt x="374502" y="337873"/>
                      <a:pt x="379247" y="329346"/>
                    </a:cubicBezTo>
                    <a:lnTo>
                      <a:pt x="381715" y="324988"/>
                    </a:lnTo>
                    <a:lnTo>
                      <a:pt x="378298" y="317030"/>
                    </a:lnTo>
                    <a:lnTo>
                      <a:pt x="374312" y="316082"/>
                    </a:lnTo>
                    <a:cubicBezTo>
                      <a:pt x="370895" y="314945"/>
                      <a:pt x="367099" y="313050"/>
                      <a:pt x="364442" y="310398"/>
                    </a:cubicBezTo>
                    <a:cubicBezTo>
                      <a:pt x="360076" y="306229"/>
                      <a:pt x="356849" y="300355"/>
                      <a:pt x="356849" y="294670"/>
                    </a:cubicBezTo>
                    <a:lnTo>
                      <a:pt x="356849" y="263974"/>
                    </a:lnTo>
                    <a:cubicBezTo>
                      <a:pt x="356849" y="254310"/>
                      <a:pt x="364632" y="245215"/>
                      <a:pt x="373932" y="242752"/>
                    </a:cubicBezTo>
                    <a:lnTo>
                      <a:pt x="378867" y="241615"/>
                    </a:lnTo>
                    <a:lnTo>
                      <a:pt x="381904" y="234604"/>
                    </a:lnTo>
                    <a:lnTo>
                      <a:pt x="379247" y="230056"/>
                    </a:lnTo>
                    <a:cubicBezTo>
                      <a:pt x="374312" y="221530"/>
                      <a:pt x="375830" y="210540"/>
                      <a:pt x="382854" y="203529"/>
                    </a:cubicBezTo>
                    <a:lnTo>
                      <a:pt x="404492" y="181927"/>
                    </a:lnTo>
                    <a:cubicBezTo>
                      <a:pt x="408668" y="177759"/>
                      <a:pt x="414362" y="175485"/>
                      <a:pt x="420436" y="175485"/>
                    </a:cubicBezTo>
                    <a:cubicBezTo>
                      <a:pt x="424233" y="175485"/>
                      <a:pt x="427839" y="176432"/>
                      <a:pt x="431066" y="178138"/>
                    </a:cubicBezTo>
                    <a:lnTo>
                      <a:pt x="435242" y="180601"/>
                    </a:lnTo>
                    <a:lnTo>
                      <a:pt x="441695" y="177948"/>
                    </a:lnTo>
                    <a:lnTo>
                      <a:pt x="443024" y="173211"/>
                    </a:lnTo>
                    <a:cubicBezTo>
                      <a:pt x="445681" y="163737"/>
                      <a:pt x="454602" y="156726"/>
                      <a:pt x="464283" y="156726"/>
                    </a:cubicBezTo>
                    <a:close/>
                    <a:moveTo>
                      <a:pt x="175373" y="93230"/>
                    </a:moveTo>
                    <a:cubicBezTo>
                      <a:pt x="154116" y="93230"/>
                      <a:pt x="133997" y="101567"/>
                      <a:pt x="118813" y="116727"/>
                    </a:cubicBezTo>
                    <a:cubicBezTo>
                      <a:pt x="87497" y="147803"/>
                      <a:pt x="87497" y="198587"/>
                      <a:pt x="118813" y="229853"/>
                    </a:cubicBezTo>
                    <a:cubicBezTo>
                      <a:pt x="133997" y="245012"/>
                      <a:pt x="154116" y="253350"/>
                      <a:pt x="175373" y="253350"/>
                    </a:cubicBezTo>
                    <a:cubicBezTo>
                      <a:pt x="196821" y="253350"/>
                      <a:pt x="216939" y="245012"/>
                      <a:pt x="232123" y="229853"/>
                    </a:cubicBezTo>
                    <a:cubicBezTo>
                      <a:pt x="263440" y="198587"/>
                      <a:pt x="263440" y="147803"/>
                      <a:pt x="232123" y="116727"/>
                    </a:cubicBezTo>
                    <a:cubicBezTo>
                      <a:pt x="216939" y="101567"/>
                      <a:pt x="196821" y="93230"/>
                      <a:pt x="175373" y="93230"/>
                    </a:cubicBezTo>
                    <a:close/>
                    <a:moveTo>
                      <a:pt x="151079" y="0"/>
                    </a:moveTo>
                    <a:lnTo>
                      <a:pt x="195872" y="0"/>
                    </a:lnTo>
                    <a:cubicBezTo>
                      <a:pt x="203274" y="0"/>
                      <a:pt x="210676" y="2463"/>
                      <a:pt x="216180" y="7959"/>
                    </a:cubicBezTo>
                    <a:cubicBezTo>
                      <a:pt x="219596" y="11559"/>
                      <a:pt x="222064" y="15159"/>
                      <a:pt x="223392" y="19707"/>
                    </a:cubicBezTo>
                    <a:lnTo>
                      <a:pt x="225670" y="28045"/>
                    </a:lnTo>
                    <a:cubicBezTo>
                      <a:pt x="228137" y="29371"/>
                      <a:pt x="232503" y="31835"/>
                      <a:pt x="236868" y="34108"/>
                    </a:cubicBezTo>
                    <a:lnTo>
                      <a:pt x="249964" y="28424"/>
                    </a:lnTo>
                    <a:cubicBezTo>
                      <a:pt x="254140" y="26150"/>
                      <a:pt x="258695" y="25013"/>
                      <a:pt x="263629" y="25013"/>
                    </a:cubicBezTo>
                    <a:cubicBezTo>
                      <a:pt x="271411" y="25013"/>
                      <a:pt x="278813" y="28045"/>
                      <a:pt x="284128" y="33161"/>
                    </a:cubicBezTo>
                    <a:lnTo>
                      <a:pt x="315634" y="64806"/>
                    </a:lnTo>
                    <a:cubicBezTo>
                      <a:pt x="324555" y="73712"/>
                      <a:pt x="326642" y="88113"/>
                      <a:pt x="320379" y="99104"/>
                    </a:cubicBezTo>
                    <a:lnTo>
                      <a:pt x="315444" y="107821"/>
                    </a:lnTo>
                    <a:lnTo>
                      <a:pt x="320759" y="122601"/>
                    </a:lnTo>
                    <a:lnTo>
                      <a:pt x="329110" y="124685"/>
                    </a:lnTo>
                    <a:cubicBezTo>
                      <a:pt x="333855" y="125822"/>
                      <a:pt x="337840" y="128475"/>
                      <a:pt x="341257" y="131886"/>
                    </a:cubicBezTo>
                    <a:cubicBezTo>
                      <a:pt x="346761" y="137381"/>
                      <a:pt x="349228" y="144771"/>
                      <a:pt x="349228" y="152162"/>
                    </a:cubicBezTo>
                    <a:lnTo>
                      <a:pt x="349228" y="196881"/>
                    </a:lnTo>
                    <a:cubicBezTo>
                      <a:pt x="349228" y="209577"/>
                      <a:pt x="341067" y="221136"/>
                      <a:pt x="328920" y="224358"/>
                    </a:cubicBezTo>
                    <a:lnTo>
                      <a:pt x="320759" y="226821"/>
                    </a:lnTo>
                    <a:lnTo>
                      <a:pt x="315444" y="239517"/>
                    </a:lnTo>
                    <a:lnTo>
                      <a:pt x="320189" y="247665"/>
                    </a:lnTo>
                    <a:cubicBezTo>
                      <a:pt x="326263" y="258656"/>
                      <a:pt x="324365" y="273057"/>
                      <a:pt x="315444" y="281963"/>
                    </a:cubicBezTo>
                    <a:lnTo>
                      <a:pt x="283748" y="313608"/>
                    </a:lnTo>
                    <a:cubicBezTo>
                      <a:pt x="278623" y="318724"/>
                      <a:pt x="271032" y="321756"/>
                      <a:pt x="263440" y="321756"/>
                    </a:cubicBezTo>
                    <a:cubicBezTo>
                      <a:pt x="258315" y="321756"/>
                      <a:pt x="253570" y="320619"/>
                      <a:pt x="249395" y="318156"/>
                    </a:cubicBezTo>
                    <a:lnTo>
                      <a:pt x="240094" y="313040"/>
                    </a:lnTo>
                    <a:lnTo>
                      <a:pt x="227378" y="319103"/>
                    </a:lnTo>
                    <a:lnTo>
                      <a:pt x="225100" y="327441"/>
                    </a:lnTo>
                    <a:cubicBezTo>
                      <a:pt x="221874" y="339568"/>
                      <a:pt x="210296" y="348664"/>
                      <a:pt x="197580" y="348664"/>
                    </a:cubicBezTo>
                    <a:lnTo>
                      <a:pt x="152787" y="348664"/>
                    </a:lnTo>
                    <a:cubicBezTo>
                      <a:pt x="145385" y="348664"/>
                      <a:pt x="137983" y="345253"/>
                      <a:pt x="132479" y="339758"/>
                    </a:cubicBezTo>
                    <a:cubicBezTo>
                      <a:pt x="129062" y="336158"/>
                      <a:pt x="126405" y="331799"/>
                      <a:pt x="125266" y="327062"/>
                    </a:cubicBezTo>
                    <a:lnTo>
                      <a:pt x="122989" y="319293"/>
                    </a:lnTo>
                    <a:lnTo>
                      <a:pt x="109134" y="313419"/>
                    </a:lnTo>
                    <a:lnTo>
                      <a:pt x="101162" y="317966"/>
                    </a:lnTo>
                    <a:cubicBezTo>
                      <a:pt x="97176" y="320240"/>
                      <a:pt x="92241" y="321567"/>
                      <a:pt x="87307" y="321567"/>
                    </a:cubicBezTo>
                    <a:cubicBezTo>
                      <a:pt x="79525" y="321567"/>
                      <a:pt x="72123" y="318535"/>
                      <a:pt x="66809" y="313229"/>
                    </a:cubicBezTo>
                    <a:lnTo>
                      <a:pt x="35112" y="281584"/>
                    </a:lnTo>
                    <a:cubicBezTo>
                      <a:pt x="26192" y="272678"/>
                      <a:pt x="24294" y="258277"/>
                      <a:pt x="30557" y="247286"/>
                    </a:cubicBezTo>
                    <a:lnTo>
                      <a:pt x="34923" y="239517"/>
                    </a:lnTo>
                    <a:lnTo>
                      <a:pt x="28849" y="224737"/>
                    </a:lnTo>
                    <a:lnTo>
                      <a:pt x="21637" y="222652"/>
                    </a:lnTo>
                    <a:cubicBezTo>
                      <a:pt x="17082" y="221326"/>
                      <a:pt x="12526" y="218862"/>
                      <a:pt x="9110" y="215452"/>
                    </a:cubicBezTo>
                    <a:cubicBezTo>
                      <a:pt x="3606" y="209956"/>
                      <a:pt x="0" y="202566"/>
                      <a:pt x="0" y="195176"/>
                    </a:cubicBezTo>
                    <a:lnTo>
                      <a:pt x="0" y="150456"/>
                    </a:lnTo>
                    <a:cubicBezTo>
                      <a:pt x="0" y="137760"/>
                      <a:pt x="9300" y="126201"/>
                      <a:pt x="21447" y="122790"/>
                    </a:cubicBezTo>
                    <a:lnTo>
                      <a:pt x="29418" y="120706"/>
                    </a:lnTo>
                    <a:lnTo>
                      <a:pt x="34923" y="107631"/>
                    </a:lnTo>
                    <a:lnTo>
                      <a:pt x="30367" y="99483"/>
                    </a:lnTo>
                    <a:cubicBezTo>
                      <a:pt x="24104" y="88492"/>
                      <a:pt x="26002" y="74091"/>
                      <a:pt x="34923" y="65185"/>
                    </a:cubicBezTo>
                    <a:lnTo>
                      <a:pt x="66619" y="33540"/>
                    </a:lnTo>
                    <a:cubicBezTo>
                      <a:pt x="71933" y="28234"/>
                      <a:pt x="79335" y="25202"/>
                      <a:pt x="87117" y="25202"/>
                    </a:cubicBezTo>
                    <a:cubicBezTo>
                      <a:pt x="92052" y="25202"/>
                      <a:pt x="96797" y="26529"/>
                      <a:pt x="100972" y="28803"/>
                    </a:cubicBezTo>
                    <a:lnTo>
                      <a:pt x="101352" y="29182"/>
                    </a:lnTo>
                    <a:lnTo>
                      <a:pt x="110462" y="35245"/>
                    </a:lnTo>
                    <a:lnTo>
                      <a:pt x="120901" y="29371"/>
                    </a:lnTo>
                    <a:lnTo>
                      <a:pt x="123368" y="20276"/>
                    </a:lnTo>
                    <a:cubicBezTo>
                      <a:pt x="126785" y="8148"/>
                      <a:pt x="138362" y="0"/>
                      <a:pt x="151079" y="0"/>
                    </a:cubicBezTo>
                    <a:close/>
                  </a:path>
                </a:pathLst>
              </a:custGeom>
              <a:solidFill>
                <a:schemeClr val="bg1"/>
              </a:solidFill>
              <a:ln>
                <a:noFill/>
              </a:ln>
            </p:spPr>
            <p:txBody>
              <a:bodyPr/>
              <a:lstStyle/>
              <a:p>
                <a:endParaRPr lang="zh-CN" altLang="en-US">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23" name="组合 22"/>
            <p:cNvGrpSpPr/>
            <p:nvPr/>
          </p:nvGrpSpPr>
          <p:grpSpPr>
            <a:xfrm>
              <a:off x="7602419" y="4519427"/>
              <a:ext cx="3735857" cy="897436"/>
              <a:chOff x="7602419" y="4519427"/>
              <a:chExt cx="3735857" cy="897436"/>
            </a:xfrm>
          </p:grpSpPr>
          <p:grpSp>
            <p:nvGrpSpPr>
              <p:cNvPr id="25" name="组合 24"/>
              <p:cNvGrpSpPr/>
              <p:nvPr/>
            </p:nvGrpSpPr>
            <p:grpSpPr>
              <a:xfrm>
                <a:off x="7602419" y="4519427"/>
                <a:ext cx="897436" cy="897436"/>
                <a:chOff x="8728710" y="4870952"/>
                <a:chExt cx="533396" cy="533396"/>
              </a:xfrm>
            </p:grpSpPr>
            <p:sp>
              <p:nvSpPr>
                <p:cNvPr id="27" name="椭圆 26"/>
                <p:cNvSpPr/>
                <p:nvPr/>
              </p:nvSpPr>
              <p:spPr>
                <a:xfrm>
                  <a:off x="8728710" y="4870952"/>
                  <a:ext cx="533396" cy="533396"/>
                </a:xfrm>
                <a:prstGeom prst="ellipse">
                  <a:avLst/>
                </a:prstGeom>
                <a:gradFill>
                  <a:gsLst>
                    <a:gs pos="0">
                      <a:srgbClr val="0064C8"/>
                    </a:gs>
                    <a:gs pos="100000">
                      <a:srgbClr val="00428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Arial" panose="020B0604020202020204" pitchFamily="34" charset="0"/>
                  </a:endParaRPr>
                </a:p>
              </p:txBody>
            </p:sp>
            <p:sp>
              <p:nvSpPr>
                <p:cNvPr id="28" name="home-outline-variant_37241"/>
                <p:cNvSpPr>
                  <a:spLocks noChangeAspect="1"/>
                </p:cNvSpPr>
                <p:nvPr/>
              </p:nvSpPr>
              <p:spPr bwMode="auto">
                <a:xfrm>
                  <a:off x="8833585" y="4979213"/>
                  <a:ext cx="336552" cy="270084"/>
                </a:xfrm>
                <a:custGeom>
                  <a:avLst/>
                  <a:gdLst>
                    <a:gd name="T0" fmla="*/ 469 w 474"/>
                    <a:gd name="T1" fmla="*/ 155 h 381"/>
                    <a:gd name="T2" fmla="*/ 451 w 474"/>
                    <a:gd name="T3" fmla="*/ 165 h 381"/>
                    <a:gd name="T4" fmla="*/ 441 w 474"/>
                    <a:gd name="T5" fmla="*/ 162 h 381"/>
                    <a:gd name="T6" fmla="*/ 237 w 474"/>
                    <a:gd name="T7" fmla="*/ 44 h 381"/>
                    <a:gd name="T8" fmla="*/ 33 w 474"/>
                    <a:gd name="T9" fmla="*/ 162 h 381"/>
                    <a:gd name="T10" fmla="*/ 6 w 474"/>
                    <a:gd name="T11" fmla="*/ 155 h 381"/>
                    <a:gd name="T12" fmla="*/ 13 w 474"/>
                    <a:gd name="T13" fmla="*/ 127 h 381"/>
                    <a:gd name="T14" fmla="*/ 227 w 474"/>
                    <a:gd name="T15" fmla="*/ 4 h 381"/>
                    <a:gd name="T16" fmla="*/ 247 w 474"/>
                    <a:gd name="T17" fmla="*/ 4 h 381"/>
                    <a:gd name="T18" fmla="*/ 461 w 474"/>
                    <a:gd name="T19" fmla="*/ 127 h 381"/>
                    <a:gd name="T20" fmla="*/ 469 w 474"/>
                    <a:gd name="T21" fmla="*/ 155 h 381"/>
                    <a:gd name="T22" fmla="*/ 418 w 474"/>
                    <a:gd name="T23" fmla="*/ 176 h 381"/>
                    <a:gd name="T24" fmla="*/ 418 w 474"/>
                    <a:gd name="T25" fmla="*/ 361 h 381"/>
                    <a:gd name="T26" fmla="*/ 398 w 474"/>
                    <a:gd name="T27" fmla="*/ 381 h 381"/>
                    <a:gd name="T28" fmla="*/ 317 w 474"/>
                    <a:gd name="T29" fmla="*/ 381 h 381"/>
                    <a:gd name="T30" fmla="*/ 297 w 474"/>
                    <a:gd name="T31" fmla="*/ 361 h 381"/>
                    <a:gd name="T32" fmla="*/ 297 w 474"/>
                    <a:gd name="T33" fmla="*/ 302 h 381"/>
                    <a:gd name="T34" fmla="*/ 237 w 474"/>
                    <a:gd name="T35" fmla="*/ 242 h 381"/>
                    <a:gd name="T36" fmla="*/ 177 w 474"/>
                    <a:gd name="T37" fmla="*/ 302 h 381"/>
                    <a:gd name="T38" fmla="*/ 177 w 474"/>
                    <a:gd name="T39" fmla="*/ 361 h 381"/>
                    <a:gd name="T40" fmla="*/ 157 w 474"/>
                    <a:gd name="T41" fmla="*/ 381 h 381"/>
                    <a:gd name="T42" fmla="*/ 76 w 474"/>
                    <a:gd name="T43" fmla="*/ 381 h 381"/>
                    <a:gd name="T44" fmla="*/ 56 w 474"/>
                    <a:gd name="T45" fmla="*/ 361 h 381"/>
                    <a:gd name="T46" fmla="*/ 56 w 474"/>
                    <a:gd name="T47" fmla="*/ 176 h 381"/>
                    <a:gd name="T48" fmla="*/ 66 w 474"/>
                    <a:gd name="T49" fmla="*/ 158 h 381"/>
                    <a:gd name="T50" fmla="*/ 227 w 474"/>
                    <a:gd name="T51" fmla="*/ 65 h 381"/>
                    <a:gd name="T52" fmla="*/ 247 w 474"/>
                    <a:gd name="T53" fmla="*/ 65 h 381"/>
                    <a:gd name="T54" fmla="*/ 408 w 474"/>
                    <a:gd name="T55" fmla="*/ 158 h 381"/>
                    <a:gd name="T56" fmla="*/ 418 w 474"/>
                    <a:gd name="T57" fmla="*/ 176 h 381"/>
                    <a:gd name="T58" fmla="*/ 378 w 474"/>
                    <a:gd name="T59" fmla="*/ 187 h 381"/>
                    <a:gd name="T60" fmla="*/ 237 w 474"/>
                    <a:gd name="T61" fmla="*/ 106 h 381"/>
                    <a:gd name="T62" fmla="*/ 96 w 474"/>
                    <a:gd name="T63" fmla="*/ 187 h 381"/>
                    <a:gd name="T64" fmla="*/ 96 w 474"/>
                    <a:gd name="T65" fmla="*/ 341 h 381"/>
                    <a:gd name="T66" fmla="*/ 137 w 474"/>
                    <a:gd name="T67" fmla="*/ 341 h 381"/>
                    <a:gd name="T68" fmla="*/ 137 w 474"/>
                    <a:gd name="T69" fmla="*/ 302 h 381"/>
                    <a:gd name="T70" fmla="*/ 237 w 474"/>
                    <a:gd name="T71" fmla="*/ 202 h 381"/>
                    <a:gd name="T72" fmla="*/ 337 w 474"/>
                    <a:gd name="T73" fmla="*/ 302 h 381"/>
                    <a:gd name="T74" fmla="*/ 337 w 474"/>
                    <a:gd name="T75" fmla="*/ 341 h 381"/>
                    <a:gd name="T76" fmla="*/ 378 w 474"/>
                    <a:gd name="T77" fmla="*/ 341 h 381"/>
                    <a:gd name="T78" fmla="*/ 378 w 474"/>
                    <a:gd name="T79" fmla="*/ 187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74" h="381">
                      <a:moveTo>
                        <a:pt x="469" y="155"/>
                      </a:moveTo>
                      <a:cubicBezTo>
                        <a:pt x="465" y="161"/>
                        <a:pt x="458" y="165"/>
                        <a:pt x="451" y="165"/>
                      </a:cubicBezTo>
                      <a:cubicBezTo>
                        <a:pt x="448" y="165"/>
                        <a:pt x="444" y="164"/>
                        <a:pt x="441" y="162"/>
                      </a:cubicBezTo>
                      <a:lnTo>
                        <a:pt x="237" y="44"/>
                      </a:lnTo>
                      <a:lnTo>
                        <a:pt x="33" y="162"/>
                      </a:lnTo>
                      <a:cubicBezTo>
                        <a:pt x="23" y="168"/>
                        <a:pt x="11" y="164"/>
                        <a:pt x="6" y="155"/>
                      </a:cubicBezTo>
                      <a:cubicBezTo>
                        <a:pt x="0" y="145"/>
                        <a:pt x="3" y="133"/>
                        <a:pt x="13" y="127"/>
                      </a:cubicBezTo>
                      <a:lnTo>
                        <a:pt x="227" y="4"/>
                      </a:lnTo>
                      <a:cubicBezTo>
                        <a:pt x="233" y="0"/>
                        <a:pt x="241" y="0"/>
                        <a:pt x="247" y="4"/>
                      </a:cubicBezTo>
                      <a:lnTo>
                        <a:pt x="461" y="127"/>
                      </a:lnTo>
                      <a:cubicBezTo>
                        <a:pt x="471" y="133"/>
                        <a:pt x="474" y="145"/>
                        <a:pt x="469" y="155"/>
                      </a:cubicBezTo>
                      <a:close/>
                      <a:moveTo>
                        <a:pt x="418" y="176"/>
                      </a:moveTo>
                      <a:lnTo>
                        <a:pt x="418" y="361"/>
                      </a:lnTo>
                      <a:cubicBezTo>
                        <a:pt x="418" y="372"/>
                        <a:pt x="409" y="381"/>
                        <a:pt x="398" y="381"/>
                      </a:cubicBezTo>
                      <a:lnTo>
                        <a:pt x="317" y="381"/>
                      </a:lnTo>
                      <a:cubicBezTo>
                        <a:pt x="306" y="381"/>
                        <a:pt x="297" y="372"/>
                        <a:pt x="297" y="361"/>
                      </a:cubicBezTo>
                      <a:lnTo>
                        <a:pt x="297" y="302"/>
                      </a:lnTo>
                      <a:cubicBezTo>
                        <a:pt x="297" y="269"/>
                        <a:pt x="270" y="242"/>
                        <a:pt x="237" y="242"/>
                      </a:cubicBezTo>
                      <a:cubicBezTo>
                        <a:pt x="204" y="242"/>
                        <a:pt x="177" y="269"/>
                        <a:pt x="177" y="302"/>
                      </a:cubicBezTo>
                      <a:lnTo>
                        <a:pt x="177" y="361"/>
                      </a:lnTo>
                      <a:cubicBezTo>
                        <a:pt x="177" y="372"/>
                        <a:pt x="168" y="381"/>
                        <a:pt x="157" y="381"/>
                      </a:cubicBezTo>
                      <a:lnTo>
                        <a:pt x="76" y="381"/>
                      </a:lnTo>
                      <a:cubicBezTo>
                        <a:pt x="65" y="381"/>
                        <a:pt x="56" y="372"/>
                        <a:pt x="56" y="361"/>
                      </a:cubicBezTo>
                      <a:lnTo>
                        <a:pt x="56" y="176"/>
                      </a:lnTo>
                      <a:cubicBezTo>
                        <a:pt x="56" y="168"/>
                        <a:pt x="60" y="162"/>
                        <a:pt x="66" y="158"/>
                      </a:cubicBezTo>
                      <a:lnTo>
                        <a:pt x="227" y="65"/>
                      </a:lnTo>
                      <a:cubicBezTo>
                        <a:pt x="233" y="62"/>
                        <a:pt x="241" y="62"/>
                        <a:pt x="247" y="65"/>
                      </a:cubicBezTo>
                      <a:lnTo>
                        <a:pt x="408" y="158"/>
                      </a:lnTo>
                      <a:cubicBezTo>
                        <a:pt x="414" y="162"/>
                        <a:pt x="418" y="168"/>
                        <a:pt x="418" y="176"/>
                      </a:cubicBezTo>
                      <a:close/>
                      <a:moveTo>
                        <a:pt x="378" y="187"/>
                      </a:moveTo>
                      <a:lnTo>
                        <a:pt x="237" y="106"/>
                      </a:lnTo>
                      <a:lnTo>
                        <a:pt x="96" y="187"/>
                      </a:lnTo>
                      <a:lnTo>
                        <a:pt x="96" y="341"/>
                      </a:lnTo>
                      <a:lnTo>
                        <a:pt x="137" y="341"/>
                      </a:lnTo>
                      <a:lnTo>
                        <a:pt x="137" y="302"/>
                      </a:lnTo>
                      <a:cubicBezTo>
                        <a:pt x="137" y="247"/>
                        <a:pt x="182" y="202"/>
                        <a:pt x="237" y="202"/>
                      </a:cubicBezTo>
                      <a:cubicBezTo>
                        <a:pt x="292" y="202"/>
                        <a:pt x="337" y="247"/>
                        <a:pt x="337" y="302"/>
                      </a:cubicBezTo>
                      <a:lnTo>
                        <a:pt x="337" y="341"/>
                      </a:lnTo>
                      <a:lnTo>
                        <a:pt x="378" y="341"/>
                      </a:lnTo>
                      <a:lnTo>
                        <a:pt x="378" y="187"/>
                      </a:lnTo>
                      <a:close/>
                    </a:path>
                  </a:pathLst>
                </a:custGeom>
                <a:solidFill>
                  <a:schemeClr val="bg1"/>
                </a:solidFill>
                <a:ln>
                  <a:noFill/>
                </a:ln>
              </p:spPr>
              <p:txBody>
                <a:bodyPr/>
                <a:lstStyle/>
                <a:p>
                  <a:endParaRPr lang="zh-CN" altLang="en-US">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26" name="矩形 25"/>
              <p:cNvSpPr/>
              <p:nvPr/>
            </p:nvSpPr>
            <p:spPr>
              <a:xfrm>
                <a:off x="8521570" y="4550173"/>
                <a:ext cx="2816706" cy="707886"/>
              </a:xfrm>
              <a:prstGeom prst="rect">
                <a:avLst/>
              </a:prstGeom>
            </p:spPr>
            <p:txBody>
              <a:bodyPr wrap="square">
                <a:spAutoFit/>
              </a:bodyPr>
              <a:lstStyle/>
              <a:p>
                <a:r>
                  <a:rPr lang="zh-CN" altLang="en-US" sz="4000" b="1" dirty="0">
                    <a:solidFill>
                      <a:schemeClr val="accent4"/>
                    </a:solidFill>
                    <a:latin typeface="微软雅黑" panose="020B0503020204020204" pitchFamily="34" charset="-122"/>
                    <a:ea typeface="微软雅黑" panose="020B0503020204020204" pitchFamily="34" charset="-122"/>
                  </a:rPr>
                  <a:t>推动发展</a:t>
                </a:r>
                <a:endParaRPr lang="zh-CN" altLang="en-US" sz="4000" b="1" dirty="0">
                  <a:solidFill>
                    <a:schemeClr val="accent4"/>
                  </a:solidFill>
                  <a:latin typeface="微软雅黑" panose="020B0503020204020204" pitchFamily="34" charset="-122"/>
                  <a:ea typeface="微软雅黑" panose="020B0503020204020204" pitchFamily="34" charset="-122"/>
                </a:endParaRPr>
              </a:p>
            </p:txBody>
          </p:sp>
        </p:grpSp>
        <p:sp>
          <p:nvSpPr>
            <p:cNvPr id="24" name="矩形 23"/>
            <p:cNvSpPr/>
            <p:nvPr/>
          </p:nvSpPr>
          <p:spPr>
            <a:xfrm>
              <a:off x="8509097" y="2286306"/>
              <a:ext cx="2816706" cy="707886"/>
            </a:xfrm>
            <a:prstGeom prst="rect">
              <a:avLst/>
            </a:prstGeom>
          </p:spPr>
          <p:txBody>
            <a:bodyPr wrap="square">
              <a:spAutoFit/>
            </a:bodyPr>
            <a:lstStyle/>
            <a:p>
              <a:r>
                <a:rPr lang="zh-CN" altLang="en-US" sz="4000" b="1" dirty="0">
                  <a:solidFill>
                    <a:schemeClr val="accent4"/>
                  </a:solidFill>
                  <a:latin typeface="微软雅黑" panose="020B0503020204020204" pitchFamily="34" charset="-122"/>
                  <a:ea typeface="微软雅黑" panose="020B0503020204020204" pitchFamily="34" charset="-122"/>
                </a:rPr>
                <a:t>动态监测</a:t>
              </a:r>
              <a:endParaRPr lang="zh-CN" altLang="en-US" sz="4000" b="1" dirty="0">
                <a:solidFill>
                  <a:schemeClr val="accent4"/>
                </a:solidFill>
                <a:latin typeface="微软雅黑" panose="020B0503020204020204" pitchFamily="34" charset="-122"/>
                <a:ea typeface="微软雅黑" panose="020B0503020204020204" pitchFamily="34" charset="-122"/>
              </a:endParaRPr>
            </a:p>
          </p:txBody>
        </p:sp>
      </p:grpSp>
      <p:grpSp>
        <p:nvGrpSpPr>
          <p:cNvPr id="31" name="组合 30"/>
          <p:cNvGrpSpPr/>
          <p:nvPr/>
        </p:nvGrpSpPr>
        <p:grpSpPr>
          <a:xfrm>
            <a:off x="270747" y="2434525"/>
            <a:ext cx="2750250" cy="3375885"/>
            <a:chOff x="4733854" y="2060499"/>
            <a:chExt cx="2750250" cy="3375885"/>
          </a:xfrm>
        </p:grpSpPr>
        <p:grpSp>
          <p:nvGrpSpPr>
            <p:cNvPr id="32" name="Group 39"/>
            <p:cNvGrpSpPr/>
            <p:nvPr/>
          </p:nvGrpSpPr>
          <p:grpSpPr>
            <a:xfrm>
              <a:off x="5622049" y="3991391"/>
              <a:ext cx="730436" cy="1444993"/>
              <a:chOff x="4206876" y="3641725"/>
              <a:chExt cx="730250" cy="1444625"/>
            </a:xfrm>
            <a:gradFill>
              <a:gsLst>
                <a:gs pos="0">
                  <a:srgbClr val="4875D8"/>
                </a:gs>
                <a:gs pos="30789">
                  <a:srgbClr val="7AAAE8"/>
                </a:gs>
                <a:gs pos="72165">
                  <a:srgbClr val="75BDEA"/>
                </a:gs>
                <a:gs pos="100000">
                  <a:srgbClr val="81E0F1"/>
                </a:gs>
              </a:gsLst>
              <a:lin ang="7800000" scaled="0"/>
            </a:gradFill>
          </p:grpSpPr>
          <p:sp>
            <p:nvSpPr>
              <p:cNvPr id="40" name="Freeform 139"/>
              <p:cNvSpPr/>
              <p:nvPr/>
            </p:nvSpPr>
            <p:spPr bwMode="auto">
              <a:xfrm>
                <a:off x="4457701" y="3702050"/>
                <a:ext cx="228600" cy="222250"/>
              </a:xfrm>
              <a:custGeom>
                <a:avLst/>
                <a:gdLst>
                  <a:gd name="T0" fmla="*/ 61 w 72"/>
                  <a:gd name="T1" fmla="*/ 60 h 70"/>
                  <a:gd name="T2" fmla="*/ 60 w 72"/>
                  <a:gd name="T3" fmla="*/ 60 h 70"/>
                  <a:gd name="T4" fmla="*/ 52 w 72"/>
                  <a:gd name="T5" fmla="*/ 66 h 70"/>
                  <a:gd name="T6" fmla="*/ 36 w 72"/>
                  <a:gd name="T7" fmla="*/ 70 h 70"/>
                  <a:gd name="T8" fmla="*/ 20 w 72"/>
                  <a:gd name="T9" fmla="*/ 66 h 70"/>
                  <a:gd name="T10" fmla="*/ 20 w 72"/>
                  <a:gd name="T11" fmla="*/ 65 h 70"/>
                  <a:gd name="T12" fmla="*/ 13 w 72"/>
                  <a:gd name="T13" fmla="*/ 61 h 70"/>
                  <a:gd name="T14" fmla="*/ 12 w 72"/>
                  <a:gd name="T15" fmla="*/ 60 h 70"/>
                  <a:gd name="T16" fmla="*/ 8 w 72"/>
                  <a:gd name="T17" fmla="*/ 56 h 70"/>
                  <a:gd name="T18" fmla="*/ 7 w 72"/>
                  <a:gd name="T19" fmla="*/ 54 h 70"/>
                  <a:gd name="T20" fmla="*/ 1 w 72"/>
                  <a:gd name="T21" fmla="*/ 32 h 70"/>
                  <a:gd name="T22" fmla="*/ 3 w 72"/>
                  <a:gd name="T23" fmla="*/ 23 h 70"/>
                  <a:gd name="T24" fmla="*/ 4 w 72"/>
                  <a:gd name="T25" fmla="*/ 22 h 70"/>
                  <a:gd name="T26" fmla="*/ 4 w 72"/>
                  <a:gd name="T27" fmla="*/ 21 h 70"/>
                  <a:gd name="T28" fmla="*/ 5 w 72"/>
                  <a:gd name="T29" fmla="*/ 20 h 70"/>
                  <a:gd name="T30" fmla="*/ 5 w 72"/>
                  <a:gd name="T31" fmla="*/ 20 h 70"/>
                  <a:gd name="T32" fmla="*/ 7 w 72"/>
                  <a:gd name="T33" fmla="*/ 16 h 70"/>
                  <a:gd name="T34" fmla="*/ 8 w 72"/>
                  <a:gd name="T35" fmla="*/ 14 h 70"/>
                  <a:gd name="T36" fmla="*/ 9 w 72"/>
                  <a:gd name="T37" fmla="*/ 13 h 70"/>
                  <a:gd name="T38" fmla="*/ 12 w 72"/>
                  <a:gd name="T39" fmla="*/ 10 h 70"/>
                  <a:gd name="T40" fmla="*/ 13 w 72"/>
                  <a:gd name="T41" fmla="*/ 9 h 70"/>
                  <a:gd name="T42" fmla="*/ 14 w 72"/>
                  <a:gd name="T43" fmla="*/ 8 h 70"/>
                  <a:gd name="T44" fmla="*/ 14 w 72"/>
                  <a:gd name="T45" fmla="*/ 8 h 70"/>
                  <a:gd name="T46" fmla="*/ 15 w 72"/>
                  <a:gd name="T47" fmla="*/ 7 h 70"/>
                  <a:gd name="T48" fmla="*/ 15 w 72"/>
                  <a:gd name="T49" fmla="*/ 7 h 70"/>
                  <a:gd name="T50" fmla="*/ 36 w 72"/>
                  <a:gd name="T51" fmla="*/ 0 h 70"/>
                  <a:gd name="T52" fmla="*/ 42 w 72"/>
                  <a:gd name="T53" fmla="*/ 0 h 70"/>
                  <a:gd name="T54" fmla="*/ 42 w 72"/>
                  <a:gd name="T55" fmla="*/ 0 h 70"/>
                  <a:gd name="T56" fmla="*/ 53 w 72"/>
                  <a:gd name="T57" fmla="*/ 4 h 70"/>
                  <a:gd name="T58" fmla="*/ 54 w 72"/>
                  <a:gd name="T59" fmla="*/ 5 h 70"/>
                  <a:gd name="T60" fmla="*/ 55 w 72"/>
                  <a:gd name="T61" fmla="*/ 6 h 70"/>
                  <a:gd name="T62" fmla="*/ 71 w 72"/>
                  <a:gd name="T63" fmla="*/ 32 h 70"/>
                  <a:gd name="T64" fmla="*/ 71 w 72"/>
                  <a:gd name="T65" fmla="*/ 33 h 70"/>
                  <a:gd name="T66" fmla="*/ 61 w 72"/>
                  <a:gd name="T67" fmla="*/ 6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2" h="70">
                    <a:moveTo>
                      <a:pt x="61" y="60"/>
                    </a:moveTo>
                    <a:cubicBezTo>
                      <a:pt x="60" y="60"/>
                      <a:pt x="60" y="60"/>
                      <a:pt x="60" y="60"/>
                    </a:cubicBezTo>
                    <a:cubicBezTo>
                      <a:pt x="58" y="63"/>
                      <a:pt x="55" y="64"/>
                      <a:pt x="52" y="66"/>
                    </a:cubicBezTo>
                    <a:cubicBezTo>
                      <a:pt x="48" y="68"/>
                      <a:pt x="42" y="70"/>
                      <a:pt x="36" y="70"/>
                    </a:cubicBezTo>
                    <a:cubicBezTo>
                      <a:pt x="30" y="70"/>
                      <a:pt x="25" y="68"/>
                      <a:pt x="20" y="66"/>
                    </a:cubicBezTo>
                    <a:cubicBezTo>
                      <a:pt x="20" y="65"/>
                      <a:pt x="20" y="65"/>
                      <a:pt x="20" y="65"/>
                    </a:cubicBezTo>
                    <a:cubicBezTo>
                      <a:pt x="17" y="64"/>
                      <a:pt x="15" y="63"/>
                      <a:pt x="13" y="61"/>
                    </a:cubicBezTo>
                    <a:cubicBezTo>
                      <a:pt x="12" y="60"/>
                      <a:pt x="12" y="60"/>
                      <a:pt x="12" y="60"/>
                    </a:cubicBezTo>
                    <a:cubicBezTo>
                      <a:pt x="10" y="59"/>
                      <a:pt x="9" y="57"/>
                      <a:pt x="8" y="56"/>
                    </a:cubicBezTo>
                    <a:cubicBezTo>
                      <a:pt x="8" y="55"/>
                      <a:pt x="7" y="55"/>
                      <a:pt x="7" y="54"/>
                    </a:cubicBezTo>
                    <a:cubicBezTo>
                      <a:pt x="2" y="47"/>
                      <a:pt x="0" y="39"/>
                      <a:pt x="1" y="32"/>
                    </a:cubicBezTo>
                    <a:cubicBezTo>
                      <a:pt x="1" y="29"/>
                      <a:pt x="2" y="26"/>
                      <a:pt x="3" y="23"/>
                    </a:cubicBezTo>
                    <a:cubicBezTo>
                      <a:pt x="4" y="22"/>
                      <a:pt x="4" y="22"/>
                      <a:pt x="4" y="22"/>
                    </a:cubicBezTo>
                    <a:cubicBezTo>
                      <a:pt x="4" y="22"/>
                      <a:pt x="4" y="21"/>
                      <a:pt x="4" y="21"/>
                    </a:cubicBezTo>
                    <a:cubicBezTo>
                      <a:pt x="5" y="20"/>
                      <a:pt x="5" y="20"/>
                      <a:pt x="5" y="20"/>
                    </a:cubicBezTo>
                    <a:cubicBezTo>
                      <a:pt x="5" y="20"/>
                      <a:pt x="5" y="20"/>
                      <a:pt x="5" y="20"/>
                    </a:cubicBezTo>
                    <a:cubicBezTo>
                      <a:pt x="5" y="18"/>
                      <a:pt x="6" y="17"/>
                      <a:pt x="7" y="16"/>
                    </a:cubicBezTo>
                    <a:cubicBezTo>
                      <a:pt x="7" y="15"/>
                      <a:pt x="8" y="15"/>
                      <a:pt x="8" y="14"/>
                    </a:cubicBezTo>
                    <a:cubicBezTo>
                      <a:pt x="8" y="14"/>
                      <a:pt x="9" y="13"/>
                      <a:pt x="9" y="13"/>
                    </a:cubicBezTo>
                    <a:cubicBezTo>
                      <a:pt x="10" y="12"/>
                      <a:pt x="11" y="11"/>
                      <a:pt x="12" y="10"/>
                    </a:cubicBezTo>
                    <a:cubicBezTo>
                      <a:pt x="12" y="10"/>
                      <a:pt x="12" y="9"/>
                      <a:pt x="13" y="9"/>
                    </a:cubicBezTo>
                    <a:cubicBezTo>
                      <a:pt x="13" y="9"/>
                      <a:pt x="14" y="8"/>
                      <a:pt x="14" y="8"/>
                    </a:cubicBezTo>
                    <a:cubicBezTo>
                      <a:pt x="14" y="8"/>
                      <a:pt x="14" y="8"/>
                      <a:pt x="14" y="8"/>
                    </a:cubicBezTo>
                    <a:cubicBezTo>
                      <a:pt x="15" y="7"/>
                      <a:pt x="15" y="7"/>
                      <a:pt x="15" y="7"/>
                    </a:cubicBezTo>
                    <a:cubicBezTo>
                      <a:pt x="15" y="7"/>
                      <a:pt x="15" y="7"/>
                      <a:pt x="15" y="7"/>
                    </a:cubicBezTo>
                    <a:cubicBezTo>
                      <a:pt x="21" y="2"/>
                      <a:pt x="28" y="0"/>
                      <a:pt x="36" y="0"/>
                    </a:cubicBezTo>
                    <a:cubicBezTo>
                      <a:pt x="38" y="0"/>
                      <a:pt x="40" y="0"/>
                      <a:pt x="42" y="0"/>
                    </a:cubicBezTo>
                    <a:cubicBezTo>
                      <a:pt x="42" y="0"/>
                      <a:pt x="42" y="0"/>
                      <a:pt x="42" y="0"/>
                    </a:cubicBezTo>
                    <a:cubicBezTo>
                      <a:pt x="46" y="1"/>
                      <a:pt x="49" y="2"/>
                      <a:pt x="53" y="4"/>
                    </a:cubicBezTo>
                    <a:cubicBezTo>
                      <a:pt x="53" y="4"/>
                      <a:pt x="54" y="5"/>
                      <a:pt x="54" y="5"/>
                    </a:cubicBezTo>
                    <a:cubicBezTo>
                      <a:pt x="55" y="6"/>
                      <a:pt x="55" y="6"/>
                      <a:pt x="55" y="6"/>
                    </a:cubicBezTo>
                    <a:cubicBezTo>
                      <a:pt x="64" y="11"/>
                      <a:pt x="70" y="21"/>
                      <a:pt x="71" y="32"/>
                    </a:cubicBezTo>
                    <a:cubicBezTo>
                      <a:pt x="71" y="33"/>
                      <a:pt x="71" y="33"/>
                      <a:pt x="71" y="33"/>
                    </a:cubicBezTo>
                    <a:cubicBezTo>
                      <a:pt x="72" y="42"/>
                      <a:pt x="69" y="52"/>
                      <a:pt x="61" y="60"/>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63" tIns="45731" rIns="91463" bIns="45731" numCol="1" anchor="t" anchorCtr="0" compatLnSpc="1"/>
              <a:lstStyle/>
              <a:p>
                <a:endParaRPr lang="en-US" spc="-30">
                  <a:solidFill>
                    <a:schemeClr val="tx1">
                      <a:lumMod val="75000"/>
                      <a:lumOff val="25000"/>
                    </a:schemeClr>
                  </a:solidFill>
                  <a:latin typeface="微软雅黑" panose="020B0503020204020204" pitchFamily="34" charset="-122"/>
                  <a:ea typeface="微软雅黑" panose="020B0503020204020204" pitchFamily="34" charset="-122"/>
                  <a:sym typeface="字魂59号-创粗黑" panose="00000500000000000000" pitchFamily="2" charset="-122"/>
                </a:endParaRPr>
              </a:p>
            </p:txBody>
          </p:sp>
          <p:sp>
            <p:nvSpPr>
              <p:cNvPr id="41" name="Freeform 140"/>
              <p:cNvSpPr/>
              <p:nvPr/>
            </p:nvSpPr>
            <p:spPr bwMode="auto">
              <a:xfrm>
                <a:off x="4206876" y="3641725"/>
                <a:ext cx="730250" cy="1444625"/>
              </a:xfrm>
              <a:custGeom>
                <a:avLst/>
                <a:gdLst>
                  <a:gd name="T0" fmla="*/ 163 w 230"/>
                  <a:gd name="T1" fmla="*/ 145 h 455"/>
                  <a:gd name="T2" fmla="*/ 163 w 230"/>
                  <a:gd name="T3" fmla="*/ 152 h 455"/>
                  <a:gd name="T4" fmla="*/ 163 w 230"/>
                  <a:gd name="T5" fmla="*/ 426 h 455"/>
                  <a:gd name="T6" fmla="*/ 123 w 230"/>
                  <a:gd name="T7" fmla="*/ 425 h 455"/>
                  <a:gd name="T8" fmla="*/ 123 w 230"/>
                  <a:gd name="T9" fmla="*/ 264 h 455"/>
                  <a:gd name="T10" fmla="*/ 107 w 230"/>
                  <a:gd name="T11" fmla="*/ 264 h 455"/>
                  <a:gd name="T12" fmla="*/ 107 w 230"/>
                  <a:gd name="T13" fmla="*/ 426 h 455"/>
                  <a:gd name="T14" fmla="*/ 67 w 230"/>
                  <a:gd name="T15" fmla="*/ 426 h 455"/>
                  <a:gd name="T16" fmla="*/ 67 w 230"/>
                  <a:gd name="T17" fmla="*/ 426 h 455"/>
                  <a:gd name="T18" fmla="*/ 67 w 230"/>
                  <a:gd name="T19" fmla="*/ 426 h 455"/>
                  <a:gd name="T20" fmla="*/ 67 w 230"/>
                  <a:gd name="T21" fmla="*/ 426 h 455"/>
                  <a:gd name="T22" fmla="*/ 67 w 230"/>
                  <a:gd name="T23" fmla="*/ 299 h 455"/>
                  <a:gd name="T24" fmla="*/ 67 w 230"/>
                  <a:gd name="T25" fmla="*/ 263 h 455"/>
                  <a:gd name="T26" fmla="*/ 67 w 230"/>
                  <a:gd name="T27" fmla="*/ 145 h 455"/>
                  <a:gd name="T28" fmla="*/ 4 w 230"/>
                  <a:gd name="T29" fmla="*/ 22 h 455"/>
                  <a:gd name="T30" fmla="*/ 19 w 230"/>
                  <a:gd name="T31" fmla="*/ 2 h 455"/>
                  <a:gd name="T32" fmla="*/ 32 w 230"/>
                  <a:gd name="T33" fmla="*/ 17 h 455"/>
                  <a:gd name="T34" fmla="*/ 73 w 230"/>
                  <a:gd name="T35" fmla="*/ 96 h 455"/>
                  <a:gd name="T36" fmla="*/ 82 w 230"/>
                  <a:gd name="T37" fmla="*/ 96 h 455"/>
                  <a:gd name="T38" fmla="*/ 148 w 230"/>
                  <a:gd name="T39" fmla="*/ 96 h 455"/>
                  <a:gd name="T40" fmla="*/ 157 w 230"/>
                  <a:gd name="T41" fmla="*/ 96 h 455"/>
                  <a:gd name="T42" fmla="*/ 198 w 230"/>
                  <a:gd name="T43" fmla="*/ 17 h 455"/>
                  <a:gd name="T44" fmla="*/ 211 w 230"/>
                  <a:gd name="T45" fmla="*/ 2 h 455"/>
                  <a:gd name="T46" fmla="*/ 226 w 230"/>
                  <a:gd name="T47" fmla="*/ 22 h 455"/>
                  <a:gd name="T48" fmla="*/ 163 w 230"/>
                  <a:gd name="T49" fmla="*/ 145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0" h="455">
                    <a:moveTo>
                      <a:pt x="163" y="145"/>
                    </a:moveTo>
                    <a:cubicBezTo>
                      <a:pt x="163" y="152"/>
                      <a:pt x="163" y="152"/>
                      <a:pt x="163" y="152"/>
                    </a:cubicBezTo>
                    <a:cubicBezTo>
                      <a:pt x="163" y="243"/>
                      <a:pt x="163" y="336"/>
                      <a:pt x="163" y="426"/>
                    </a:cubicBezTo>
                    <a:cubicBezTo>
                      <a:pt x="163" y="454"/>
                      <a:pt x="123" y="455"/>
                      <a:pt x="123" y="425"/>
                    </a:cubicBezTo>
                    <a:cubicBezTo>
                      <a:pt x="123" y="264"/>
                      <a:pt x="123" y="264"/>
                      <a:pt x="123" y="264"/>
                    </a:cubicBezTo>
                    <a:cubicBezTo>
                      <a:pt x="107" y="264"/>
                      <a:pt x="107" y="264"/>
                      <a:pt x="107" y="264"/>
                    </a:cubicBezTo>
                    <a:cubicBezTo>
                      <a:pt x="107" y="318"/>
                      <a:pt x="107" y="373"/>
                      <a:pt x="107" y="426"/>
                    </a:cubicBezTo>
                    <a:cubicBezTo>
                      <a:pt x="107" y="454"/>
                      <a:pt x="68" y="455"/>
                      <a:pt x="67" y="426"/>
                    </a:cubicBezTo>
                    <a:cubicBezTo>
                      <a:pt x="67" y="426"/>
                      <a:pt x="67" y="426"/>
                      <a:pt x="67" y="426"/>
                    </a:cubicBezTo>
                    <a:cubicBezTo>
                      <a:pt x="67" y="426"/>
                      <a:pt x="67" y="426"/>
                      <a:pt x="67" y="426"/>
                    </a:cubicBezTo>
                    <a:cubicBezTo>
                      <a:pt x="67" y="426"/>
                      <a:pt x="67" y="426"/>
                      <a:pt x="67" y="426"/>
                    </a:cubicBezTo>
                    <a:cubicBezTo>
                      <a:pt x="67" y="426"/>
                      <a:pt x="67" y="366"/>
                      <a:pt x="67" y="299"/>
                    </a:cubicBezTo>
                    <a:cubicBezTo>
                      <a:pt x="67" y="299"/>
                      <a:pt x="67" y="290"/>
                      <a:pt x="67" y="263"/>
                    </a:cubicBezTo>
                    <a:cubicBezTo>
                      <a:pt x="67" y="145"/>
                      <a:pt x="67" y="145"/>
                      <a:pt x="67" y="145"/>
                    </a:cubicBezTo>
                    <a:cubicBezTo>
                      <a:pt x="4" y="22"/>
                      <a:pt x="4" y="22"/>
                      <a:pt x="4" y="22"/>
                    </a:cubicBezTo>
                    <a:cubicBezTo>
                      <a:pt x="0" y="11"/>
                      <a:pt x="7" y="0"/>
                      <a:pt x="19" y="2"/>
                    </a:cubicBezTo>
                    <a:cubicBezTo>
                      <a:pt x="27" y="4"/>
                      <a:pt x="29" y="11"/>
                      <a:pt x="32" y="17"/>
                    </a:cubicBezTo>
                    <a:cubicBezTo>
                      <a:pt x="36" y="23"/>
                      <a:pt x="58" y="67"/>
                      <a:pt x="73" y="96"/>
                    </a:cubicBezTo>
                    <a:cubicBezTo>
                      <a:pt x="75" y="96"/>
                      <a:pt x="79" y="96"/>
                      <a:pt x="82" y="96"/>
                    </a:cubicBezTo>
                    <a:cubicBezTo>
                      <a:pt x="148" y="96"/>
                      <a:pt x="148" y="96"/>
                      <a:pt x="148" y="96"/>
                    </a:cubicBezTo>
                    <a:cubicBezTo>
                      <a:pt x="151" y="96"/>
                      <a:pt x="154" y="96"/>
                      <a:pt x="157" y="96"/>
                    </a:cubicBezTo>
                    <a:cubicBezTo>
                      <a:pt x="172" y="67"/>
                      <a:pt x="194" y="23"/>
                      <a:pt x="198" y="17"/>
                    </a:cubicBezTo>
                    <a:cubicBezTo>
                      <a:pt x="201" y="11"/>
                      <a:pt x="203" y="4"/>
                      <a:pt x="211" y="2"/>
                    </a:cubicBezTo>
                    <a:cubicBezTo>
                      <a:pt x="223" y="0"/>
                      <a:pt x="230" y="11"/>
                      <a:pt x="226" y="22"/>
                    </a:cubicBezTo>
                    <a:lnTo>
                      <a:pt x="163" y="145"/>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63" tIns="45731" rIns="91463" bIns="45731" numCol="1" anchor="t" anchorCtr="0" compatLnSpc="1"/>
              <a:lstStyle/>
              <a:p>
                <a:endParaRPr lang="en-US" spc="-30">
                  <a:solidFill>
                    <a:schemeClr val="tx1">
                      <a:lumMod val="75000"/>
                      <a:lumOff val="25000"/>
                    </a:schemeClr>
                  </a:solidFill>
                  <a:latin typeface="微软雅黑" panose="020B0503020204020204" pitchFamily="34" charset="-122"/>
                  <a:ea typeface="微软雅黑" panose="020B0503020204020204" pitchFamily="34" charset="-122"/>
                  <a:sym typeface="字魂59号-创粗黑" panose="00000500000000000000" pitchFamily="2" charset="-122"/>
                </a:endParaRPr>
              </a:p>
            </p:txBody>
          </p:sp>
        </p:grpSp>
        <p:grpSp>
          <p:nvGrpSpPr>
            <p:cNvPr id="33" name="Group 29"/>
            <p:cNvGrpSpPr/>
            <p:nvPr/>
          </p:nvGrpSpPr>
          <p:grpSpPr>
            <a:xfrm rot="19567373" flipH="1">
              <a:off x="4733854" y="2060499"/>
              <a:ext cx="2750250" cy="1826090"/>
              <a:chOff x="6069013" y="1501776"/>
              <a:chExt cx="2749550" cy="1825625"/>
            </a:xfrm>
          </p:grpSpPr>
          <p:sp>
            <p:nvSpPr>
              <p:cNvPr id="34" name="Freeform 141"/>
              <p:cNvSpPr>
                <a:spLocks noEditPoints="1"/>
              </p:cNvSpPr>
              <p:nvPr/>
            </p:nvSpPr>
            <p:spPr bwMode="auto">
              <a:xfrm>
                <a:off x="6069013" y="2228851"/>
                <a:ext cx="1517650" cy="377825"/>
              </a:xfrm>
              <a:custGeom>
                <a:avLst/>
                <a:gdLst>
                  <a:gd name="T0" fmla="*/ 465 w 478"/>
                  <a:gd name="T1" fmla="*/ 46 h 119"/>
                  <a:gd name="T2" fmla="*/ 142 w 478"/>
                  <a:gd name="T3" fmla="*/ 46 h 119"/>
                  <a:gd name="T4" fmla="*/ 111 w 478"/>
                  <a:gd name="T5" fmla="*/ 6 h 119"/>
                  <a:gd name="T6" fmla="*/ 101 w 478"/>
                  <a:gd name="T7" fmla="*/ 0 h 119"/>
                  <a:gd name="T8" fmla="*/ 13 w 478"/>
                  <a:gd name="T9" fmla="*/ 0 h 119"/>
                  <a:gd name="T10" fmla="*/ 2 w 478"/>
                  <a:gd name="T11" fmla="*/ 8 h 119"/>
                  <a:gd name="T12" fmla="*/ 3 w 478"/>
                  <a:gd name="T13" fmla="*/ 21 h 119"/>
                  <a:gd name="T14" fmla="*/ 32 w 478"/>
                  <a:gd name="T15" fmla="*/ 60 h 119"/>
                  <a:gd name="T16" fmla="*/ 3 w 478"/>
                  <a:gd name="T17" fmla="*/ 98 h 119"/>
                  <a:gd name="T18" fmla="*/ 2 w 478"/>
                  <a:gd name="T19" fmla="*/ 112 h 119"/>
                  <a:gd name="T20" fmla="*/ 13 w 478"/>
                  <a:gd name="T21" fmla="*/ 119 h 119"/>
                  <a:gd name="T22" fmla="*/ 101 w 478"/>
                  <a:gd name="T23" fmla="*/ 119 h 119"/>
                  <a:gd name="T24" fmla="*/ 111 w 478"/>
                  <a:gd name="T25" fmla="*/ 114 h 119"/>
                  <a:gd name="T26" fmla="*/ 143 w 478"/>
                  <a:gd name="T27" fmla="*/ 72 h 119"/>
                  <a:gd name="T28" fmla="*/ 465 w 478"/>
                  <a:gd name="T29" fmla="*/ 72 h 119"/>
                  <a:gd name="T30" fmla="*/ 478 w 478"/>
                  <a:gd name="T31" fmla="*/ 59 h 119"/>
                  <a:gd name="T32" fmla="*/ 465 w 478"/>
                  <a:gd name="T33" fmla="*/ 46 h 119"/>
                  <a:gd name="T34" fmla="*/ 95 w 478"/>
                  <a:gd name="T35" fmla="*/ 26 h 119"/>
                  <a:gd name="T36" fmla="*/ 109 w 478"/>
                  <a:gd name="T37" fmla="*/ 46 h 119"/>
                  <a:gd name="T38" fmla="*/ 59 w 478"/>
                  <a:gd name="T39" fmla="*/ 46 h 119"/>
                  <a:gd name="T40" fmla="*/ 59 w 478"/>
                  <a:gd name="T41" fmla="*/ 46 h 119"/>
                  <a:gd name="T42" fmla="*/ 54 w 478"/>
                  <a:gd name="T43" fmla="*/ 46 h 119"/>
                  <a:gd name="T44" fmla="*/ 40 w 478"/>
                  <a:gd name="T45" fmla="*/ 26 h 119"/>
                  <a:gd name="T46" fmla="*/ 95 w 478"/>
                  <a:gd name="T47" fmla="*/ 26 h 119"/>
                  <a:gd name="T48" fmla="*/ 95 w 478"/>
                  <a:gd name="T49" fmla="*/ 93 h 119"/>
                  <a:gd name="T50" fmla="*/ 40 w 478"/>
                  <a:gd name="T51" fmla="*/ 93 h 119"/>
                  <a:gd name="T52" fmla="*/ 54 w 478"/>
                  <a:gd name="T53" fmla="*/ 73 h 119"/>
                  <a:gd name="T54" fmla="*/ 109 w 478"/>
                  <a:gd name="T55" fmla="*/ 73 h 119"/>
                  <a:gd name="T56" fmla="*/ 95 w 478"/>
                  <a:gd name="T57" fmla="*/ 9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78" h="119">
                    <a:moveTo>
                      <a:pt x="465" y="46"/>
                    </a:moveTo>
                    <a:cubicBezTo>
                      <a:pt x="142" y="46"/>
                      <a:pt x="142" y="46"/>
                      <a:pt x="142" y="46"/>
                    </a:cubicBezTo>
                    <a:cubicBezTo>
                      <a:pt x="111" y="6"/>
                      <a:pt x="111" y="6"/>
                      <a:pt x="111" y="6"/>
                    </a:cubicBezTo>
                    <a:cubicBezTo>
                      <a:pt x="109" y="2"/>
                      <a:pt x="105" y="0"/>
                      <a:pt x="101" y="0"/>
                    </a:cubicBezTo>
                    <a:cubicBezTo>
                      <a:pt x="13" y="0"/>
                      <a:pt x="13" y="0"/>
                      <a:pt x="13" y="0"/>
                    </a:cubicBezTo>
                    <a:cubicBezTo>
                      <a:pt x="8" y="0"/>
                      <a:pt x="4" y="3"/>
                      <a:pt x="2" y="8"/>
                    </a:cubicBezTo>
                    <a:cubicBezTo>
                      <a:pt x="0" y="12"/>
                      <a:pt x="0" y="17"/>
                      <a:pt x="3" y="21"/>
                    </a:cubicBezTo>
                    <a:cubicBezTo>
                      <a:pt x="32" y="60"/>
                      <a:pt x="32" y="60"/>
                      <a:pt x="32" y="60"/>
                    </a:cubicBezTo>
                    <a:cubicBezTo>
                      <a:pt x="3" y="98"/>
                      <a:pt x="3" y="98"/>
                      <a:pt x="3" y="98"/>
                    </a:cubicBezTo>
                    <a:cubicBezTo>
                      <a:pt x="0" y="102"/>
                      <a:pt x="0" y="107"/>
                      <a:pt x="2" y="112"/>
                    </a:cubicBezTo>
                    <a:cubicBezTo>
                      <a:pt x="4" y="116"/>
                      <a:pt x="8" y="119"/>
                      <a:pt x="13" y="119"/>
                    </a:cubicBezTo>
                    <a:cubicBezTo>
                      <a:pt x="101" y="119"/>
                      <a:pt x="101" y="119"/>
                      <a:pt x="101" y="119"/>
                    </a:cubicBezTo>
                    <a:cubicBezTo>
                      <a:pt x="105" y="119"/>
                      <a:pt x="109" y="117"/>
                      <a:pt x="111" y="114"/>
                    </a:cubicBezTo>
                    <a:cubicBezTo>
                      <a:pt x="143" y="72"/>
                      <a:pt x="143" y="72"/>
                      <a:pt x="143" y="72"/>
                    </a:cubicBezTo>
                    <a:cubicBezTo>
                      <a:pt x="465" y="72"/>
                      <a:pt x="465" y="72"/>
                      <a:pt x="465" y="72"/>
                    </a:cubicBezTo>
                    <a:cubicBezTo>
                      <a:pt x="472" y="72"/>
                      <a:pt x="478" y="66"/>
                      <a:pt x="478" y="59"/>
                    </a:cubicBezTo>
                    <a:cubicBezTo>
                      <a:pt x="478" y="52"/>
                      <a:pt x="472" y="46"/>
                      <a:pt x="465" y="46"/>
                    </a:cubicBezTo>
                    <a:close/>
                    <a:moveTo>
                      <a:pt x="95" y="26"/>
                    </a:moveTo>
                    <a:cubicBezTo>
                      <a:pt x="109" y="46"/>
                      <a:pt x="109" y="46"/>
                      <a:pt x="109" y="46"/>
                    </a:cubicBezTo>
                    <a:cubicBezTo>
                      <a:pt x="59" y="46"/>
                      <a:pt x="59" y="46"/>
                      <a:pt x="59" y="46"/>
                    </a:cubicBezTo>
                    <a:cubicBezTo>
                      <a:pt x="59" y="46"/>
                      <a:pt x="59" y="46"/>
                      <a:pt x="59" y="46"/>
                    </a:cubicBezTo>
                    <a:cubicBezTo>
                      <a:pt x="54" y="46"/>
                      <a:pt x="54" y="46"/>
                      <a:pt x="54" y="46"/>
                    </a:cubicBezTo>
                    <a:cubicBezTo>
                      <a:pt x="40" y="26"/>
                      <a:pt x="40" y="26"/>
                      <a:pt x="40" y="26"/>
                    </a:cubicBezTo>
                    <a:lnTo>
                      <a:pt x="95" y="26"/>
                    </a:lnTo>
                    <a:close/>
                    <a:moveTo>
                      <a:pt x="95" y="93"/>
                    </a:moveTo>
                    <a:cubicBezTo>
                      <a:pt x="40" y="93"/>
                      <a:pt x="40" y="93"/>
                      <a:pt x="40" y="93"/>
                    </a:cubicBezTo>
                    <a:cubicBezTo>
                      <a:pt x="54" y="73"/>
                      <a:pt x="54" y="73"/>
                      <a:pt x="54" y="73"/>
                    </a:cubicBezTo>
                    <a:cubicBezTo>
                      <a:pt x="109" y="73"/>
                      <a:pt x="109" y="73"/>
                      <a:pt x="109" y="73"/>
                    </a:cubicBezTo>
                    <a:lnTo>
                      <a:pt x="95" y="93"/>
                    </a:lnTo>
                    <a:close/>
                  </a:path>
                </a:pathLst>
              </a:custGeom>
              <a:solidFill>
                <a:schemeClr val="accent3"/>
              </a:solidFill>
              <a:ln>
                <a:noFill/>
              </a:ln>
            </p:spPr>
            <p:txBody>
              <a:bodyPr vert="horz" wrap="square" lIns="91463" tIns="45731" rIns="91463" bIns="45731" numCol="1" anchor="t" anchorCtr="0" compatLnSpc="1"/>
              <a:lstStyle/>
              <a:p>
                <a:endParaRPr lang="en-US" spc="-30">
                  <a:solidFill>
                    <a:schemeClr val="tx1">
                      <a:lumMod val="75000"/>
                      <a:lumOff val="25000"/>
                    </a:schemeClr>
                  </a:solidFill>
                  <a:latin typeface="微软雅黑" panose="020B0503020204020204" pitchFamily="34" charset="-122"/>
                  <a:ea typeface="微软雅黑" panose="020B0503020204020204" pitchFamily="34" charset="-122"/>
                  <a:sym typeface="字魂59号-创粗黑" panose="00000500000000000000" pitchFamily="2" charset="-122"/>
                </a:endParaRPr>
              </a:p>
            </p:txBody>
          </p:sp>
          <p:sp>
            <p:nvSpPr>
              <p:cNvPr id="35" name="Freeform 142"/>
              <p:cNvSpPr/>
              <p:nvPr/>
            </p:nvSpPr>
            <p:spPr bwMode="auto">
              <a:xfrm>
                <a:off x="8374063" y="2241550"/>
                <a:ext cx="444500" cy="342900"/>
              </a:xfrm>
              <a:custGeom>
                <a:avLst/>
                <a:gdLst>
                  <a:gd name="T0" fmla="*/ 140 w 140"/>
                  <a:gd name="T1" fmla="*/ 55 h 108"/>
                  <a:gd name="T2" fmla="*/ 131 w 140"/>
                  <a:gd name="T3" fmla="*/ 64 h 108"/>
                  <a:gd name="T4" fmla="*/ 90 w 140"/>
                  <a:gd name="T5" fmla="*/ 105 h 108"/>
                  <a:gd name="T6" fmla="*/ 86 w 140"/>
                  <a:gd name="T7" fmla="*/ 107 h 108"/>
                  <a:gd name="T8" fmla="*/ 80 w 140"/>
                  <a:gd name="T9" fmla="*/ 108 h 108"/>
                  <a:gd name="T10" fmla="*/ 71 w 140"/>
                  <a:gd name="T11" fmla="*/ 105 h 108"/>
                  <a:gd name="T12" fmla="*/ 71 w 140"/>
                  <a:gd name="T13" fmla="*/ 86 h 108"/>
                  <a:gd name="T14" fmla="*/ 90 w 140"/>
                  <a:gd name="T15" fmla="*/ 68 h 108"/>
                  <a:gd name="T16" fmla="*/ 13 w 140"/>
                  <a:gd name="T17" fmla="*/ 68 h 108"/>
                  <a:gd name="T18" fmla="*/ 1 w 140"/>
                  <a:gd name="T19" fmla="*/ 60 h 108"/>
                  <a:gd name="T20" fmla="*/ 0 w 140"/>
                  <a:gd name="T21" fmla="*/ 55 h 108"/>
                  <a:gd name="T22" fmla="*/ 13 w 140"/>
                  <a:gd name="T23" fmla="*/ 42 h 108"/>
                  <a:gd name="T24" fmla="*/ 90 w 140"/>
                  <a:gd name="T25" fmla="*/ 42 h 108"/>
                  <a:gd name="T26" fmla="*/ 71 w 140"/>
                  <a:gd name="T27" fmla="*/ 23 h 108"/>
                  <a:gd name="T28" fmla="*/ 68 w 140"/>
                  <a:gd name="T29" fmla="*/ 19 h 108"/>
                  <a:gd name="T30" fmla="*/ 71 w 140"/>
                  <a:gd name="T31" fmla="*/ 5 h 108"/>
                  <a:gd name="T32" fmla="*/ 90 w 140"/>
                  <a:gd name="T33" fmla="*/ 5 h 108"/>
                  <a:gd name="T34" fmla="*/ 130 w 140"/>
                  <a:gd name="T35" fmla="*/ 46 h 108"/>
                  <a:gd name="T36" fmla="*/ 140 w 140"/>
                  <a:gd name="T37" fmla="*/ 5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0" h="108">
                    <a:moveTo>
                      <a:pt x="140" y="55"/>
                    </a:moveTo>
                    <a:cubicBezTo>
                      <a:pt x="131" y="64"/>
                      <a:pt x="131" y="64"/>
                      <a:pt x="131" y="64"/>
                    </a:cubicBezTo>
                    <a:cubicBezTo>
                      <a:pt x="90" y="105"/>
                      <a:pt x="90" y="105"/>
                      <a:pt x="90" y="105"/>
                    </a:cubicBezTo>
                    <a:cubicBezTo>
                      <a:pt x="88" y="106"/>
                      <a:pt x="87" y="107"/>
                      <a:pt x="86" y="107"/>
                    </a:cubicBezTo>
                    <a:cubicBezTo>
                      <a:pt x="84" y="108"/>
                      <a:pt x="82" y="108"/>
                      <a:pt x="80" y="108"/>
                    </a:cubicBezTo>
                    <a:cubicBezTo>
                      <a:pt x="77" y="108"/>
                      <a:pt x="74" y="107"/>
                      <a:pt x="71" y="105"/>
                    </a:cubicBezTo>
                    <a:cubicBezTo>
                      <a:pt x="66" y="100"/>
                      <a:pt x="66" y="91"/>
                      <a:pt x="71" y="86"/>
                    </a:cubicBezTo>
                    <a:cubicBezTo>
                      <a:pt x="90" y="68"/>
                      <a:pt x="90" y="68"/>
                      <a:pt x="90" y="68"/>
                    </a:cubicBezTo>
                    <a:cubicBezTo>
                      <a:pt x="13" y="68"/>
                      <a:pt x="13" y="68"/>
                      <a:pt x="13" y="68"/>
                    </a:cubicBezTo>
                    <a:cubicBezTo>
                      <a:pt x="7" y="68"/>
                      <a:pt x="3" y="64"/>
                      <a:pt x="1" y="60"/>
                    </a:cubicBezTo>
                    <a:cubicBezTo>
                      <a:pt x="0" y="58"/>
                      <a:pt x="0" y="57"/>
                      <a:pt x="0" y="55"/>
                    </a:cubicBezTo>
                    <a:cubicBezTo>
                      <a:pt x="0" y="48"/>
                      <a:pt x="5" y="42"/>
                      <a:pt x="13" y="42"/>
                    </a:cubicBezTo>
                    <a:cubicBezTo>
                      <a:pt x="90" y="42"/>
                      <a:pt x="90" y="42"/>
                      <a:pt x="90" y="42"/>
                    </a:cubicBezTo>
                    <a:cubicBezTo>
                      <a:pt x="71" y="23"/>
                      <a:pt x="71" y="23"/>
                      <a:pt x="71" y="23"/>
                    </a:cubicBezTo>
                    <a:cubicBezTo>
                      <a:pt x="70" y="22"/>
                      <a:pt x="69" y="21"/>
                      <a:pt x="68" y="19"/>
                    </a:cubicBezTo>
                    <a:cubicBezTo>
                      <a:pt x="66" y="14"/>
                      <a:pt x="67" y="9"/>
                      <a:pt x="71" y="5"/>
                    </a:cubicBezTo>
                    <a:cubicBezTo>
                      <a:pt x="76" y="0"/>
                      <a:pt x="85" y="0"/>
                      <a:pt x="90" y="5"/>
                    </a:cubicBezTo>
                    <a:cubicBezTo>
                      <a:pt x="130" y="46"/>
                      <a:pt x="130" y="46"/>
                      <a:pt x="130" y="46"/>
                    </a:cubicBezTo>
                    <a:lnTo>
                      <a:pt x="140" y="55"/>
                    </a:lnTo>
                    <a:close/>
                  </a:path>
                </a:pathLst>
              </a:custGeom>
              <a:solidFill>
                <a:schemeClr val="accent3"/>
              </a:solidFill>
              <a:ln>
                <a:noFill/>
              </a:ln>
            </p:spPr>
            <p:txBody>
              <a:bodyPr vert="horz" wrap="square" lIns="91463" tIns="45731" rIns="91463" bIns="45731" numCol="1" anchor="t" anchorCtr="0" compatLnSpc="1"/>
              <a:lstStyle/>
              <a:p>
                <a:endParaRPr lang="en-US" spc="-30">
                  <a:solidFill>
                    <a:schemeClr val="tx1">
                      <a:lumMod val="75000"/>
                      <a:lumOff val="25000"/>
                    </a:schemeClr>
                  </a:solidFill>
                  <a:latin typeface="微软雅黑" panose="020B0503020204020204" pitchFamily="34" charset="-122"/>
                  <a:ea typeface="微软雅黑" panose="020B0503020204020204" pitchFamily="34" charset="-122"/>
                  <a:sym typeface="字魂59号-创粗黑" panose="00000500000000000000" pitchFamily="2" charset="-122"/>
                </a:endParaRPr>
              </a:p>
            </p:txBody>
          </p:sp>
          <p:sp>
            <p:nvSpPr>
              <p:cNvPr id="36" name="Freeform 143"/>
              <p:cNvSpPr/>
              <p:nvPr/>
            </p:nvSpPr>
            <p:spPr bwMode="auto">
              <a:xfrm>
                <a:off x="7361238" y="2203450"/>
                <a:ext cx="393700" cy="425450"/>
              </a:xfrm>
              <a:custGeom>
                <a:avLst/>
                <a:gdLst>
                  <a:gd name="T0" fmla="*/ 57 w 124"/>
                  <a:gd name="T1" fmla="*/ 134 h 134"/>
                  <a:gd name="T2" fmla="*/ 124 w 124"/>
                  <a:gd name="T3" fmla="*/ 67 h 134"/>
                  <a:gd name="T4" fmla="*/ 57 w 124"/>
                  <a:gd name="T5" fmla="*/ 0 h 134"/>
                  <a:gd name="T6" fmla="*/ 5 w 124"/>
                  <a:gd name="T7" fmla="*/ 25 h 134"/>
                  <a:gd name="T8" fmla="*/ 7 w 124"/>
                  <a:gd name="T9" fmla="*/ 43 h 134"/>
                  <a:gd name="T10" fmla="*/ 25 w 124"/>
                  <a:gd name="T11" fmla="*/ 41 h 134"/>
                  <a:gd name="T12" fmla="*/ 57 w 124"/>
                  <a:gd name="T13" fmla="*/ 26 h 134"/>
                  <a:gd name="T14" fmla="*/ 98 w 124"/>
                  <a:gd name="T15" fmla="*/ 67 h 134"/>
                  <a:gd name="T16" fmla="*/ 57 w 124"/>
                  <a:gd name="T17" fmla="*/ 108 h 134"/>
                  <a:gd name="T18" fmla="*/ 25 w 124"/>
                  <a:gd name="T19" fmla="*/ 92 h 134"/>
                  <a:gd name="T20" fmla="*/ 7 w 124"/>
                  <a:gd name="T21" fmla="*/ 90 h 134"/>
                  <a:gd name="T22" fmla="*/ 5 w 124"/>
                  <a:gd name="T23" fmla="*/ 109 h 134"/>
                  <a:gd name="T24" fmla="*/ 57 w 124"/>
                  <a:gd name="T25"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4" h="134">
                    <a:moveTo>
                      <a:pt x="57" y="134"/>
                    </a:moveTo>
                    <a:cubicBezTo>
                      <a:pt x="94" y="134"/>
                      <a:pt x="124" y="104"/>
                      <a:pt x="124" y="67"/>
                    </a:cubicBezTo>
                    <a:cubicBezTo>
                      <a:pt x="124" y="30"/>
                      <a:pt x="94" y="0"/>
                      <a:pt x="57" y="0"/>
                    </a:cubicBezTo>
                    <a:cubicBezTo>
                      <a:pt x="36" y="0"/>
                      <a:pt x="17" y="10"/>
                      <a:pt x="5" y="25"/>
                    </a:cubicBezTo>
                    <a:cubicBezTo>
                      <a:pt x="0" y="31"/>
                      <a:pt x="1" y="39"/>
                      <a:pt x="7" y="43"/>
                    </a:cubicBezTo>
                    <a:cubicBezTo>
                      <a:pt x="12" y="48"/>
                      <a:pt x="21" y="47"/>
                      <a:pt x="25" y="41"/>
                    </a:cubicBezTo>
                    <a:cubicBezTo>
                      <a:pt x="33" y="32"/>
                      <a:pt x="44" y="26"/>
                      <a:pt x="57" y="26"/>
                    </a:cubicBezTo>
                    <a:cubicBezTo>
                      <a:pt x="80" y="26"/>
                      <a:pt x="98" y="44"/>
                      <a:pt x="98" y="67"/>
                    </a:cubicBezTo>
                    <a:cubicBezTo>
                      <a:pt x="98" y="89"/>
                      <a:pt x="80" y="108"/>
                      <a:pt x="57" y="108"/>
                    </a:cubicBezTo>
                    <a:cubicBezTo>
                      <a:pt x="44" y="108"/>
                      <a:pt x="33" y="102"/>
                      <a:pt x="25" y="92"/>
                    </a:cubicBezTo>
                    <a:cubicBezTo>
                      <a:pt x="21" y="87"/>
                      <a:pt x="12" y="86"/>
                      <a:pt x="7" y="90"/>
                    </a:cubicBezTo>
                    <a:cubicBezTo>
                      <a:pt x="1" y="95"/>
                      <a:pt x="0" y="103"/>
                      <a:pt x="5" y="109"/>
                    </a:cubicBezTo>
                    <a:cubicBezTo>
                      <a:pt x="17" y="124"/>
                      <a:pt x="36" y="134"/>
                      <a:pt x="57" y="134"/>
                    </a:cubicBezTo>
                    <a:close/>
                  </a:path>
                </a:pathLst>
              </a:custGeom>
              <a:solidFill>
                <a:schemeClr val="bg1">
                  <a:lumMod val="85000"/>
                  <a:alpha val="60000"/>
                </a:schemeClr>
              </a:solidFill>
              <a:ln>
                <a:noFill/>
              </a:ln>
            </p:spPr>
            <p:txBody>
              <a:bodyPr vert="horz" wrap="square" lIns="91463" tIns="45731" rIns="91463" bIns="45731" numCol="1" anchor="t" anchorCtr="0" compatLnSpc="1"/>
              <a:lstStyle/>
              <a:p>
                <a:endParaRPr lang="en-US" spc="-30">
                  <a:solidFill>
                    <a:schemeClr val="tx1">
                      <a:lumMod val="75000"/>
                      <a:lumOff val="25000"/>
                    </a:schemeClr>
                  </a:solidFill>
                  <a:latin typeface="微软雅黑" panose="020B0503020204020204" pitchFamily="34" charset="-122"/>
                  <a:ea typeface="微软雅黑" panose="020B0503020204020204" pitchFamily="34" charset="-122"/>
                  <a:sym typeface="字魂59号-创粗黑" panose="00000500000000000000" pitchFamily="2" charset="-122"/>
                </a:endParaRPr>
              </a:p>
            </p:txBody>
          </p:sp>
          <p:sp>
            <p:nvSpPr>
              <p:cNvPr id="37" name="Freeform 144"/>
              <p:cNvSpPr/>
              <p:nvPr/>
            </p:nvSpPr>
            <p:spPr bwMode="auto">
              <a:xfrm>
                <a:off x="7132638" y="1993901"/>
                <a:ext cx="831850" cy="841375"/>
              </a:xfrm>
              <a:custGeom>
                <a:avLst/>
                <a:gdLst>
                  <a:gd name="T0" fmla="*/ 129 w 262"/>
                  <a:gd name="T1" fmla="*/ 0 h 265"/>
                  <a:gd name="T2" fmla="*/ 129 w 262"/>
                  <a:gd name="T3" fmla="*/ 0 h 265"/>
                  <a:gd name="T4" fmla="*/ 2 w 262"/>
                  <a:gd name="T5" fmla="*/ 96 h 265"/>
                  <a:gd name="T6" fmla="*/ 11 w 262"/>
                  <a:gd name="T7" fmla="*/ 112 h 265"/>
                  <a:gd name="T8" fmla="*/ 14 w 262"/>
                  <a:gd name="T9" fmla="*/ 112 h 265"/>
                  <a:gd name="T10" fmla="*/ 27 w 262"/>
                  <a:gd name="T11" fmla="*/ 103 h 265"/>
                  <a:gd name="T12" fmla="*/ 129 w 262"/>
                  <a:gd name="T13" fmla="*/ 26 h 265"/>
                  <a:gd name="T14" fmla="*/ 129 w 262"/>
                  <a:gd name="T15" fmla="*/ 26 h 265"/>
                  <a:gd name="T16" fmla="*/ 129 w 262"/>
                  <a:gd name="T17" fmla="*/ 26 h 265"/>
                  <a:gd name="T18" fmla="*/ 204 w 262"/>
                  <a:gd name="T19" fmla="*/ 57 h 265"/>
                  <a:gd name="T20" fmla="*/ 236 w 262"/>
                  <a:gd name="T21" fmla="*/ 133 h 265"/>
                  <a:gd name="T22" fmla="*/ 205 w 262"/>
                  <a:gd name="T23" fmla="*/ 208 h 265"/>
                  <a:gd name="T24" fmla="*/ 129 w 262"/>
                  <a:gd name="T25" fmla="*/ 239 h 265"/>
                  <a:gd name="T26" fmla="*/ 129 w 262"/>
                  <a:gd name="T27" fmla="*/ 239 h 265"/>
                  <a:gd name="T28" fmla="*/ 27 w 262"/>
                  <a:gd name="T29" fmla="*/ 163 h 265"/>
                  <a:gd name="T30" fmla="*/ 14 w 262"/>
                  <a:gd name="T31" fmla="*/ 153 h 265"/>
                  <a:gd name="T32" fmla="*/ 11 w 262"/>
                  <a:gd name="T33" fmla="*/ 154 h 265"/>
                  <a:gd name="T34" fmla="*/ 2 w 262"/>
                  <a:gd name="T35" fmla="*/ 170 h 265"/>
                  <a:gd name="T36" fmla="*/ 129 w 262"/>
                  <a:gd name="T37" fmla="*/ 265 h 265"/>
                  <a:gd name="T38" fmla="*/ 262 w 262"/>
                  <a:gd name="T39" fmla="*/ 133 h 265"/>
                  <a:gd name="T40" fmla="*/ 129 w 262"/>
                  <a:gd name="T41" fmla="*/ 0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2" h="265">
                    <a:moveTo>
                      <a:pt x="129" y="0"/>
                    </a:moveTo>
                    <a:cubicBezTo>
                      <a:pt x="129" y="0"/>
                      <a:pt x="129" y="0"/>
                      <a:pt x="129" y="0"/>
                    </a:cubicBezTo>
                    <a:cubicBezTo>
                      <a:pt x="69" y="0"/>
                      <a:pt x="18" y="40"/>
                      <a:pt x="2" y="96"/>
                    </a:cubicBezTo>
                    <a:cubicBezTo>
                      <a:pt x="0" y="102"/>
                      <a:pt x="4" y="110"/>
                      <a:pt x="11" y="112"/>
                    </a:cubicBezTo>
                    <a:cubicBezTo>
                      <a:pt x="12" y="112"/>
                      <a:pt x="13" y="112"/>
                      <a:pt x="14" y="112"/>
                    </a:cubicBezTo>
                    <a:cubicBezTo>
                      <a:pt x="20" y="112"/>
                      <a:pt x="25" y="108"/>
                      <a:pt x="27" y="103"/>
                    </a:cubicBezTo>
                    <a:cubicBezTo>
                      <a:pt x="40" y="59"/>
                      <a:pt x="81" y="26"/>
                      <a:pt x="129" y="26"/>
                    </a:cubicBezTo>
                    <a:cubicBezTo>
                      <a:pt x="129" y="26"/>
                      <a:pt x="129" y="26"/>
                      <a:pt x="129" y="26"/>
                    </a:cubicBezTo>
                    <a:cubicBezTo>
                      <a:pt x="129" y="26"/>
                      <a:pt x="129" y="26"/>
                      <a:pt x="129" y="26"/>
                    </a:cubicBezTo>
                    <a:cubicBezTo>
                      <a:pt x="159" y="26"/>
                      <a:pt x="185" y="38"/>
                      <a:pt x="204" y="57"/>
                    </a:cubicBezTo>
                    <a:cubicBezTo>
                      <a:pt x="224" y="77"/>
                      <a:pt x="236" y="103"/>
                      <a:pt x="236" y="133"/>
                    </a:cubicBezTo>
                    <a:cubicBezTo>
                      <a:pt x="236" y="162"/>
                      <a:pt x="224" y="189"/>
                      <a:pt x="205" y="208"/>
                    </a:cubicBezTo>
                    <a:cubicBezTo>
                      <a:pt x="185" y="228"/>
                      <a:pt x="159" y="239"/>
                      <a:pt x="129" y="239"/>
                    </a:cubicBezTo>
                    <a:cubicBezTo>
                      <a:pt x="129" y="239"/>
                      <a:pt x="129" y="239"/>
                      <a:pt x="129" y="239"/>
                    </a:cubicBezTo>
                    <a:cubicBezTo>
                      <a:pt x="81" y="239"/>
                      <a:pt x="40" y="207"/>
                      <a:pt x="27" y="163"/>
                    </a:cubicBezTo>
                    <a:cubicBezTo>
                      <a:pt x="25" y="157"/>
                      <a:pt x="20" y="153"/>
                      <a:pt x="14" y="153"/>
                    </a:cubicBezTo>
                    <a:cubicBezTo>
                      <a:pt x="13" y="153"/>
                      <a:pt x="12" y="154"/>
                      <a:pt x="11" y="154"/>
                    </a:cubicBezTo>
                    <a:cubicBezTo>
                      <a:pt x="4" y="156"/>
                      <a:pt x="0" y="163"/>
                      <a:pt x="2" y="170"/>
                    </a:cubicBezTo>
                    <a:cubicBezTo>
                      <a:pt x="18" y="225"/>
                      <a:pt x="69" y="265"/>
                      <a:pt x="129" y="265"/>
                    </a:cubicBezTo>
                    <a:cubicBezTo>
                      <a:pt x="202" y="265"/>
                      <a:pt x="262" y="206"/>
                      <a:pt x="262" y="133"/>
                    </a:cubicBezTo>
                    <a:cubicBezTo>
                      <a:pt x="262" y="60"/>
                      <a:pt x="202" y="0"/>
                      <a:pt x="129" y="0"/>
                    </a:cubicBezTo>
                  </a:path>
                </a:pathLst>
              </a:custGeom>
              <a:solidFill>
                <a:schemeClr val="accent3"/>
              </a:solidFill>
              <a:ln>
                <a:noFill/>
              </a:ln>
            </p:spPr>
            <p:txBody>
              <a:bodyPr vert="horz" wrap="square" lIns="91463" tIns="45731" rIns="91463" bIns="45731" numCol="1" anchor="t" anchorCtr="0" compatLnSpc="1"/>
              <a:lstStyle/>
              <a:p>
                <a:endParaRPr lang="en-US" spc="-30">
                  <a:solidFill>
                    <a:schemeClr val="tx1">
                      <a:lumMod val="75000"/>
                      <a:lumOff val="25000"/>
                    </a:schemeClr>
                  </a:solidFill>
                  <a:latin typeface="微软雅黑" panose="020B0503020204020204" pitchFamily="34" charset="-122"/>
                  <a:ea typeface="微软雅黑" panose="020B0503020204020204" pitchFamily="34" charset="-122"/>
                  <a:sym typeface="字魂59号-创粗黑" panose="00000500000000000000" pitchFamily="2" charset="-122"/>
                </a:endParaRPr>
              </a:p>
            </p:txBody>
          </p:sp>
          <p:sp>
            <p:nvSpPr>
              <p:cNvPr id="38" name="Freeform 145"/>
              <p:cNvSpPr/>
              <p:nvPr/>
            </p:nvSpPr>
            <p:spPr bwMode="auto">
              <a:xfrm>
                <a:off x="6872288" y="1739901"/>
                <a:ext cx="1346200" cy="1349375"/>
              </a:xfrm>
              <a:custGeom>
                <a:avLst/>
                <a:gdLst>
                  <a:gd name="T0" fmla="*/ 211 w 424"/>
                  <a:gd name="T1" fmla="*/ 0 h 425"/>
                  <a:gd name="T2" fmla="*/ 211 w 424"/>
                  <a:gd name="T3" fmla="*/ 0 h 425"/>
                  <a:gd name="T4" fmla="*/ 2 w 424"/>
                  <a:gd name="T5" fmla="*/ 177 h 425"/>
                  <a:gd name="T6" fmla="*/ 12 w 424"/>
                  <a:gd name="T7" fmla="*/ 192 h 425"/>
                  <a:gd name="T8" fmla="*/ 14 w 424"/>
                  <a:gd name="T9" fmla="*/ 192 h 425"/>
                  <a:gd name="T10" fmla="*/ 27 w 424"/>
                  <a:gd name="T11" fmla="*/ 181 h 425"/>
                  <a:gd name="T12" fmla="*/ 211 w 424"/>
                  <a:gd name="T13" fmla="*/ 26 h 425"/>
                  <a:gd name="T14" fmla="*/ 211 w 424"/>
                  <a:gd name="T15" fmla="*/ 26 h 425"/>
                  <a:gd name="T16" fmla="*/ 343 w 424"/>
                  <a:gd name="T17" fmla="*/ 81 h 425"/>
                  <a:gd name="T18" fmla="*/ 398 w 424"/>
                  <a:gd name="T19" fmla="*/ 213 h 425"/>
                  <a:gd name="T20" fmla="*/ 343 w 424"/>
                  <a:gd name="T21" fmla="*/ 345 h 425"/>
                  <a:gd name="T22" fmla="*/ 211 w 424"/>
                  <a:gd name="T23" fmla="*/ 399 h 425"/>
                  <a:gd name="T24" fmla="*/ 211 w 424"/>
                  <a:gd name="T25" fmla="*/ 399 h 425"/>
                  <a:gd name="T26" fmla="*/ 27 w 424"/>
                  <a:gd name="T27" fmla="*/ 244 h 425"/>
                  <a:gd name="T28" fmla="*/ 14 w 424"/>
                  <a:gd name="T29" fmla="*/ 233 h 425"/>
                  <a:gd name="T30" fmla="*/ 12 w 424"/>
                  <a:gd name="T31" fmla="*/ 234 h 425"/>
                  <a:gd name="T32" fmla="*/ 2 w 424"/>
                  <a:gd name="T33" fmla="*/ 249 h 425"/>
                  <a:gd name="T34" fmla="*/ 211 w 424"/>
                  <a:gd name="T35" fmla="*/ 425 h 425"/>
                  <a:gd name="T36" fmla="*/ 424 w 424"/>
                  <a:gd name="T37" fmla="*/ 213 h 425"/>
                  <a:gd name="T38" fmla="*/ 211 w 424"/>
                  <a:gd name="T39" fmla="*/ 0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24" h="425">
                    <a:moveTo>
                      <a:pt x="211" y="0"/>
                    </a:moveTo>
                    <a:cubicBezTo>
                      <a:pt x="211" y="0"/>
                      <a:pt x="211" y="0"/>
                      <a:pt x="211" y="0"/>
                    </a:cubicBezTo>
                    <a:cubicBezTo>
                      <a:pt x="106" y="0"/>
                      <a:pt x="19" y="77"/>
                      <a:pt x="2" y="177"/>
                    </a:cubicBezTo>
                    <a:cubicBezTo>
                      <a:pt x="0" y="184"/>
                      <a:pt x="5" y="191"/>
                      <a:pt x="12" y="192"/>
                    </a:cubicBezTo>
                    <a:cubicBezTo>
                      <a:pt x="13" y="192"/>
                      <a:pt x="14" y="192"/>
                      <a:pt x="14" y="192"/>
                    </a:cubicBezTo>
                    <a:cubicBezTo>
                      <a:pt x="21" y="192"/>
                      <a:pt x="26" y="188"/>
                      <a:pt x="27" y="181"/>
                    </a:cubicBezTo>
                    <a:cubicBezTo>
                      <a:pt x="42" y="93"/>
                      <a:pt x="119" y="26"/>
                      <a:pt x="211" y="26"/>
                    </a:cubicBezTo>
                    <a:cubicBezTo>
                      <a:pt x="211" y="26"/>
                      <a:pt x="211" y="26"/>
                      <a:pt x="211" y="26"/>
                    </a:cubicBezTo>
                    <a:cubicBezTo>
                      <a:pt x="263" y="26"/>
                      <a:pt x="309" y="47"/>
                      <a:pt x="343" y="81"/>
                    </a:cubicBezTo>
                    <a:cubicBezTo>
                      <a:pt x="377" y="115"/>
                      <a:pt x="398" y="161"/>
                      <a:pt x="398" y="213"/>
                    </a:cubicBezTo>
                    <a:cubicBezTo>
                      <a:pt x="398" y="264"/>
                      <a:pt x="377" y="311"/>
                      <a:pt x="343" y="345"/>
                    </a:cubicBezTo>
                    <a:cubicBezTo>
                      <a:pt x="309" y="378"/>
                      <a:pt x="263" y="399"/>
                      <a:pt x="211" y="399"/>
                    </a:cubicBezTo>
                    <a:cubicBezTo>
                      <a:pt x="211" y="399"/>
                      <a:pt x="211" y="399"/>
                      <a:pt x="211" y="399"/>
                    </a:cubicBezTo>
                    <a:cubicBezTo>
                      <a:pt x="119" y="399"/>
                      <a:pt x="42" y="332"/>
                      <a:pt x="27" y="244"/>
                    </a:cubicBezTo>
                    <a:cubicBezTo>
                      <a:pt x="26" y="238"/>
                      <a:pt x="21" y="233"/>
                      <a:pt x="14" y="233"/>
                    </a:cubicBezTo>
                    <a:cubicBezTo>
                      <a:pt x="14" y="233"/>
                      <a:pt x="13" y="234"/>
                      <a:pt x="12" y="234"/>
                    </a:cubicBezTo>
                    <a:cubicBezTo>
                      <a:pt x="5" y="235"/>
                      <a:pt x="0" y="242"/>
                      <a:pt x="2" y="249"/>
                    </a:cubicBezTo>
                    <a:cubicBezTo>
                      <a:pt x="19" y="349"/>
                      <a:pt x="106" y="425"/>
                      <a:pt x="211" y="425"/>
                    </a:cubicBezTo>
                    <a:cubicBezTo>
                      <a:pt x="328" y="425"/>
                      <a:pt x="424" y="330"/>
                      <a:pt x="424" y="213"/>
                    </a:cubicBezTo>
                    <a:cubicBezTo>
                      <a:pt x="423" y="95"/>
                      <a:pt x="328" y="0"/>
                      <a:pt x="211" y="0"/>
                    </a:cubicBezTo>
                  </a:path>
                </a:pathLst>
              </a:custGeom>
              <a:solidFill>
                <a:schemeClr val="bg1">
                  <a:lumMod val="65000"/>
                  <a:alpha val="20000"/>
                </a:schemeClr>
              </a:solidFill>
              <a:ln>
                <a:noFill/>
              </a:ln>
            </p:spPr>
            <p:txBody>
              <a:bodyPr vert="horz" wrap="square" lIns="91463" tIns="45731" rIns="91463" bIns="45731" numCol="1" anchor="t" anchorCtr="0" compatLnSpc="1"/>
              <a:lstStyle/>
              <a:p>
                <a:endParaRPr lang="en-US" spc="-30">
                  <a:solidFill>
                    <a:schemeClr val="tx1">
                      <a:lumMod val="75000"/>
                      <a:lumOff val="25000"/>
                    </a:schemeClr>
                  </a:solidFill>
                  <a:latin typeface="微软雅黑" panose="020B0503020204020204" pitchFamily="34" charset="-122"/>
                  <a:ea typeface="微软雅黑" panose="020B0503020204020204" pitchFamily="34" charset="-122"/>
                  <a:sym typeface="字魂59号-创粗黑" panose="00000500000000000000" pitchFamily="2" charset="-122"/>
                </a:endParaRPr>
              </a:p>
            </p:txBody>
          </p:sp>
          <p:sp>
            <p:nvSpPr>
              <p:cNvPr id="39" name="Freeform 146"/>
              <p:cNvSpPr/>
              <p:nvPr/>
            </p:nvSpPr>
            <p:spPr bwMode="auto">
              <a:xfrm>
                <a:off x="6634163" y="1501776"/>
                <a:ext cx="1822450" cy="1825625"/>
              </a:xfrm>
              <a:custGeom>
                <a:avLst/>
                <a:gdLst>
                  <a:gd name="T0" fmla="*/ 574 w 574"/>
                  <a:gd name="T1" fmla="*/ 288 h 575"/>
                  <a:gd name="T2" fmla="*/ 286 w 574"/>
                  <a:gd name="T3" fmla="*/ 0 h 575"/>
                  <a:gd name="T4" fmla="*/ 1 w 574"/>
                  <a:gd name="T5" fmla="*/ 253 h 575"/>
                  <a:gd name="T6" fmla="*/ 12 w 574"/>
                  <a:gd name="T7" fmla="*/ 267 h 575"/>
                  <a:gd name="T8" fmla="*/ 26 w 574"/>
                  <a:gd name="T9" fmla="*/ 256 h 575"/>
                  <a:gd name="T10" fmla="*/ 286 w 574"/>
                  <a:gd name="T11" fmla="*/ 26 h 575"/>
                  <a:gd name="T12" fmla="*/ 471 w 574"/>
                  <a:gd name="T13" fmla="*/ 103 h 575"/>
                  <a:gd name="T14" fmla="*/ 548 w 574"/>
                  <a:gd name="T15" fmla="*/ 288 h 575"/>
                  <a:gd name="T16" fmla="*/ 471 w 574"/>
                  <a:gd name="T17" fmla="*/ 473 h 575"/>
                  <a:gd name="T18" fmla="*/ 286 w 574"/>
                  <a:gd name="T19" fmla="*/ 549 h 575"/>
                  <a:gd name="T20" fmla="*/ 27 w 574"/>
                  <a:gd name="T21" fmla="*/ 320 h 575"/>
                  <a:gd name="T22" fmla="*/ 12 w 574"/>
                  <a:gd name="T23" fmla="*/ 309 h 575"/>
                  <a:gd name="T24" fmla="*/ 1 w 574"/>
                  <a:gd name="T25" fmla="*/ 323 h 575"/>
                  <a:gd name="T26" fmla="*/ 286 w 574"/>
                  <a:gd name="T27" fmla="*/ 575 h 575"/>
                  <a:gd name="T28" fmla="*/ 574 w 574"/>
                  <a:gd name="T29" fmla="*/ 288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74" h="575">
                    <a:moveTo>
                      <a:pt x="574" y="288"/>
                    </a:moveTo>
                    <a:cubicBezTo>
                      <a:pt x="574" y="129"/>
                      <a:pt x="445" y="0"/>
                      <a:pt x="286" y="0"/>
                    </a:cubicBezTo>
                    <a:cubicBezTo>
                      <a:pt x="139" y="0"/>
                      <a:pt x="18" y="110"/>
                      <a:pt x="1" y="253"/>
                    </a:cubicBezTo>
                    <a:cubicBezTo>
                      <a:pt x="0" y="260"/>
                      <a:pt x="5" y="266"/>
                      <a:pt x="12" y="267"/>
                    </a:cubicBezTo>
                    <a:cubicBezTo>
                      <a:pt x="19" y="268"/>
                      <a:pt x="26" y="263"/>
                      <a:pt x="26" y="256"/>
                    </a:cubicBezTo>
                    <a:cubicBezTo>
                      <a:pt x="42" y="127"/>
                      <a:pt x="152" y="26"/>
                      <a:pt x="286" y="26"/>
                    </a:cubicBezTo>
                    <a:cubicBezTo>
                      <a:pt x="358" y="26"/>
                      <a:pt x="424" y="56"/>
                      <a:pt x="471" y="103"/>
                    </a:cubicBezTo>
                    <a:cubicBezTo>
                      <a:pt x="518" y="150"/>
                      <a:pt x="548" y="215"/>
                      <a:pt x="548" y="288"/>
                    </a:cubicBezTo>
                    <a:cubicBezTo>
                      <a:pt x="548" y="360"/>
                      <a:pt x="518" y="425"/>
                      <a:pt x="471" y="473"/>
                    </a:cubicBezTo>
                    <a:cubicBezTo>
                      <a:pt x="424" y="520"/>
                      <a:pt x="358" y="549"/>
                      <a:pt x="286" y="549"/>
                    </a:cubicBezTo>
                    <a:cubicBezTo>
                      <a:pt x="153" y="549"/>
                      <a:pt x="42" y="449"/>
                      <a:pt x="27" y="320"/>
                    </a:cubicBezTo>
                    <a:cubicBezTo>
                      <a:pt x="26" y="313"/>
                      <a:pt x="19" y="308"/>
                      <a:pt x="12" y="309"/>
                    </a:cubicBezTo>
                    <a:cubicBezTo>
                      <a:pt x="5" y="309"/>
                      <a:pt x="0" y="316"/>
                      <a:pt x="1" y="323"/>
                    </a:cubicBezTo>
                    <a:cubicBezTo>
                      <a:pt x="18" y="465"/>
                      <a:pt x="139" y="575"/>
                      <a:pt x="286" y="575"/>
                    </a:cubicBezTo>
                    <a:cubicBezTo>
                      <a:pt x="445" y="575"/>
                      <a:pt x="574" y="447"/>
                      <a:pt x="574" y="288"/>
                    </a:cubicBezTo>
                    <a:close/>
                  </a:path>
                </a:pathLst>
              </a:custGeom>
              <a:solidFill>
                <a:schemeClr val="accent3"/>
              </a:solidFill>
              <a:ln>
                <a:noFill/>
              </a:ln>
            </p:spPr>
            <p:txBody>
              <a:bodyPr vert="horz" wrap="square" lIns="91463" tIns="45731" rIns="91463" bIns="45731" numCol="1" anchor="t" anchorCtr="0" compatLnSpc="1"/>
              <a:lstStyle/>
              <a:p>
                <a:endParaRPr lang="en-US" spc="-30">
                  <a:solidFill>
                    <a:schemeClr val="tx1">
                      <a:lumMod val="75000"/>
                      <a:lumOff val="25000"/>
                    </a:schemeClr>
                  </a:solidFill>
                  <a:latin typeface="微软雅黑" panose="020B0503020204020204" pitchFamily="34" charset="-122"/>
                  <a:ea typeface="微软雅黑" panose="020B0503020204020204" pitchFamily="34" charset="-122"/>
                  <a:sym typeface="字魂59号-创粗黑" panose="00000500000000000000" pitchFamily="2" charset="-122"/>
                </a:endParaRPr>
              </a:p>
            </p:txBody>
          </p:sp>
        </p:grpSp>
      </p:grpSp>
      <p:grpSp>
        <p:nvGrpSpPr>
          <p:cNvPr id="42" name="组合 41"/>
          <p:cNvGrpSpPr/>
          <p:nvPr/>
        </p:nvGrpSpPr>
        <p:grpSpPr>
          <a:xfrm>
            <a:off x="3391899" y="2132290"/>
            <a:ext cx="119515" cy="4429523"/>
            <a:chOff x="4956635" y="1524254"/>
            <a:chExt cx="119515" cy="4429523"/>
          </a:xfrm>
        </p:grpSpPr>
        <p:sp>
          <p:nvSpPr>
            <p:cNvPr id="43" name="Oval 58"/>
            <p:cNvSpPr/>
            <p:nvPr/>
          </p:nvSpPr>
          <p:spPr>
            <a:xfrm rot="16200000">
              <a:off x="4956635" y="3748849"/>
              <a:ext cx="119513" cy="119514"/>
            </a:xfrm>
            <a:prstGeom prst="ellipse">
              <a:avLst/>
            </a:prstGeom>
            <a:gradFill>
              <a:gsLst>
                <a:gs pos="0">
                  <a:srgbClr val="0064C8"/>
                </a:gs>
                <a:gs pos="100000">
                  <a:srgbClr val="00428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latin typeface="微软雅黑" panose="020B0503020204020204" pitchFamily="34" charset="-122"/>
                <a:ea typeface="微软雅黑" panose="020B0503020204020204" pitchFamily="34" charset="-122"/>
                <a:sym typeface="Arial" panose="020B0604020202020204" pitchFamily="34" charset="0"/>
              </a:endParaRPr>
            </a:p>
          </p:txBody>
        </p:sp>
        <p:sp>
          <p:nvSpPr>
            <p:cNvPr id="44" name="Oval 59"/>
            <p:cNvSpPr/>
            <p:nvPr/>
          </p:nvSpPr>
          <p:spPr>
            <a:xfrm rot="16200000">
              <a:off x="4956636" y="3523682"/>
              <a:ext cx="119513" cy="119515"/>
            </a:xfrm>
            <a:prstGeom prst="ellipse">
              <a:avLst/>
            </a:prstGeom>
            <a:gradFill>
              <a:gsLst>
                <a:gs pos="0">
                  <a:srgbClr val="0064C8"/>
                </a:gs>
                <a:gs pos="100000">
                  <a:srgbClr val="00428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latin typeface="微软雅黑" panose="020B0503020204020204" pitchFamily="34" charset="-122"/>
                <a:ea typeface="微软雅黑" panose="020B0503020204020204" pitchFamily="34" charset="-122"/>
                <a:sym typeface="Arial" panose="020B0604020202020204" pitchFamily="34" charset="0"/>
              </a:endParaRPr>
            </a:p>
          </p:txBody>
        </p:sp>
        <p:sp>
          <p:nvSpPr>
            <p:cNvPr id="45" name="Oval 60"/>
            <p:cNvSpPr/>
            <p:nvPr/>
          </p:nvSpPr>
          <p:spPr>
            <a:xfrm rot="16200000">
              <a:off x="4956635" y="3298516"/>
              <a:ext cx="119513" cy="119514"/>
            </a:xfrm>
            <a:prstGeom prst="ellipse">
              <a:avLst/>
            </a:prstGeom>
            <a:gradFill>
              <a:gsLst>
                <a:gs pos="0">
                  <a:srgbClr val="0064C8"/>
                </a:gs>
                <a:gs pos="100000">
                  <a:srgbClr val="00428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latin typeface="微软雅黑" panose="020B0503020204020204" pitchFamily="34" charset="-122"/>
                <a:ea typeface="微软雅黑" panose="020B0503020204020204" pitchFamily="34" charset="-122"/>
                <a:sym typeface="Arial" panose="020B0604020202020204" pitchFamily="34" charset="0"/>
              </a:endParaRPr>
            </a:p>
          </p:txBody>
        </p:sp>
        <p:sp>
          <p:nvSpPr>
            <p:cNvPr id="46" name="Oval 61"/>
            <p:cNvSpPr/>
            <p:nvPr/>
          </p:nvSpPr>
          <p:spPr>
            <a:xfrm rot="16200000">
              <a:off x="4956636" y="3073351"/>
              <a:ext cx="119513" cy="119514"/>
            </a:xfrm>
            <a:prstGeom prst="ellipse">
              <a:avLst/>
            </a:prstGeom>
            <a:gradFill>
              <a:gsLst>
                <a:gs pos="0">
                  <a:srgbClr val="0064C8"/>
                </a:gs>
                <a:gs pos="100000">
                  <a:srgbClr val="00428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latin typeface="微软雅黑" panose="020B0503020204020204" pitchFamily="34" charset="-122"/>
                <a:ea typeface="微软雅黑" panose="020B0503020204020204" pitchFamily="34" charset="-122"/>
                <a:sym typeface="Arial" panose="020B0604020202020204" pitchFamily="34" charset="0"/>
              </a:endParaRPr>
            </a:p>
          </p:txBody>
        </p:sp>
        <p:sp>
          <p:nvSpPr>
            <p:cNvPr id="47" name="Oval 62"/>
            <p:cNvSpPr/>
            <p:nvPr/>
          </p:nvSpPr>
          <p:spPr>
            <a:xfrm rot="16200000">
              <a:off x="4956635" y="3974014"/>
              <a:ext cx="119513" cy="119514"/>
            </a:xfrm>
            <a:prstGeom prst="ellipse">
              <a:avLst/>
            </a:prstGeom>
            <a:gradFill>
              <a:gsLst>
                <a:gs pos="0">
                  <a:srgbClr val="0064C8"/>
                </a:gs>
                <a:gs pos="100000">
                  <a:srgbClr val="00428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48" name="组合 47"/>
            <p:cNvGrpSpPr/>
            <p:nvPr/>
          </p:nvGrpSpPr>
          <p:grpSpPr>
            <a:xfrm>
              <a:off x="5016378" y="1524254"/>
              <a:ext cx="0" cy="4429523"/>
              <a:chOff x="5016378" y="1524254"/>
              <a:chExt cx="0" cy="4429523"/>
            </a:xfrm>
          </p:grpSpPr>
          <p:cxnSp>
            <p:nvCxnSpPr>
              <p:cNvPr id="49" name="Straight Connector 15"/>
              <p:cNvCxnSpPr/>
              <p:nvPr/>
            </p:nvCxnSpPr>
            <p:spPr>
              <a:xfrm>
                <a:off x="5016378" y="1524254"/>
                <a:ext cx="0" cy="1374775"/>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63"/>
              <p:cNvCxnSpPr/>
              <p:nvPr/>
            </p:nvCxnSpPr>
            <p:spPr>
              <a:xfrm>
                <a:off x="5016378" y="4277377"/>
                <a:ext cx="0" cy="167640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表格 11"/>
          <p:cNvGraphicFramePr>
            <a:graphicFrameLocks noGrp="1"/>
          </p:cNvGraphicFramePr>
          <p:nvPr/>
        </p:nvGraphicFramePr>
        <p:xfrm>
          <a:off x="660026" y="1125538"/>
          <a:ext cx="10859248" cy="4382450"/>
        </p:xfrm>
        <a:graphic>
          <a:graphicData uri="http://schemas.openxmlformats.org/drawingml/2006/table">
            <a:tbl>
              <a:tblPr firstRow="1" firstCol="1" bandRow="1"/>
              <a:tblGrid>
                <a:gridCol w="1431754"/>
                <a:gridCol w="819862"/>
                <a:gridCol w="854242"/>
                <a:gridCol w="1735142"/>
                <a:gridCol w="988746"/>
                <a:gridCol w="988746"/>
                <a:gridCol w="988746"/>
                <a:gridCol w="988746"/>
                <a:gridCol w="782864"/>
                <a:gridCol w="577515"/>
                <a:gridCol w="702885"/>
              </a:tblGrid>
              <a:tr h="231768">
                <a:tc rowSpan="2" gridSpan="2">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p>
                      <a:pPr algn="ctr">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指标名称</a:t>
                      </a:r>
                      <a:endParaRPr lang="zh-CN" sz="1000" kern="100">
                        <a:effectLst/>
                        <a:latin typeface="Times New Roman" panose="02020603050405020304" charset="0"/>
                        <a:ea typeface="宋体" panose="02010600030101010101" pitchFamily="2" charset="-122"/>
                      </a:endParaRPr>
                    </a:p>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cPr/>
                </a:tc>
                <a:tc rowSpan="2">
                  <a:txBody>
                    <a:bodyPr/>
                    <a:lstStyle/>
                    <a:p>
                      <a:pPr algn="ctr">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代码</a:t>
                      </a:r>
                      <a:endParaRPr lang="zh-CN" sz="1000" kern="100">
                        <a:effectLst/>
                        <a:latin typeface="Times New Roman" panose="02020603050405020304" charset="0"/>
                        <a:ea typeface="宋体" panose="02010600030101010101" pitchFamily="2" charset="-122"/>
                      </a:endParaRPr>
                    </a:p>
                  </a:txBody>
                  <a:tcPr marL="66569" marR="665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合计</a:t>
                      </a:r>
                      <a:endParaRPr lang="zh-CN" sz="1000" kern="100">
                        <a:effectLst/>
                        <a:latin typeface="Times New Roman" panose="02020603050405020304" charset="0"/>
                        <a:ea typeface="宋体" panose="02010600030101010101" pitchFamily="2" charset="-122"/>
                      </a:endParaRPr>
                    </a:p>
                  </a:txBody>
                  <a:tcPr marL="66569" marR="665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r>
                        <a:rPr lang="zh-CN" sz="900" kern="100">
                          <a:effectLst/>
                          <a:latin typeface="Times New Roman" panose="02020603050405020304" charset="0"/>
                          <a:ea typeface="宋体" panose="02010600030101010101" pitchFamily="2" charset="-122"/>
                          <a:cs typeface="宋体" panose="02010600030101010101" pitchFamily="2" charset="-122"/>
                        </a:rPr>
                        <a:t>女</a:t>
                      </a:r>
                      <a:endParaRPr lang="zh-CN" sz="1000" kern="100">
                        <a:effectLst/>
                        <a:latin typeface="Times New Roman" panose="02020603050405020304" charset="0"/>
                        <a:ea typeface="宋体" panose="02010600030101010101" pitchFamily="2" charset="-122"/>
                      </a:endParaRPr>
                    </a:p>
                  </a:txBody>
                  <a:tcPr marL="66569" marR="665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本专科生专职辅导员</a:t>
                      </a:r>
                      <a:endParaRPr lang="zh-CN" sz="1000" kern="100">
                        <a:effectLst/>
                        <a:latin typeface="Times New Roman" panose="02020603050405020304" charset="0"/>
                        <a:ea typeface="宋体" panose="02010600030101010101" pitchFamily="2" charset="-122"/>
                      </a:endParaRPr>
                    </a:p>
                  </a:txBody>
                  <a:tcPr marL="66569" marR="6656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2394">
                <a:tc vMerge="1" gridSpan="2">
                  <a:tcPr/>
                </a:tc>
                <a:tc vMerge="1" hMerge="1">
                  <a:tcPr/>
                </a:tc>
                <a:tc vMerge="1">
                  <a:tcPr/>
                </a:tc>
                <a:tc vMerge="1">
                  <a:tcPr/>
                </a:tc>
                <a:tc vMerge="1">
                  <a:tcPr/>
                </a:tc>
                <a:tc vMerge="1">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19</a:t>
                      </a:r>
                      <a:r>
                        <a:rPr lang="zh-CN" sz="900" kern="100">
                          <a:effectLst/>
                          <a:latin typeface="Times New Roman" panose="02020603050405020304" charset="0"/>
                          <a:ea typeface="宋体" panose="02010600030101010101" pitchFamily="2" charset="-122"/>
                          <a:cs typeface="宋体" panose="02010600030101010101" pitchFamily="2" charset="-122"/>
                        </a:rPr>
                        <a:t>岁以下</a:t>
                      </a:r>
                      <a:endParaRPr lang="zh-CN" sz="1000" kern="100">
                        <a:effectLst/>
                        <a:latin typeface="Times New Roman" panose="02020603050405020304" charset="0"/>
                        <a:ea typeface="宋体" panose="02010600030101010101" pitchFamily="2" charset="-122"/>
                      </a:endParaRPr>
                    </a:p>
                  </a:txBody>
                  <a:tcPr marL="66569" marR="665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20-29</a:t>
                      </a:r>
                      <a:r>
                        <a:rPr lang="zh-CN" sz="900" kern="100">
                          <a:effectLst/>
                          <a:latin typeface="Times New Roman" panose="02020603050405020304" charset="0"/>
                          <a:ea typeface="宋体" panose="02010600030101010101" pitchFamily="2" charset="-122"/>
                          <a:cs typeface="宋体" panose="02010600030101010101" pitchFamily="2" charset="-122"/>
                        </a:rPr>
                        <a:t>岁</a:t>
                      </a:r>
                      <a:endParaRPr lang="zh-CN" sz="1000" kern="100">
                        <a:effectLst/>
                        <a:latin typeface="Times New Roman" panose="02020603050405020304" charset="0"/>
                        <a:ea typeface="宋体" panose="02010600030101010101" pitchFamily="2" charset="-122"/>
                      </a:endParaRPr>
                    </a:p>
                  </a:txBody>
                  <a:tcPr marL="66569" marR="665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30-39</a:t>
                      </a:r>
                      <a:r>
                        <a:rPr lang="zh-CN" sz="900" kern="100">
                          <a:effectLst/>
                          <a:latin typeface="Times New Roman" panose="02020603050405020304" charset="0"/>
                          <a:ea typeface="宋体" panose="02010600030101010101" pitchFamily="2" charset="-122"/>
                          <a:cs typeface="宋体" panose="02010600030101010101" pitchFamily="2" charset="-122"/>
                        </a:rPr>
                        <a:t>岁</a:t>
                      </a:r>
                      <a:endParaRPr lang="zh-CN" sz="1000" kern="100">
                        <a:effectLst/>
                        <a:latin typeface="Times New Roman" panose="02020603050405020304" charset="0"/>
                        <a:ea typeface="宋体" panose="02010600030101010101" pitchFamily="2" charset="-122"/>
                      </a:endParaRPr>
                    </a:p>
                  </a:txBody>
                  <a:tcPr marL="66569" marR="665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40-49</a:t>
                      </a:r>
                      <a:r>
                        <a:rPr lang="zh-CN" sz="900" kern="100">
                          <a:effectLst/>
                          <a:latin typeface="Times New Roman" panose="02020603050405020304" charset="0"/>
                          <a:ea typeface="宋体" panose="02010600030101010101" pitchFamily="2" charset="-122"/>
                          <a:cs typeface="宋体" panose="02010600030101010101" pitchFamily="2" charset="-122"/>
                        </a:rPr>
                        <a:t>岁</a:t>
                      </a:r>
                      <a:endParaRPr lang="zh-CN" sz="1000" kern="100">
                        <a:effectLst/>
                        <a:latin typeface="Times New Roman" panose="02020603050405020304" charset="0"/>
                        <a:ea typeface="宋体" panose="02010600030101010101" pitchFamily="2" charset="-122"/>
                      </a:endParaRPr>
                    </a:p>
                  </a:txBody>
                  <a:tcPr marL="66569" marR="665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50</a:t>
                      </a:r>
                      <a:r>
                        <a:rPr lang="zh-CN" sz="900" kern="100">
                          <a:effectLst/>
                          <a:latin typeface="Times New Roman" panose="02020603050405020304" charset="0"/>
                          <a:ea typeface="宋体" panose="02010600030101010101" pitchFamily="2" charset="-122"/>
                          <a:cs typeface="宋体" panose="02010600030101010101" pitchFamily="2" charset="-122"/>
                        </a:rPr>
                        <a:t>岁以上</a:t>
                      </a:r>
                      <a:endParaRPr lang="zh-CN" sz="1000" kern="100">
                        <a:effectLst/>
                        <a:latin typeface="Times New Roman" panose="02020603050405020304" charset="0"/>
                        <a:ea typeface="宋体" panose="02010600030101010101" pitchFamily="2" charset="-122"/>
                      </a:endParaRPr>
                    </a:p>
                  </a:txBody>
                  <a:tcPr marL="66569" marR="6656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1768">
                <a:tc gridSpan="2">
                  <a:txBody>
                    <a:bodyPr/>
                    <a:lstStyle/>
                    <a:p>
                      <a:pPr algn="ctr">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甲</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a:txBody>
                    <a:bodyPr/>
                    <a:lstStyle/>
                    <a:p>
                      <a:pPr algn="ctr">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乙</a:t>
                      </a:r>
                      <a:endParaRPr lang="zh-CN" sz="1000" kern="100">
                        <a:effectLst/>
                        <a:latin typeface="Times New Roman" panose="02020603050405020304" charset="0"/>
                        <a:ea typeface="宋体" panose="02010600030101010101" pitchFamily="2" charset="-122"/>
                      </a:endParaRPr>
                    </a:p>
                  </a:txBody>
                  <a:tcPr marL="66569" marR="665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a:t>
                      </a:r>
                      <a:endParaRPr lang="zh-CN" sz="1000" kern="100">
                        <a:effectLst/>
                        <a:latin typeface="Times New Roman" panose="02020603050405020304" charset="0"/>
                        <a:ea typeface="宋体" panose="02010600030101010101" pitchFamily="2" charset="-122"/>
                      </a:endParaRPr>
                    </a:p>
                  </a:txBody>
                  <a:tcPr marL="66569" marR="665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2</a:t>
                      </a:r>
                      <a:endParaRPr lang="zh-CN" sz="1000" kern="100">
                        <a:effectLst/>
                        <a:latin typeface="Times New Roman" panose="02020603050405020304" charset="0"/>
                        <a:ea typeface="宋体" panose="02010600030101010101" pitchFamily="2" charset="-122"/>
                      </a:endParaRPr>
                    </a:p>
                  </a:txBody>
                  <a:tcPr marL="66569" marR="665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3</a:t>
                      </a:r>
                      <a:endParaRPr lang="zh-CN" sz="1000" kern="100">
                        <a:effectLst/>
                        <a:latin typeface="Times New Roman" panose="02020603050405020304" charset="0"/>
                        <a:ea typeface="宋体" panose="02010600030101010101" pitchFamily="2" charset="-122"/>
                      </a:endParaRPr>
                    </a:p>
                  </a:txBody>
                  <a:tcPr marL="66569" marR="665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4</a:t>
                      </a:r>
                      <a:endParaRPr lang="zh-CN" sz="1000" kern="100">
                        <a:effectLst/>
                        <a:latin typeface="Times New Roman" panose="02020603050405020304" charset="0"/>
                        <a:ea typeface="宋体" panose="02010600030101010101" pitchFamily="2" charset="-122"/>
                      </a:endParaRPr>
                    </a:p>
                  </a:txBody>
                  <a:tcPr marL="66569" marR="665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5</a:t>
                      </a:r>
                      <a:endParaRPr lang="zh-CN" sz="1000" kern="100">
                        <a:effectLst/>
                        <a:latin typeface="Times New Roman" panose="02020603050405020304" charset="0"/>
                        <a:ea typeface="宋体" panose="02010600030101010101" pitchFamily="2" charset="-122"/>
                      </a:endParaRPr>
                    </a:p>
                  </a:txBody>
                  <a:tcPr marL="66569" marR="665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6</a:t>
                      </a:r>
                      <a:endParaRPr lang="zh-CN" sz="1000" kern="100">
                        <a:effectLst/>
                        <a:latin typeface="Times New Roman" panose="02020603050405020304" charset="0"/>
                        <a:ea typeface="宋体" panose="02010600030101010101" pitchFamily="2" charset="-122"/>
                      </a:endParaRPr>
                    </a:p>
                  </a:txBody>
                  <a:tcPr marL="66569" marR="665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7</a:t>
                      </a:r>
                      <a:endParaRPr lang="zh-CN" sz="1000" kern="100">
                        <a:effectLst/>
                        <a:latin typeface="Times New Roman" panose="02020603050405020304" charset="0"/>
                        <a:ea typeface="宋体" panose="02010600030101010101" pitchFamily="2" charset="-122"/>
                      </a:endParaRPr>
                    </a:p>
                  </a:txBody>
                  <a:tcPr marL="66569" marR="665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8</a:t>
                      </a:r>
                      <a:endParaRPr lang="zh-CN" sz="1000" kern="100">
                        <a:effectLst/>
                        <a:latin typeface="Times New Roman" panose="02020603050405020304" charset="0"/>
                        <a:ea typeface="宋体" panose="02010600030101010101" pitchFamily="2" charset="-122"/>
                      </a:endParaRPr>
                    </a:p>
                  </a:txBody>
                  <a:tcPr marL="66569" marR="6656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1768">
                <a:tc gridSpan="2">
                  <a:txBody>
                    <a:bodyPr/>
                    <a:lstStyle/>
                    <a:p>
                      <a:pPr algn="just">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总计</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01</a:t>
                      </a:r>
                      <a:endParaRPr lang="zh-CN" sz="1000" kern="100">
                        <a:effectLst/>
                        <a:latin typeface="Times New Roman" panose="02020603050405020304" charset="0"/>
                        <a:ea typeface="宋体" panose="02010600030101010101" pitchFamily="2" charset="-122"/>
                      </a:endParaRPr>
                    </a:p>
                  </a:txBody>
                  <a:tcPr marL="66569" marR="665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w="12700" cap="flat" cmpd="sng" algn="ctr">
                      <a:solidFill>
                        <a:srgbClr val="000000"/>
                      </a:solidFill>
                      <a:prstDash val="solid"/>
                      <a:round/>
                      <a:headEnd type="none" w="med" len="med"/>
                      <a:tailEnd type="none" w="med" len="med"/>
                    </a:lnT>
                    <a:lnB>
                      <a:noFill/>
                    </a:lnB>
                  </a:tcPr>
                </a:tc>
              </a:tr>
              <a:tr h="231768">
                <a:tc gridSpan="2">
                  <a:txBody>
                    <a:bodyPr/>
                    <a:lstStyle/>
                    <a:p>
                      <a:pPr indent="114300" algn="just">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r>
                        <a:rPr lang="zh-CN" sz="900" kern="100">
                          <a:effectLst/>
                          <a:latin typeface="Times New Roman" panose="02020603050405020304" charset="0"/>
                          <a:ea typeface="宋体" panose="02010600030101010101" pitchFamily="2" charset="-122"/>
                          <a:cs typeface="宋体" panose="02010600030101010101" pitchFamily="2" charset="-122"/>
                        </a:rPr>
                        <a:t>女</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02</a:t>
                      </a:r>
                      <a:endParaRPr lang="zh-CN" sz="1000" kern="100">
                        <a:effectLst/>
                        <a:latin typeface="Times New Roman" panose="02020603050405020304" charset="0"/>
                        <a:ea typeface="宋体" panose="02010600030101010101" pitchFamily="2" charset="-122"/>
                      </a:endParaRPr>
                    </a:p>
                  </a:txBody>
                  <a:tcPr marL="66569" marR="665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r>
              <a:tr h="231768">
                <a:tc rowSpan="4">
                  <a:txBody>
                    <a:bodyPr/>
                    <a:lstStyle/>
                    <a:p>
                      <a:pPr marL="71755" marR="71755" algn="just">
                        <a:spcAft>
                          <a:spcPts val="0"/>
                        </a:spcAft>
                      </a:pPr>
                      <a:r>
                        <a:rPr lang="zh-CN" sz="900" kern="100" spc="-20">
                          <a:effectLst/>
                          <a:latin typeface="Times New Roman" panose="02020603050405020304" charset="0"/>
                          <a:ea typeface="宋体" panose="02010600030101010101" pitchFamily="2" charset="-122"/>
                          <a:cs typeface="宋体" panose="02010600030101010101" pitchFamily="2" charset="-122"/>
                        </a:rPr>
                        <a:t>按行政职务分</a:t>
                      </a:r>
                      <a:endParaRPr lang="zh-CN" sz="1000" kern="100">
                        <a:effectLst/>
                        <a:latin typeface="Times New Roman" panose="02020603050405020304" charset="0"/>
                        <a:ea typeface="宋体" panose="02010600030101010101" pitchFamily="2" charset="-122"/>
                      </a:endParaRPr>
                    </a:p>
                  </a:txBody>
                  <a:tcPr marL="66569" marR="66569" marT="0" marB="0" vert="eaVert"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正处级</a:t>
                      </a:r>
                      <a:endParaRPr lang="zh-CN" sz="1000" kern="100">
                        <a:effectLst/>
                        <a:latin typeface="Times New Roman" panose="02020603050405020304" charset="0"/>
                        <a:ea typeface="宋体" panose="02010600030101010101" pitchFamily="2" charset="-122"/>
                      </a:endParaRPr>
                    </a:p>
                  </a:txBody>
                  <a:tcPr marL="66569" marR="665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03</a:t>
                      </a:r>
                      <a:endParaRPr lang="zh-CN" sz="1000" kern="100">
                        <a:effectLst/>
                        <a:latin typeface="Times New Roman" panose="02020603050405020304" charset="0"/>
                        <a:ea typeface="宋体" panose="02010600030101010101" pitchFamily="2" charset="-122"/>
                      </a:endParaRPr>
                    </a:p>
                  </a:txBody>
                  <a:tcPr marL="66569" marR="665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r>
              <a:tr h="231768">
                <a:tc vMerge="1">
                  <a:tcPr/>
                </a:tc>
                <a:tc>
                  <a:txBody>
                    <a:bodyPr/>
                    <a:lstStyle/>
                    <a:p>
                      <a:pPr algn="just">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副处级</a:t>
                      </a:r>
                      <a:endParaRPr lang="zh-CN" sz="1000" kern="100">
                        <a:effectLst/>
                        <a:latin typeface="Times New Roman" panose="02020603050405020304" charset="0"/>
                        <a:ea typeface="宋体" panose="02010600030101010101" pitchFamily="2" charset="-122"/>
                      </a:endParaRPr>
                    </a:p>
                  </a:txBody>
                  <a:tcPr marL="66569" marR="665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04</a:t>
                      </a:r>
                      <a:endParaRPr lang="zh-CN" sz="1000" kern="100">
                        <a:effectLst/>
                        <a:latin typeface="Times New Roman" panose="02020603050405020304" charset="0"/>
                        <a:ea typeface="宋体" panose="02010600030101010101" pitchFamily="2" charset="-122"/>
                      </a:endParaRPr>
                    </a:p>
                  </a:txBody>
                  <a:tcPr marL="66569" marR="665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r>
              <a:tr h="231768">
                <a:tc vMerge="1">
                  <a:tcPr/>
                </a:tc>
                <a:tc>
                  <a:txBody>
                    <a:bodyPr/>
                    <a:lstStyle/>
                    <a:p>
                      <a:pPr algn="just">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正科级</a:t>
                      </a:r>
                      <a:endParaRPr lang="zh-CN" sz="1000" kern="100">
                        <a:effectLst/>
                        <a:latin typeface="Times New Roman" panose="02020603050405020304" charset="0"/>
                        <a:ea typeface="宋体" panose="02010600030101010101" pitchFamily="2" charset="-122"/>
                      </a:endParaRPr>
                    </a:p>
                  </a:txBody>
                  <a:tcPr marL="66569" marR="665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05</a:t>
                      </a:r>
                      <a:endParaRPr lang="zh-CN" sz="1000" kern="100">
                        <a:effectLst/>
                        <a:latin typeface="Times New Roman" panose="02020603050405020304" charset="0"/>
                        <a:ea typeface="宋体" panose="02010600030101010101" pitchFamily="2" charset="-122"/>
                      </a:endParaRPr>
                    </a:p>
                  </a:txBody>
                  <a:tcPr marL="66569" marR="665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r>
              <a:tr h="231768">
                <a:tc vMerge="1">
                  <a:tcPr/>
                </a:tc>
                <a:tc>
                  <a:txBody>
                    <a:bodyPr/>
                    <a:lstStyle/>
                    <a:p>
                      <a:pPr algn="just">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副科级以下</a:t>
                      </a:r>
                      <a:endParaRPr lang="zh-CN" sz="1000" kern="100">
                        <a:effectLst/>
                        <a:latin typeface="Times New Roman" panose="02020603050405020304" charset="0"/>
                        <a:ea typeface="宋体" panose="02010600030101010101" pitchFamily="2" charset="-122"/>
                      </a:endParaRPr>
                    </a:p>
                  </a:txBody>
                  <a:tcPr marL="66569" marR="665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06</a:t>
                      </a:r>
                      <a:endParaRPr lang="zh-CN" sz="1000" kern="100">
                        <a:effectLst/>
                        <a:latin typeface="Times New Roman" panose="02020603050405020304" charset="0"/>
                        <a:ea typeface="宋体" panose="02010600030101010101" pitchFamily="2" charset="-122"/>
                      </a:endParaRPr>
                    </a:p>
                  </a:txBody>
                  <a:tcPr marL="66569" marR="665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r>
              <a:tr h="231768">
                <a:tc rowSpan="5">
                  <a:txBody>
                    <a:bodyPr/>
                    <a:lstStyle/>
                    <a:p>
                      <a:pPr marL="71755" marR="71755" algn="just">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按专业技术职务分</a:t>
                      </a:r>
                      <a:endParaRPr lang="zh-CN" sz="1000" kern="100">
                        <a:effectLst/>
                        <a:latin typeface="Times New Roman" panose="02020603050405020304" charset="0"/>
                        <a:ea typeface="宋体" panose="02010600030101010101" pitchFamily="2" charset="-122"/>
                      </a:endParaRPr>
                    </a:p>
                  </a:txBody>
                  <a:tcPr marL="66569" marR="66569" marT="0" marB="0" vert="eaVert"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正高级</a:t>
                      </a:r>
                      <a:endParaRPr lang="zh-CN" sz="1000" kern="100">
                        <a:effectLst/>
                        <a:latin typeface="Times New Roman" panose="02020603050405020304" charset="0"/>
                        <a:ea typeface="宋体" panose="02010600030101010101" pitchFamily="2" charset="-122"/>
                      </a:endParaRPr>
                    </a:p>
                  </a:txBody>
                  <a:tcPr marL="66569" marR="665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07</a:t>
                      </a:r>
                      <a:endParaRPr lang="zh-CN" sz="1000" kern="100">
                        <a:effectLst/>
                        <a:latin typeface="Times New Roman" panose="02020603050405020304" charset="0"/>
                        <a:ea typeface="宋体" panose="02010600030101010101" pitchFamily="2" charset="-122"/>
                      </a:endParaRPr>
                    </a:p>
                  </a:txBody>
                  <a:tcPr marL="66569" marR="665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r>
              <a:tr h="231768">
                <a:tc vMerge="1">
                  <a:tcPr/>
                </a:tc>
                <a:tc>
                  <a:txBody>
                    <a:bodyPr/>
                    <a:lstStyle/>
                    <a:p>
                      <a:pPr algn="just">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副高级</a:t>
                      </a:r>
                      <a:endParaRPr lang="zh-CN" sz="1000" kern="100">
                        <a:effectLst/>
                        <a:latin typeface="Times New Roman" panose="02020603050405020304" charset="0"/>
                        <a:ea typeface="宋体" panose="02010600030101010101" pitchFamily="2" charset="-122"/>
                      </a:endParaRPr>
                    </a:p>
                  </a:txBody>
                  <a:tcPr marL="66569" marR="665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08</a:t>
                      </a:r>
                      <a:endParaRPr lang="zh-CN" sz="1000" kern="100">
                        <a:effectLst/>
                        <a:latin typeface="Times New Roman" panose="02020603050405020304" charset="0"/>
                        <a:ea typeface="宋体" panose="02010600030101010101" pitchFamily="2" charset="-122"/>
                      </a:endParaRPr>
                    </a:p>
                  </a:txBody>
                  <a:tcPr marL="66569" marR="665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r>
              <a:tr h="231768">
                <a:tc vMerge="1">
                  <a:tcPr/>
                </a:tc>
                <a:tc>
                  <a:txBody>
                    <a:bodyPr/>
                    <a:lstStyle/>
                    <a:p>
                      <a:pPr algn="just">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中级</a:t>
                      </a:r>
                      <a:endParaRPr lang="zh-CN" sz="1000" kern="100">
                        <a:effectLst/>
                        <a:latin typeface="Times New Roman" panose="02020603050405020304" charset="0"/>
                        <a:ea typeface="宋体" panose="02010600030101010101" pitchFamily="2" charset="-122"/>
                      </a:endParaRPr>
                    </a:p>
                  </a:txBody>
                  <a:tcPr marL="66569" marR="665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09</a:t>
                      </a:r>
                      <a:endParaRPr lang="zh-CN" sz="1000" kern="100">
                        <a:effectLst/>
                        <a:latin typeface="Times New Roman" panose="02020603050405020304" charset="0"/>
                        <a:ea typeface="宋体" panose="02010600030101010101" pitchFamily="2" charset="-122"/>
                      </a:endParaRPr>
                    </a:p>
                  </a:txBody>
                  <a:tcPr marL="66569" marR="665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r>
              <a:tr h="231768">
                <a:tc vMerge="1">
                  <a:tcPr/>
                </a:tc>
                <a:tc>
                  <a:txBody>
                    <a:bodyPr/>
                    <a:lstStyle/>
                    <a:p>
                      <a:pPr algn="just">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初级</a:t>
                      </a:r>
                      <a:endParaRPr lang="zh-CN" sz="1000" kern="100">
                        <a:effectLst/>
                        <a:latin typeface="Times New Roman" panose="02020603050405020304" charset="0"/>
                        <a:ea typeface="宋体" panose="02010600030101010101" pitchFamily="2" charset="-122"/>
                      </a:endParaRPr>
                    </a:p>
                  </a:txBody>
                  <a:tcPr marL="66569" marR="665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10</a:t>
                      </a:r>
                      <a:endParaRPr lang="zh-CN" sz="1000" kern="100">
                        <a:effectLst/>
                        <a:latin typeface="Times New Roman" panose="02020603050405020304" charset="0"/>
                        <a:ea typeface="宋体" panose="02010600030101010101" pitchFamily="2" charset="-122"/>
                      </a:endParaRPr>
                    </a:p>
                  </a:txBody>
                  <a:tcPr marL="66569" marR="665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r>
              <a:tr h="231768">
                <a:tc vMerge="1">
                  <a:tcPr/>
                </a:tc>
                <a:tc>
                  <a:txBody>
                    <a:bodyPr/>
                    <a:lstStyle/>
                    <a:p>
                      <a:pPr algn="just">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未定职级</a:t>
                      </a:r>
                      <a:endParaRPr lang="zh-CN" sz="1000" kern="100">
                        <a:effectLst/>
                        <a:latin typeface="Times New Roman" panose="02020603050405020304" charset="0"/>
                        <a:ea typeface="宋体" panose="02010600030101010101" pitchFamily="2" charset="-122"/>
                      </a:endParaRPr>
                    </a:p>
                  </a:txBody>
                  <a:tcPr marL="66569" marR="665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11</a:t>
                      </a:r>
                      <a:endParaRPr lang="zh-CN" sz="1000" kern="100">
                        <a:effectLst/>
                        <a:latin typeface="Times New Roman" panose="02020603050405020304" charset="0"/>
                        <a:ea typeface="宋体" panose="02010600030101010101" pitchFamily="2" charset="-122"/>
                      </a:endParaRPr>
                    </a:p>
                  </a:txBody>
                  <a:tcPr marL="66569" marR="665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r>
              <a:tr h="231768">
                <a:tc rowSpan="4">
                  <a:txBody>
                    <a:bodyPr/>
                    <a:lstStyle/>
                    <a:p>
                      <a:pPr marL="71755" marR="71755" algn="ctr">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按学历分</a:t>
                      </a:r>
                      <a:endParaRPr lang="zh-CN" sz="1000" kern="100">
                        <a:effectLst/>
                        <a:latin typeface="Times New Roman" panose="02020603050405020304" charset="0"/>
                        <a:ea typeface="宋体" panose="02010600030101010101" pitchFamily="2" charset="-122"/>
                      </a:endParaRPr>
                    </a:p>
                  </a:txBody>
                  <a:tcPr marL="66569" marR="66569" marT="0" marB="0" vert="eaVert"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博士研究生</a:t>
                      </a:r>
                      <a:endParaRPr lang="zh-CN" sz="1000" kern="100">
                        <a:effectLst/>
                        <a:latin typeface="Times New Roman" panose="02020603050405020304" charset="0"/>
                        <a:ea typeface="宋体" panose="02010600030101010101" pitchFamily="2" charset="-122"/>
                      </a:endParaRPr>
                    </a:p>
                  </a:txBody>
                  <a:tcPr marL="66569" marR="665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12</a:t>
                      </a:r>
                      <a:endParaRPr lang="zh-CN" sz="1000" kern="100">
                        <a:effectLst/>
                        <a:latin typeface="Times New Roman" panose="02020603050405020304" charset="0"/>
                        <a:ea typeface="宋体" panose="02010600030101010101" pitchFamily="2" charset="-122"/>
                      </a:endParaRPr>
                    </a:p>
                  </a:txBody>
                  <a:tcPr marL="66569" marR="665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r>
              <a:tr h="231768">
                <a:tc vMerge="1">
                  <a:tcPr/>
                </a:tc>
                <a:tc>
                  <a:txBody>
                    <a:bodyPr/>
                    <a:lstStyle/>
                    <a:p>
                      <a:pPr algn="just">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硕士研究生</a:t>
                      </a:r>
                      <a:endParaRPr lang="zh-CN" sz="1000" kern="100">
                        <a:effectLst/>
                        <a:latin typeface="Times New Roman" panose="02020603050405020304" charset="0"/>
                        <a:ea typeface="宋体" panose="02010600030101010101" pitchFamily="2" charset="-122"/>
                      </a:endParaRPr>
                    </a:p>
                  </a:txBody>
                  <a:tcPr marL="66569" marR="665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13</a:t>
                      </a:r>
                      <a:endParaRPr lang="zh-CN" sz="1000" kern="100">
                        <a:effectLst/>
                        <a:latin typeface="Times New Roman" panose="02020603050405020304" charset="0"/>
                        <a:ea typeface="宋体" panose="02010600030101010101" pitchFamily="2" charset="-122"/>
                      </a:endParaRPr>
                    </a:p>
                  </a:txBody>
                  <a:tcPr marL="66569" marR="665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r>
              <a:tr h="231768">
                <a:tc vMerge="1">
                  <a:tcPr/>
                </a:tc>
                <a:tc>
                  <a:txBody>
                    <a:bodyPr/>
                    <a:lstStyle/>
                    <a:p>
                      <a:pPr algn="just">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本科</a:t>
                      </a:r>
                      <a:endParaRPr lang="zh-CN" sz="1000" kern="100">
                        <a:effectLst/>
                        <a:latin typeface="Times New Roman" panose="02020603050405020304" charset="0"/>
                        <a:ea typeface="宋体" panose="02010600030101010101" pitchFamily="2" charset="-122"/>
                      </a:endParaRPr>
                    </a:p>
                  </a:txBody>
                  <a:tcPr marL="66569" marR="665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14</a:t>
                      </a:r>
                      <a:endParaRPr lang="zh-CN" sz="1000" kern="100">
                        <a:effectLst/>
                        <a:latin typeface="Times New Roman" panose="02020603050405020304" charset="0"/>
                        <a:ea typeface="宋体" panose="02010600030101010101" pitchFamily="2" charset="-122"/>
                      </a:endParaRPr>
                    </a:p>
                  </a:txBody>
                  <a:tcPr marL="66569" marR="665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a:noFill/>
                    </a:lnB>
                  </a:tcPr>
                </a:tc>
              </a:tr>
              <a:tr h="231768">
                <a:tc vMerge="1">
                  <a:tcPr/>
                </a:tc>
                <a:tc>
                  <a:txBody>
                    <a:bodyPr/>
                    <a:lstStyle/>
                    <a:p>
                      <a:pPr algn="just">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专科以下</a:t>
                      </a:r>
                      <a:endParaRPr lang="zh-CN" sz="1000" kern="100">
                        <a:effectLst/>
                        <a:latin typeface="Times New Roman" panose="02020603050405020304" charset="0"/>
                        <a:ea typeface="宋体" panose="02010600030101010101" pitchFamily="2" charset="-122"/>
                      </a:endParaRPr>
                    </a:p>
                  </a:txBody>
                  <a:tcPr marL="66569" marR="665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15</a:t>
                      </a:r>
                      <a:endParaRPr lang="zh-CN" sz="1000" kern="100">
                        <a:effectLst/>
                        <a:latin typeface="Times New Roman" panose="02020603050405020304" charset="0"/>
                        <a:ea typeface="宋体" panose="02010600030101010101" pitchFamily="2" charset="-122"/>
                      </a:endParaRPr>
                    </a:p>
                  </a:txBody>
                  <a:tcPr marL="66569" marR="665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66569" marR="66569" marT="0" marB="0" anchor="ctr">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
        <p:nvSpPr>
          <p:cNvPr id="9" name="矩形 8"/>
          <p:cNvSpPr/>
          <p:nvPr/>
        </p:nvSpPr>
        <p:spPr>
          <a:xfrm>
            <a:off x="2747967" y="287020"/>
            <a:ext cx="6696065" cy="400110"/>
          </a:xfrm>
          <a:prstGeom prst="rect">
            <a:avLst/>
          </a:prstGeom>
        </p:spPr>
        <p:txBody>
          <a:bodyPr wrap="none">
            <a:spAutoFit/>
          </a:bodyPr>
          <a:lstStyle/>
          <a:p>
            <a:pPr algn="ctr"/>
            <a:r>
              <a:rPr lang="zh-CN" altLang="en-US" sz="2000" b="1" dirty="0">
                <a:solidFill>
                  <a:srgbClr val="304371"/>
                </a:solidFill>
                <a:cs typeface="+mn-ea"/>
                <a:sym typeface="+mn-lt"/>
              </a:rPr>
              <a:t>（六十五）专职辅导员分年龄、专业技术职务、学历情况</a:t>
            </a:r>
            <a:endParaRPr lang="zh-CN" altLang="en-US" sz="2000" b="1" dirty="0">
              <a:solidFill>
                <a:srgbClr val="304371"/>
              </a:solidFill>
              <a:cs typeface="+mn-ea"/>
              <a:sym typeface="+mn-lt"/>
            </a:endParaRPr>
          </a:p>
        </p:txBody>
      </p:sp>
      <p:sp>
        <p:nvSpPr>
          <p:cNvPr id="3" name="矩形 2"/>
          <p:cNvSpPr/>
          <p:nvPr/>
        </p:nvSpPr>
        <p:spPr>
          <a:xfrm>
            <a:off x="660400" y="5596446"/>
            <a:ext cx="646331" cy="262508"/>
          </a:xfrm>
          <a:prstGeom prst="rect">
            <a:avLst/>
          </a:prstGeom>
        </p:spPr>
        <p:txBody>
          <a:bodyPr wrap="none">
            <a:spAutoFit/>
          </a:bodyPr>
          <a:lstStyle/>
          <a:p>
            <a:pPr>
              <a:lnSpc>
                <a:spcPts val="1200"/>
              </a:lnSpc>
              <a:tabLst>
                <a:tab pos="1132840" algn="l"/>
                <a:tab pos="1351280" algn="l"/>
                <a:tab pos="2037080" algn="l"/>
                <a:tab pos="2717800" algn="l"/>
                <a:tab pos="3408680" algn="l"/>
                <a:tab pos="4094480" algn="l"/>
                <a:tab pos="4780280" algn="l"/>
                <a:tab pos="5466080" algn="l"/>
                <a:tab pos="6151880" algn="l"/>
              </a:tabLst>
            </a:pPr>
            <a:r>
              <a:rPr lang="zh-CN" altLang="zh-CN" kern="100" dirty="0">
                <a:cs typeface="+mn-ea"/>
                <a:sym typeface="+mn-lt"/>
              </a:rPr>
              <a:t>续表</a:t>
            </a:r>
            <a:endParaRPr lang="zh-CN" altLang="zh-CN" sz="2400" kern="100" dirty="0">
              <a:cs typeface="+mn-ea"/>
              <a:sym typeface="+mn-lt"/>
            </a:endParaRPr>
          </a:p>
        </p:txBody>
      </p:sp>
      <p:grpSp>
        <p:nvGrpSpPr>
          <p:cNvPr id="6" name="组合 5"/>
          <p:cNvGrpSpPr/>
          <p:nvPr/>
        </p:nvGrpSpPr>
        <p:grpSpPr>
          <a:xfrm>
            <a:off x="674688" y="1273813"/>
            <a:ext cx="10858500" cy="1576791"/>
            <a:chOff x="660401" y="967214"/>
            <a:chExt cx="10858500" cy="1752030"/>
          </a:xfrm>
        </p:grpSpPr>
        <p:grpSp>
          <p:nvGrpSpPr>
            <p:cNvPr id="7" name="组合 6"/>
            <p:cNvGrpSpPr/>
            <p:nvPr/>
          </p:nvGrpSpPr>
          <p:grpSpPr>
            <a:xfrm>
              <a:off x="660401" y="1413361"/>
              <a:ext cx="10858500" cy="1305883"/>
              <a:chOff x="660401" y="308005"/>
              <a:chExt cx="10858500" cy="2233586"/>
            </a:xfrm>
          </p:grpSpPr>
          <p:sp>
            <p:nvSpPr>
              <p:cNvPr id="10" name="矩形 9"/>
              <p:cNvSpPr/>
              <p:nvPr/>
            </p:nvSpPr>
            <p:spPr>
              <a:xfrm>
                <a:off x="660401" y="308005"/>
                <a:ext cx="10858500" cy="2233586"/>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11" name="矩形 10"/>
              <p:cNvSpPr/>
              <p:nvPr/>
            </p:nvSpPr>
            <p:spPr>
              <a:xfrm>
                <a:off x="666750" y="370052"/>
                <a:ext cx="10722611" cy="2171539"/>
              </a:xfrm>
              <a:prstGeom prst="rect">
                <a:avLst/>
              </a:prstGeom>
            </p:spPr>
            <p:txBody>
              <a:bodyPr wrap="square">
                <a:spAutoFit/>
              </a:bodyPr>
              <a:lstStyle/>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rPr>
                  <a:t>专职辅导员是指按照</a:t>
                </a:r>
                <a:r>
                  <a:rPr lang="en-US" altLang="zh-CN" sz="1600" b="1" dirty="0">
                    <a:solidFill>
                      <a:schemeClr val="accent5">
                        <a:lumMod val="20000"/>
                        <a:lumOff val="80000"/>
                      </a:schemeClr>
                    </a:solidFill>
                    <a:latin typeface="黑体" panose="02010609060101010101" charset="-122"/>
                    <a:ea typeface="黑体" panose="02010609060101010101" charset="-122"/>
                  </a:rPr>
                  <a:t>《</a:t>
                </a:r>
                <a:r>
                  <a:rPr lang="zh-CN" altLang="en-US" sz="1600" b="1" dirty="0">
                    <a:solidFill>
                      <a:schemeClr val="accent5">
                        <a:lumMod val="20000"/>
                        <a:lumOff val="80000"/>
                      </a:schemeClr>
                    </a:solidFill>
                    <a:latin typeface="黑体" panose="02010609060101010101" charset="-122"/>
                    <a:ea typeface="黑体" panose="02010609060101010101" charset="-122"/>
                  </a:rPr>
                  <a:t>普通高等学校辅导员队伍建设规定</a:t>
                </a:r>
                <a:r>
                  <a:rPr lang="en-US" altLang="zh-CN" sz="1600" b="1" dirty="0">
                    <a:solidFill>
                      <a:schemeClr val="accent5">
                        <a:lumMod val="20000"/>
                        <a:lumOff val="80000"/>
                      </a:schemeClr>
                    </a:solidFill>
                    <a:latin typeface="黑体" panose="02010609060101010101" charset="-122"/>
                    <a:ea typeface="黑体" panose="02010609060101010101" charset="-122"/>
                  </a:rPr>
                  <a:t>》</a:t>
                </a:r>
                <a:r>
                  <a:rPr lang="zh-CN" altLang="en-US" sz="1600" b="1" dirty="0">
                    <a:solidFill>
                      <a:schemeClr val="accent5">
                        <a:lumMod val="20000"/>
                        <a:lumOff val="80000"/>
                      </a:schemeClr>
                    </a:solidFill>
                    <a:latin typeface="黑体" panose="02010609060101010101" charset="-122"/>
                    <a:ea typeface="黑体" panose="02010609060101010101" charset="-122"/>
                  </a:rPr>
                  <a:t>，学校聘用的在院（系）专职从事大学生日常思想政治教育工作的专职辅导员岗位人员，包括院（系）党委（党总支）副书记、学工组长、团委（团总支）书记等专职工作人员</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8" name="矩形 7"/>
            <p:cNvSpPr/>
            <p:nvPr/>
          </p:nvSpPr>
          <p:spPr>
            <a:xfrm flipH="1">
              <a:off x="6516043" y="967214"/>
              <a:ext cx="900757" cy="446147"/>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aphicFrame>
        <p:nvGraphicFramePr>
          <p:cNvPr id="13" name="表格 12"/>
          <p:cNvGraphicFramePr>
            <a:graphicFrameLocks noGrp="1"/>
          </p:cNvGraphicFramePr>
          <p:nvPr/>
        </p:nvGraphicFramePr>
        <p:xfrm>
          <a:off x="674688" y="5858954"/>
          <a:ext cx="10858500" cy="822325"/>
        </p:xfrm>
        <a:graphic>
          <a:graphicData uri="http://schemas.openxmlformats.org/drawingml/2006/table">
            <a:tbl>
              <a:tblPr firstRow="1" firstCol="1" bandRow="1"/>
              <a:tblGrid>
                <a:gridCol w="1809026"/>
                <a:gridCol w="1811198"/>
                <a:gridCol w="1811198"/>
                <a:gridCol w="1809026"/>
                <a:gridCol w="1811198"/>
                <a:gridCol w="1806854"/>
              </a:tblGrid>
              <a:tr h="215900">
                <a:tc rowSpan="2">
                  <a:txBody>
                    <a:bodyPr/>
                    <a:lstStyle/>
                    <a:p>
                      <a:pPr algn="ctr">
                        <a:spcAft>
                          <a:spcPts val="0"/>
                        </a:spcAft>
                      </a:pPr>
                      <a:r>
                        <a:rPr lang="zh-CN" sz="900" kern="100">
                          <a:effectLst/>
                          <a:latin typeface="Times New Roman" panose="02020603050405020304" charset="0"/>
                          <a:ea typeface="宋体" panose="02010600030101010101" pitchFamily="2" charset="-122"/>
                          <a:cs typeface="宋体" panose="02010600030101010101" pitchFamily="2" charset="-122"/>
                        </a:rPr>
                        <a:t>研究生专职辅导员</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0525">
                <a:tc vMerge="1">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19</a:t>
                      </a:r>
                      <a:r>
                        <a:rPr lang="zh-CN" sz="900" kern="100">
                          <a:effectLst/>
                          <a:latin typeface="Times New Roman" panose="02020603050405020304" charset="0"/>
                          <a:ea typeface="宋体" panose="02010600030101010101" pitchFamily="2" charset="-122"/>
                          <a:cs typeface="宋体" panose="02010600030101010101" pitchFamily="2" charset="-122"/>
                        </a:rPr>
                        <a:t>岁以下</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20-29</a:t>
                      </a:r>
                      <a:r>
                        <a:rPr lang="zh-CN" sz="900" kern="100">
                          <a:effectLst/>
                          <a:latin typeface="Times New Roman" panose="02020603050405020304" charset="0"/>
                          <a:ea typeface="宋体" panose="02010600030101010101" pitchFamily="2" charset="-122"/>
                          <a:cs typeface="宋体" panose="02010600030101010101" pitchFamily="2" charset="-122"/>
                        </a:rPr>
                        <a:t>岁</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30-39</a:t>
                      </a:r>
                      <a:r>
                        <a:rPr lang="zh-CN" sz="900" kern="100">
                          <a:effectLst/>
                          <a:latin typeface="Times New Roman" panose="02020603050405020304" charset="0"/>
                          <a:ea typeface="宋体" panose="02010600030101010101" pitchFamily="2" charset="-122"/>
                          <a:cs typeface="宋体" panose="02010600030101010101" pitchFamily="2" charset="-122"/>
                        </a:rPr>
                        <a:t>岁</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40-49</a:t>
                      </a:r>
                      <a:r>
                        <a:rPr lang="zh-CN" sz="900" kern="100">
                          <a:effectLst/>
                          <a:latin typeface="Times New Roman" panose="02020603050405020304" charset="0"/>
                          <a:ea typeface="宋体" panose="02010600030101010101" pitchFamily="2" charset="-122"/>
                          <a:cs typeface="宋体" panose="02010600030101010101" pitchFamily="2" charset="-122"/>
                        </a:rPr>
                        <a:t>岁</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50</a:t>
                      </a:r>
                      <a:r>
                        <a:rPr lang="zh-CN" sz="900" kern="100">
                          <a:effectLst/>
                          <a:latin typeface="Times New Roman" panose="02020603050405020304" charset="0"/>
                          <a:ea typeface="宋体" panose="02010600030101010101" pitchFamily="2" charset="-122"/>
                          <a:cs typeface="宋体" panose="02010600030101010101" pitchFamily="2" charset="-122"/>
                        </a:rPr>
                        <a:t>岁以上</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5900">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9</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10</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11</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12</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13</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14</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250"/>
                                        <p:tgtEl>
                                          <p:spTgt spid="6"/>
                                        </p:tgtEl>
                                      </p:cBhvr>
                                    </p:animEffect>
                                    <p:set>
                                      <p:cBhvr>
                                        <p:cTn id="12" dur="1" fill="hold">
                                          <p:stCondLst>
                                            <p:cond delay="24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nvGraphicFramePr>
        <p:xfrm>
          <a:off x="660400" y="1071530"/>
          <a:ext cx="10858501" cy="5205297"/>
        </p:xfrm>
        <a:graphic>
          <a:graphicData uri="http://schemas.openxmlformats.org/drawingml/2006/table">
            <a:tbl>
              <a:tblPr firstRow="1" firstCol="1" bandRow="1"/>
              <a:tblGrid>
                <a:gridCol w="1750390"/>
                <a:gridCol w="701459"/>
                <a:gridCol w="1051103"/>
                <a:gridCol w="1051103"/>
                <a:gridCol w="1051103"/>
                <a:gridCol w="1051103"/>
                <a:gridCol w="1051103"/>
                <a:gridCol w="1051103"/>
                <a:gridCol w="1051103"/>
                <a:gridCol w="1048931"/>
              </a:tblGrid>
              <a:tr h="271882">
                <a:tc>
                  <a:txBody>
                    <a:bodyPr/>
                    <a:lstStyle/>
                    <a:p>
                      <a:pPr algn="ctr">
                        <a:spcAft>
                          <a:spcPts val="0"/>
                        </a:spcAft>
                      </a:pPr>
                      <a:r>
                        <a:rPr lang="zh-CN" sz="900" kern="100" dirty="0">
                          <a:effectLst/>
                          <a:latin typeface="Times New Roman" panose="02020603050405020304" charset="0"/>
                          <a:ea typeface="宋体" panose="02010600030101010101" pitchFamily="2" charset="-122"/>
                        </a:rPr>
                        <a:t>指标名称</a:t>
                      </a:r>
                      <a:endParaRPr lang="zh-CN" sz="1000" kern="100" dirty="0">
                        <a:effectLst/>
                        <a:latin typeface="Times New Roman" panose="02020603050405020304" charset="0"/>
                        <a:ea typeface="宋体" panose="02010600030101010101" pitchFamily="2" charset="-122"/>
                      </a:endParaRPr>
                    </a:p>
                  </a:txBody>
                  <a:tcPr marL="18431" marR="1843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100">
                          <a:effectLst/>
                          <a:latin typeface="Times New Roman" panose="02020603050405020304" charset="0"/>
                          <a:ea typeface="宋体" panose="02010600030101010101" pitchFamily="2" charset="-122"/>
                        </a:rPr>
                        <a:t>代码</a:t>
                      </a:r>
                      <a:endParaRPr lang="zh-CN" sz="1000" kern="100">
                        <a:effectLst/>
                        <a:latin typeface="Times New Roman" panose="02020603050405020304" charset="0"/>
                        <a:ea typeface="宋体" panose="02010600030101010101" pitchFamily="2" charset="-122"/>
                      </a:endParaRPr>
                    </a:p>
                  </a:txBody>
                  <a:tcPr marL="18431" marR="1843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100">
                          <a:effectLst/>
                          <a:latin typeface="Times New Roman" panose="02020603050405020304" charset="0"/>
                          <a:ea typeface="宋体" panose="02010600030101010101" pitchFamily="2" charset="-122"/>
                        </a:rPr>
                        <a:t>中共党员</a:t>
                      </a:r>
                      <a:endParaRPr lang="zh-CN" sz="1000" kern="100">
                        <a:effectLst/>
                        <a:latin typeface="Times New Roman" panose="02020603050405020304" charset="0"/>
                        <a:ea typeface="宋体" panose="02010600030101010101" pitchFamily="2" charset="-122"/>
                      </a:endParaRPr>
                    </a:p>
                  </a:txBody>
                  <a:tcPr marL="18431" marR="1843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100">
                          <a:effectLst/>
                          <a:latin typeface="Times New Roman" panose="02020603050405020304" charset="0"/>
                          <a:ea typeface="宋体" panose="02010600030101010101" pitchFamily="2" charset="-122"/>
                        </a:rPr>
                        <a:t>共青团员</a:t>
                      </a:r>
                      <a:endParaRPr lang="zh-CN" sz="1000" kern="100">
                        <a:effectLst/>
                        <a:latin typeface="Times New Roman" panose="02020603050405020304" charset="0"/>
                        <a:ea typeface="宋体" panose="02010600030101010101" pitchFamily="2" charset="-122"/>
                      </a:endParaRPr>
                    </a:p>
                  </a:txBody>
                  <a:tcPr marL="18431" marR="1843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100">
                          <a:effectLst/>
                          <a:latin typeface="Times New Roman" panose="02020603050405020304" charset="0"/>
                          <a:ea typeface="宋体" panose="02010600030101010101" pitchFamily="2" charset="-122"/>
                        </a:rPr>
                        <a:t>民主党派</a:t>
                      </a:r>
                      <a:endParaRPr lang="zh-CN" sz="1000" kern="100">
                        <a:effectLst/>
                        <a:latin typeface="Times New Roman" panose="02020603050405020304" charset="0"/>
                        <a:ea typeface="宋体" panose="02010600030101010101" pitchFamily="2" charset="-122"/>
                      </a:endParaRPr>
                    </a:p>
                  </a:txBody>
                  <a:tcPr marL="18431" marR="1843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100">
                          <a:effectLst/>
                          <a:latin typeface="Times New Roman" panose="02020603050405020304" charset="0"/>
                          <a:ea typeface="宋体" panose="02010600030101010101" pitchFamily="2" charset="-122"/>
                        </a:rPr>
                        <a:t>香港</a:t>
                      </a:r>
                      <a:endParaRPr lang="zh-CN" sz="1000" kern="100">
                        <a:effectLst/>
                        <a:latin typeface="Times New Roman" panose="02020603050405020304" charset="0"/>
                        <a:ea typeface="宋体" panose="02010600030101010101" pitchFamily="2" charset="-122"/>
                      </a:endParaRPr>
                    </a:p>
                  </a:txBody>
                  <a:tcPr marL="18431" marR="1843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100">
                          <a:effectLst/>
                          <a:latin typeface="Times New Roman" panose="02020603050405020304" charset="0"/>
                          <a:ea typeface="宋体" panose="02010600030101010101" pitchFamily="2" charset="-122"/>
                        </a:rPr>
                        <a:t>澳门</a:t>
                      </a:r>
                      <a:endParaRPr lang="zh-CN" sz="1000" kern="100">
                        <a:effectLst/>
                        <a:latin typeface="Times New Roman" panose="02020603050405020304" charset="0"/>
                        <a:ea typeface="宋体" panose="02010600030101010101" pitchFamily="2" charset="-122"/>
                      </a:endParaRPr>
                    </a:p>
                  </a:txBody>
                  <a:tcPr marL="18431" marR="1843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100">
                          <a:effectLst/>
                          <a:latin typeface="Times New Roman" panose="02020603050405020304" charset="0"/>
                          <a:ea typeface="宋体" panose="02010600030101010101" pitchFamily="2" charset="-122"/>
                        </a:rPr>
                        <a:t>台湾</a:t>
                      </a:r>
                      <a:endParaRPr lang="zh-CN" sz="1000" kern="100">
                        <a:effectLst/>
                        <a:latin typeface="Times New Roman" panose="02020603050405020304" charset="0"/>
                        <a:ea typeface="宋体" panose="02010600030101010101" pitchFamily="2" charset="-122"/>
                      </a:endParaRPr>
                    </a:p>
                  </a:txBody>
                  <a:tcPr marL="18431" marR="1843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100">
                          <a:effectLst/>
                          <a:latin typeface="Times New Roman" panose="02020603050405020304" charset="0"/>
                          <a:ea typeface="宋体" panose="02010600030101010101" pitchFamily="2" charset="-122"/>
                        </a:rPr>
                        <a:t>华侨</a:t>
                      </a:r>
                      <a:endParaRPr lang="zh-CN" sz="1000" kern="100">
                        <a:effectLst/>
                        <a:latin typeface="Times New Roman" panose="02020603050405020304" charset="0"/>
                        <a:ea typeface="宋体" panose="02010600030101010101" pitchFamily="2" charset="-122"/>
                      </a:endParaRPr>
                    </a:p>
                  </a:txBody>
                  <a:tcPr marL="18431" marR="1843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100">
                          <a:effectLst/>
                          <a:latin typeface="Times New Roman" panose="02020603050405020304" charset="0"/>
                          <a:ea typeface="宋体" panose="02010600030101010101" pitchFamily="2" charset="-122"/>
                        </a:rPr>
                        <a:t>少数民族</a:t>
                      </a:r>
                      <a:endParaRPr lang="zh-CN" sz="1000" kern="100">
                        <a:effectLst/>
                        <a:latin typeface="Times New Roman" panose="02020603050405020304" charset="0"/>
                        <a:ea typeface="宋体" panose="02010600030101010101" pitchFamily="2" charset="-122"/>
                      </a:endParaRPr>
                    </a:p>
                  </a:txBody>
                  <a:tcPr marL="18431" marR="18431"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1882">
                <a:tc>
                  <a:txBody>
                    <a:bodyPr/>
                    <a:lstStyle/>
                    <a:p>
                      <a:pPr algn="ctr">
                        <a:spcAft>
                          <a:spcPts val="0"/>
                        </a:spcAft>
                      </a:pPr>
                      <a:r>
                        <a:rPr lang="zh-CN" sz="900" kern="100">
                          <a:effectLst/>
                          <a:latin typeface="Times New Roman" panose="02020603050405020304" charset="0"/>
                          <a:ea typeface="宋体" panose="02010600030101010101" pitchFamily="2" charset="-122"/>
                        </a:rPr>
                        <a:t>甲</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100">
                          <a:effectLst/>
                          <a:latin typeface="Times New Roman" panose="02020603050405020304" charset="0"/>
                          <a:ea typeface="宋体" panose="02010600030101010101" pitchFamily="2" charset="-122"/>
                        </a:rPr>
                        <a:t>乙</a:t>
                      </a:r>
                      <a:endParaRPr lang="zh-CN" sz="1000" kern="100">
                        <a:effectLst/>
                        <a:latin typeface="Times New Roman" panose="02020603050405020304" charset="0"/>
                        <a:ea typeface="宋体" panose="02010600030101010101" pitchFamily="2" charset="-122"/>
                      </a:endParaRPr>
                    </a:p>
                  </a:txBody>
                  <a:tcPr marL="18431" marR="1843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a:t>
                      </a:r>
                      <a:endParaRPr lang="zh-CN" sz="1000" kern="100">
                        <a:effectLst/>
                        <a:latin typeface="Times New Roman" panose="02020603050405020304" charset="0"/>
                        <a:ea typeface="宋体" panose="02010600030101010101" pitchFamily="2" charset="-122"/>
                      </a:endParaRPr>
                    </a:p>
                  </a:txBody>
                  <a:tcPr marL="18431" marR="1843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2</a:t>
                      </a:r>
                      <a:endParaRPr lang="zh-CN" sz="1000" kern="100">
                        <a:effectLst/>
                        <a:latin typeface="Times New Roman" panose="02020603050405020304" charset="0"/>
                        <a:ea typeface="宋体" panose="02010600030101010101" pitchFamily="2" charset="-122"/>
                      </a:endParaRPr>
                    </a:p>
                  </a:txBody>
                  <a:tcPr marL="18431" marR="1843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3</a:t>
                      </a:r>
                      <a:endParaRPr lang="zh-CN" sz="1000" kern="100">
                        <a:effectLst/>
                        <a:latin typeface="Times New Roman" panose="02020603050405020304" charset="0"/>
                        <a:ea typeface="宋体" panose="02010600030101010101" pitchFamily="2" charset="-122"/>
                      </a:endParaRPr>
                    </a:p>
                  </a:txBody>
                  <a:tcPr marL="18431" marR="1843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4</a:t>
                      </a:r>
                      <a:endParaRPr lang="zh-CN" sz="1000" kern="100">
                        <a:effectLst/>
                        <a:latin typeface="Times New Roman" panose="02020603050405020304" charset="0"/>
                        <a:ea typeface="宋体" panose="02010600030101010101" pitchFamily="2" charset="-122"/>
                      </a:endParaRPr>
                    </a:p>
                  </a:txBody>
                  <a:tcPr marL="18431" marR="1843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5</a:t>
                      </a:r>
                      <a:endParaRPr lang="zh-CN" sz="1000" kern="100">
                        <a:effectLst/>
                        <a:latin typeface="Times New Roman" panose="02020603050405020304" charset="0"/>
                        <a:ea typeface="宋体" panose="02010600030101010101" pitchFamily="2" charset="-122"/>
                      </a:endParaRPr>
                    </a:p>
                  </a:txBody>
                  <a:tcPr marL="18431" marR="1843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6</a:t>
                      </a:r>
                      <a:endParaRPr lang="zh-CN" sz="1000" kern="100" dirty="0">
                        <a:effectLst/>
                        <a:latin typeface="Times New Roman" panose="02020603050405020304" charset="0"/>
                        <a:ea typeface="宋体" panose="02010600030101010101" pitchFamily="2" charset="-122"/>
                      </a:endParaRPr>
                    </a:p>
                  </a:txBody>
                  <a:tcPr marL="18431" marR="1843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7</a:t>
                      </a:r>
                      <a:endParaRPr lang="zh-CN" sz="1000" kern="100" dirty="0">
                        <a:effectLst/>
                        <a:latin typeface="Times New Roman" panose="02020603050405020304" charset="0"/>
                        <a:ea typeface="宋体" panose="02010600030101010101" pitchFamily="2" charset="-122"/>
                      </a:endParaRPr>
                    </a:p>
                  </a:txBody>
                  <a:tcPr marL="18431" marR="1843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8</a:t>
                      </a:r>
                      <a:endParaRPr lang="zh-CN" sz="1000" kern="100" dirty="0">
                        <a:effectLst/>
                        <a:latin typeface="Times New Roman" panose="02020603050405020304" charset="0"/>
                        <a:ea typeface="宋体" panose="02010600030101010101" pitchFamily="2" charset="-122"/>
                      </a:endParaRPr>
                    </a:p>
                  </a:txBody>
                  <a:tcPr marL="18431" marR="18431"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1882">
                <a:tc>
                  <a:txBody>
                    <a:bodyPr/>
                    <a:lstStyle/>
                    <a:p>
                      <a:pPr algn="just">
                        <a:spcAft>
                          <a:spcPts val="0"/>
                        </a:spcAft>
                      </a:pPr>
                      <a:r>
                        <a:rPr lang="zh-CN" sz="900" kern="100">
                          <a:effectLst/>
                          <a:latin typeface="Times New Roman" panose="02020603050405020304" charset="0"/>
                          <a:ea typeface="宋体" panose="02010600030101010101" pitchFamily="2" charset="-122"/>
                        </a:rPr>
                        <a:t>教职工</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01</a:t>
                      </a:r>
                      <a:endParaRPr lang="zh-CN" sz="1000" kern="100">
                        <a:effectLst/>
                        <a:latin typeface="Times New Roman" panose="02020603050405020304" charset="0"/>
                        <a:ea typeface="宋体" panose="02010600030101010101" pitchFamily="2" charset="-122"/>
                      </a:endParaRPr>
                    </a:p>
                  </a:txBody>
                  <a:tcPr marL="18431" marR="1843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18431" marR="18431"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18431" marR="1843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lnL>
                      <a:noFill/>
                    </a:lnL>
                    <a:lnR>
                      <a:noFill/>
                    </a:lnR>
                    <a:lnT w="12700" cap="flat" cmpd="sng" algn="ctr">
                      <a:solidFill>
                        <a:srgbClr val="000000"/>
                      </a:solidFill>
                      <a:prstDash val="solid"/>
                      <a:round/>
                      <a:headEnd type="none" w="med" len="med"/>
                      <a:tailEnd type="none" w="med" len="med"/>
                    </a:lnT>
                    <a:lnB>
                      <a:noFill/>
                    </a:lnB>
                  </a:tcPr>
                </a:tc>
              </a:tr>
              <a:tr h="271882">
                <a:tc>
                  <a:txBody>
                    <a:bodyPr/>
                    <a:lstStyle/>
                    <a:p>
                      <a:pPr indent="114300" algn="just">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女</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02</a:t>
                      </a:r>
                      <a:endParaRPr lang="zh-CN" sz="1000" kern="100">
                        <a:effectLst/>
                        <a:latin typeface="Times New Roman" panose="02020603050405020304" charset="0"/>
                        <a:ea typeface="宋体" panose="02010600030101010101" pitchFamily="2" charset="-122"/>
                      </a:endParaRPr>
                    </a:p>
                  </a:txBody>
                  <a:tcPr marL="18431" marR="1843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lnL>
                      <a:noFill/>
                    </a:lnL>
                    <a:lnR>
                      <a:noFill/>
                    </a:lnR>
                    <a:lnT>
                      <a:noFill/>
                    </a:lnT>
                    <a:lnB>
                      <a:noFill/>
                    </a:lnB>
                  </a:tcPr>
                </a:tc>
              </a:tr>
              <a:tr h="271882">
                <a:tc>
                  <a:txBody>
                    <a:bodyPr/>
                    <a:lstStyle/>
                    <a:p>
                      <a:pPr algn="just">
                        <a:spcAft>
                          <a:spcPts val="0"/>
                        </a:spcAft>
                      </a:pPr>
                      <a:r>
                        <a:rPr lang="zh-CN" sz="900" kern="100">
                          <a:effectLst/>
                          <a:latin typeface="Times New Roman" panose="02020603050405020304" charset="0"/>
                          <a:ea typeface="宋体" panose="02010600030101010101" pitchFamily="2" charset="-122"/>
                        </a:rPr>
                        <a:t>专任教师</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03</a:t>
                      </a:r>
                      <a:endParaRPr lang="zh-CN" sz="1000" kern="100">
                        <a:effectLst/>
                        <a:latin typeface="Times New Roman" panose="02020603050405020304" charset="0"/>
                        <a:ea typeface="宋体" panose="02010600030101010101" pitchFamily="2" charset="-122"/>
                      </a:endParaRPr>
                    </a:p>
                  </a:txBody>
                  <a:tcPr marL="18431" marR="1843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lnL>
                      <a:noFill/>
                    </a:lnL>
                    <a:lnR>
                      <a:noFill/>
                    </a:lnR>
                    <a:lnT>
                      <a:noFill/>
                    </a:lnT>
                    <a:lnB>
                      <a:noFill/>
                    </a:lnB>
                  </a:tcPr>
                </a:tc>
              </a:tr>
              <a:tr h="271882">
                <a:tc>
                  <a:txBody>
                    <a:bodyPr/>
                    <a:lstStyle/>
                    <a:p>
                      <a:pPr indent="114300" algn="just">
                        <a:spcAft>
                          <a:spcPts val="0"/>
                        </a:spcAft>
                      </a:pPr>
                      <a:r>
                        <a:rPr lang="zh-CN" sz="900" kern="100">
                          <a:effectLst/>
                          <a:latin typeface="Times New Roman" panose="02020603050405020304" charset="0"/>
                          <a:ea typeface="宋体" panose="02010600030101010101" pitchFamily="2" charset="-122"/>
                        </a:rPr>
                        <a:t>幼儿园</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04</a:t>
                      </a:r>
                      <a:endParaRPr lang="zh-CN" sz="1000" kern="100">
                        <a:effectLst/>
                        <a:latin typeface="Times New Roman" panose="02020603050405020304" charset="0"/>
                        <a:ea typeface="宋体" panose="02010600030101010101" pitchFamily="2" charset="-122"/>
                      </a:endParaRPr>
                    </a:p>
                  </a:txBody>
                  <a:tcPr marL="18431" marR="1843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lnL>
                      <a:noFill/>
                    </a:lnL>
                    <a:lnR>
                      <a:noFill/>
                    </a:lnR>
                    <a:lnT>
                      <a:noFill/>
                    </a:lnT>
                    <a:lnB>
                      <a:noFill/>
                    </a:lnB>
                  </a:tcPr>
                </a:tc>
              </a:tr>
              <a:tr h="271882">
                <a:tc>
                  <a:txBody>
                    <a:bodyPr/>
                    <a:lstStyle/>
                    <a:p>
                      <a:pPr indent="228600" algn="just">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女</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05</a:t>
                      </a:r>
                      <a:endParaRPr lang="zh-CN" sz="1000" kern="100">
                        <a:effectLst/>
                        <a:latin typeface="Times New Roman" panose="02020603050405020304" charset="0"/>
                        <a:ea typeface="宋体" panose="02010600030101010101" pitchFamily="2" charset="-122"/>
                      </a:endParaRPr>
                    </a:p>
                  </a:txBody>
                  <a:tcPr marL="18431" marR="1843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18431" marR="1843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lnL>
                      <a:noFill/>
                    </a:lnL>
                    <a:lnR>
                      <a:noFill/>
                    </a:lnR>
                    <a:lnT>
                      <a:noFill/>
                    </a:lnT>
                    <a:lnB>
                      <a:noFill/>
                    </a:lnB>
                  </a:tcPr>
                </a:tc>
              </a:tr>
              <a:tr h="311421">
                <a:tc>
                  <a:txBody>
                    <a:bodyPr/>
                    <a:lstStyle/>
                    <a:p>
                      <a:pPr indent="114300" algn="just">
                        <a:spcAft>
                          <a:spcPts val="0"/>
                        </a:spcAft>
                      </a:pPr>
                      <a:r>
                        <a:rPr lang="zh-CN" sz="900" kern="100">
                          <a:effectLst/>
                          <a:latin typeface="Times New Roman" panose="02020603050405020304" charset="0"/>
                          <a:ea typeface="宋体" panose="02010600030101010101" pitchFamily="2" charset="-122"/>
                        </a:rPr>
                        <a:t>小学</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06</a:t>
                      </a:r>
                      <a:endParaRPr lang="zh-CN" sz="1000" kern="100">
                        <a:effectLst/>
                        <a:latin typeface="Times New Roman" panose="02020603050405020304" charset="0"/>
                        <a:ea typeface="宋体" panose="02010600030101010101" pitchFamily="2" charset="-122"/>
                      </a:endParaRPr>
                    </a:p>
                  </a:txBody>
                  <a:tcPr marL="18431" marR="1843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lnL>
                      <a:noFill/>
                    </a:lnL>
                    <a:lnR>
                      <a:noFill/>
                    </a:lnR>
                    <a:lnT>
                      <a:noFill/>
                    </a:lnT>
                    <a:lnB>
                      <a:noFill/>
                    </a:lnB>
                  </a:tcPr>
                </a:tc>
              </a:tr>
              <a:tr h="271882">
                <a:tc>
                  <a:txBody>
                    <a:bodyPr/>
                    <a:lstStyle/>
                    <a:p>
                      <a:pPr indent="228600" algn="just">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女</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07</a:t>
                      </a:r>
                      <a:endParaRPr lang="zh-CN" sz="1000" kern="100">
                        <a:effectLst/>
                        <a:latin typeface="Times New Roman" panose="02020603050405020304" charset="0"/>
                        <a:ea typeface="宋体" panose="02010600030101010101" pitchFamily="2" charset="-122"/>
                      </a:endParaRPr>
                    </a:p>
                  </a:txBody>
                  <a:tcPr marL="18431" marR="1843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lnL>
                      <a:noFill/>
                    </a:lnL>
                    <a:lnR>
                      <a:noFill/>
                    </a:lnR>
                    <a:lnT>
                      <a:noFill/>
                    </a:lnT>
                    <a:lnB>
                      <a:noFill/>
                    </a:lnB>
                  </a:tcPr>
                </a:tc>
              </a:tr>
              <a:tr h="271882">
                <a:tc>
                  <a:txBody>
                    <a:bodyPr/>
                    <a:lstStyle/>
                    <a:p>
                      <a:pPr indent="114300" algn="just">
                        <a:spcAft>
                          <a:spcPts val="0"/>
                        </a:spcAft>
                      </a:pPr>
                      <a:r>
                        <a:rPr lang="zh-CN" sz="900" kern="100">
                          <a:effectLst/>
                          <a:latin typeface="Times New Roman" panose="02020603050405020304" charset="0"/>
                          <a:ea typeface="宋体" panose="02010600030101010101" pitchFamily="2" charset="-122"/>
                        </a:rPr>
                        <a:t>初中</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08</a:t>
                      </a:r>
                      <a:endParaRPr lang="zh-CN" sz="1000" kern="100">
                        <a:effectLst/>
                        <a:latin typeface="Times New Roman" panose="02020603050405020304" charset="0"/>
                        <a:ea typeface="宋体" panose="02010600030101010101" pitchFamily="2" charset="-122"/>
                      </a:endParaRPr>
                    </a:p>
                  </a:txBody>
                  <a:tcPr marL="18431" marR="1843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lnL>
                      <a:noFill/>
                    </a:lnL>
                    <a:lnR>
                      <a:noFill/>
                    </a:lnR>
                    <a:lnT>
                      <a:noFill/>
                    </a:lnT>
                    <a:lnB>
                      <a:noFill/>
                    </a:lnB>
                  </a:tcPr>
                </a:tc>
              </a:tr>
              <a:tr h="271882">
                <a:tc>
                  <a:txBody>
                    <a:bodyPr/>
                    <a:lstStyle/>
                    <a:p>
                      <a:pPr indent="228600" algn="just">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女</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09</a:t>
                      </a:r>
                      <a:endParaRPr lang="zh-CN" sz="1000" kern="100">
                        <a:effectLst/>
                        <a:latin typeface="Times New Roman" panose="02020603050405020304" charset="0"/>
                        <a:ea typeface="宋体" panose="02010600030101010101" pitchFamily="2" charset="-122"/>
                      </a:endParaRPr>
                    </a:p>
                  </a:txBody>
                  <a:tcPr marL="18431" marR="1843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lnL>
                      <a:noFill/>
                    </a:lnL>
                    <a:lnR>
                      <a:noFill/>
                    </a:lnR>
                    <a:lnT>
                      <a:noFill/>
                    </a:lnT>
                    <a:lnB>
                      <a:noFill/>
                    </a:lnB>
                  </a:tcPr>
                </a:tc>
              </a:tr>
              <a:tr h="271882">
                <a:tc>
                  <a:txBody>
                    <a:bodyPr/>
                    <a:lstStyle/>
                    <a:p>
                      <a:pPr indent="114300" algn="just">
                        <a:spcAft>
                          <a:spcPts val="0"/>
                        </a:spcAft>
                      </a:pPr>
                      <a:r>
                        <a:rPr lang="zh-CN" sz="900" kern="100">
                          <a:effectLst/>
                          <a:latin typeface="Times New Roman" panose="02020603050405020304" charset="0"/>
                          <a:ea typeface="宋体" panose="02010600030101010101" pitchFamily="2" charset="-122"/>
                        </a:rPr>
                        <a:t>普通高中</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10</a:t>
                      </a:r>
                      <a:endParaRPr lang="zh-CN" sz="1000" kern="100">
                        <a:effectLst/>
                        <a:latin typeface="Times New Roman" panose="02020603050405020304" charset="0"/>
                        <a:ea typeface="宋体" panose="02010600030101010101" pitchFamily="2" charset="-122"/>
                      </a:endParaRPr>
                    </a:p>
                  </a:txBody>
                  <a:tcPr marL="18431" marR="1843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18431" marR="18431"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lnL>
                      <a:noFill/>
                    </a:lnL>
                    <a:lnR>
                      <a:noFill/>
                    </a:lnR>
                    <a:lnT>
                      <a:noFill/>
                    </a:lnT>
                    <a:lnB>
                      <a:noFill/>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18431" marR="1843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lnL>
                      <a:noFill/>
                    </a:lnL>
                    <a:lnR>
                      <a:noFill/>
                    </a:lnR>
                    <a:lnT>
                      <a:noFill/>
                    </a:lnT>
                    <a:lnB>
                      <a:noFill/>
                    </a:lnB>
                  </a:tcPr>
                </a:tc>
              </a:tr>
              <a:tr h="271882">
                <a:tc>
                  <a:txBody>
                    <a:bodyPr/>
                    <a:lstStyle/>
                    <a:p>
                      <a:pPr indent="228600" algn="just">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女</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11</a:t>
                      </a:r>
                      <a:endParaRPr lang="zh-CN" sz="1000" kern="100">
                        <a:effectLst/>
                        <a:latin typeface="Times New Roman" panose="02020603050405020304" charset="0"/>
                        <a:ea typeface="宋体" panose="02010600030101010101" pitchFamily="2" charset="-122"/>
                      </a:endParaRPr>
                    </a:p>
                  </a:txBody>
                  <a:tcPr marL="18431" marR="1843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lnL>
                      <a:noFill/>
                    </a:lnL>
                    <a:lnR>
                      <a:noFill/>
                    </a:lnR>
                    <a:lnT>
                      <a:noFill/>
                    </a:lnT>
                    <a:lnB>
                      <a:noFill/>
                    </a:lnB>
                  </a:tcPr>
                </a:tc>
              </a:tr>
              <a:tr h="271882">
                <a:tc>
                  <a:txBody>
                    <a:bodyPr/>
                    <a:lstStyle/>
                    <a:p>
                      <a:pPr indent="114300" algn="just">
                        <a:spcAft>
                          <a:spcPts val="0"/>
                        </a:spcAft>
                      </a:pPr>
                      <a:r>
                        <a:rPr lang="zh-CN" sz="900" kern="100">
                          <a:effectLst/>
                          <a:latin typeface="Times New Roman" panose="02020603050405020304" charset="0"/>
                          <a:ea typeface="宋体" panose="02010600030101010101" pitchFamily="2" charset="-122"/>
                        </a:rPr>
                        <a:t>特殊教育</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12</a:t>
                      </a:r>
                      <a:endParaRPr lang="zh-CN" sz="1000" kern="100">
                        <a:effectLst/>
                        <a:latin typeface="Times New Roman" panose="02020603050405020304" charset="0"/>
                        <a:ea typeface="宋体" panose="02010600030101010101" pitchFamily="2" charset="-122"/>
                      </a:endParaRPr>
                    </a:p>
                  </a:txBody>
                  <a:tcPr marL="18431" marR="1843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18431" marR="1843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lnL>
                      <a:noFill/>
                    </a:lnL>
                    <a:lnR>
                      <a:noFill/>
                    </a:lnR>
                    <a:lnT>
                      <a:noFill/>
                    </a:lnT>
                    <a:lnB>
                      <a:noFill/>
                    </a:lnB>
                  </a:tcPr>
                </a:tc>
              </a:tr>
              <a:tr h="271882">
                <a:tc>
                  <a:txBody>
                    <a:bodyPr/>
                    <a:lstStyle/>
                    <a:p>
                      <a:pPr indent="228600" algn="just">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女</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13</a:t>
                      </a:r>
                      <a:endParaRPr lang="zh-CN" sz="1000" kern="100">
                        <a:effectLst/>
                        <a:latin typeface="Times New Roman" panose="02020603050405020304" charset="0"/>
                        <a:ea typeface="宋体" panose="02010600030101010101" pitchFamily="2" charset="-122"/>
                      </a:endParaRPr>
                    </a:p>
                  </a:txBody>
                  <a:tcPr marL="18431" marR="1843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lnL>
                      <a:noFill/>
                    </a:lnL>
                    <a:lnR>
                      <a:noFill/>
                    </a:lnR>
                    <a:lnT>
                      <a:noFill/>
                    </a:lnT>
                    <a:lnB>
                      <a:noFill/>
                    </a:lnB>
                  </a:tcPr>
                </a:tc>
              </a:tr>
              <a:tr h="271882">
                <a:tc>
                  <a:txBody>
                    <a:bodyPr/>
                    <a:lstStyle/>
                    <a:p>
                      <a:pPr indent="114300" algn="just">
                        <a:spcAft>
                          <a:spcPts val="0"/>
                        </a:spcAft>
                      </a:pPr>
                      <a:r>
                        <a:rPr lang="zh-CN" sz="900" kern="100">
                          <a:effectLst/>
                          <a:latin typeface="Times New Roman" panose="02020603050405020304" charset="0"/>
                          <a:ea typeface="宋体" panose="02010600030101010101" pitchFamily="2" charset="-122"/>
                        </a:rPr>
                        <a:t>中等职业学校</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14</a:t>
                      </a:r>
                      <a:endParaRPr lang="zh-CN" sz="1000" kern="100">
                        <a:effectLst/>
                        <a:latin typeface="Times New Roman" panose="02020603050405020304" charset="0"/>
                        <a:ea typeface="宋体" panose="02010600030101010101" pitchFamily="2" charset="-122"/>
                      </a:endParaRPr>
                    </a:p>
                  </a:txBody>
                  <a:tcPr marL="18431" marR="1843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lnL>
                      <a:noFill/>
                    </a:lnL>
                    <a:lnR>
                      <a:noFill/>
                    </a:lnR>
                    <a:lnT>
                      <a:noFill/>
                    </a:lnT>
                    <a:lnB>
                      <a:noFill/>
                    </a:lnB>
                  </a:tcPr>
                </a:tc>
              </a:tr>
              <a:tr h="271882">
                <a:tc>
                  <a:txBody>
                    <a:bodyPr/>
                    <a:lstStyle/>
                    <a:p>
                      <a:pPr indent="228600" algn="just">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女</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15</a:t>
                      </a:r>
                      <a:endParaRPr lang="zh-CN" sz="1000" kern="100">
                        <a:effectLst/>
                        <a:latin typeface="Times New Roman" panose="02020603050405020304" charset="0"/>
                        <a:ea typeface="宋体" panose="02010600030101010101" pitchFamily="2" charset="-122"/>
                      </a:endParaRPr>
                    </a:p>
                  </a:txBody>
                  <a:tcPr marL="18431" marR="1843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lnL>
                      <a:noFill/>
                    </a:lnL>
                    <a:lnR>
                      <a:noFill/>
                    </a:lnR>
                    <a:lnT>
                      <a:noFill/>
                    </a:lnT>
                    <a:lnB>
                      <a:noFill/>
                    </a:lnB>
                  </a:tcPr>
                </a:tc>
              </a:tr>
              <a:tr h="271882">
                <a:tc>
                  <a:txBody>
                    <a:bodyPr/>
                    <a:lstStyle/>
                    <a:p>
                      <a:pPr indent="114300" algn="just">
                        <a:spcAft>
                          <a:spcPts val="0"/>
                        </a:spcAft>
                      </a:pPr>
                      <a:r>
                        <a:rPr lang="zh-CN" sz="900" kern="100">
                          <a:effectLst/>
                          <a:latin typeface="Times New Roman" panose="02020603050405020304" charset="0"/>
                          <a:ea typeface="宋体" panose="02010600030101010101" pitchFamily="2" charset="-122"/>
                        </a:rPr>
                        <a:t>高等教育学校</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16</a:t>
                      </a:r>
                      <a:endParaRPr lang="zh-CN" sz="1000" kern="100">
                        <a:effectLst/>
                        <a:latin typeface="Times New Roman" panose="02020603050405020304" charset="0"/>
                        <a:ea typeface="宋体" panose="02010600030101010101" pitchFamily="2" charset="-122"/>
                      </a:endParaRPr>
                    </a:p>
                  </a:txBody>
                  <a:tcPr marL="18431" marR="1843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lnL>
                      <a:noFill/>
                    </a:lnL>
                    <a:lnR>
                      <a:noFill/>
                    </a:lnR>
                    <a:lnT>
                      <a:noFill/>
                    </a:lnT>
                    <a:lnB>
                      <a:noFill/>
                    </a:lnB>
                  </a:tcPr>
                </a:tc>
              </a:tr>
              <a:tr h="271882">
                <a:tc>
                  <a:txBody>
                    <a:bodyPr/>
                    <a:lstStyle/>
                    <a:p>
                      <a:pPr indent="228600" algn="just">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女</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17</a:t>
                      </a:r>
                      <a:endParaRPr lang="zh-CN" sz="1000" kern="100">
                        <a:effectLst/>
                        <a:latin typeface="Times New Roman" panose="02020603050405020304" charset="0"/>
                        <a:ea typeface="宋体" panose="02010600030101010101" pitchFamily="2" charset="-122"/>
                      </a:endParaRPr>
                    </a:p>
                  </a:txBody>
                  <a:tcPr marL="18431" marR="1843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18431" marR="1843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18431" marR="18431" marT="0" marB="0">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
        <p:nvSpPr>
          <p:cNvPr id="9" name="矩形 8"/>
          <p:cNvSpPr/>
          <p:nvPr/>
        </p:nvSpPr>
        <p:spPr>
          <a:xfrm>
            <a:off x="4429517" y="287020"/>
            <a:ext cx="3332964" cy="400110"/>
          </a:xfrm>
          <a:prstGeom prst="rect">
            <a:avLst/>
          </a:prstGeom>
        </p:spPr>
        <p:txBody>
          <a:bodyPr wrap="none">
            <a:spAutoFit/>
          </a:bodyPr>
          <a:lstStyle/>
          <a:p>
            <a:pPr algn="ctr"/>
            <a:r>
              <a:rPr lang="zh-CN" altLang="en-US" sz="2000" b="1" dirty="0">
                <a:solidFill>
                  <a:srgbClr val="304371"/>
                </a:solidFill>
                <a:cs typeface="+mn-ea"/>
                <a:sym typeface="+mn-lt"/>
              </a:rPr>
              <a:t>（六十六）教职工其他情况</a:t>
            </a:r>
            <a:endParaRPr lang="zh-CN" altLang="en-US" sz="2000" b="1" dirty="0">
              <a:solidFill>
                <a:srgbClr val="304371"/>
              </a:solidFill>
              <a:cs typeface="+mn-ea"/>
              <a:sym typeface="+mn-lt"/>
            </a:endParaRPr>
          </a:p>
        </p:txBody>
      </p:sp>
      <p:grpSp>
        <p:nvGrpSpPr>
          <p:cNvPr id="4" name="组合 3"/>
          <p:cNvGrpSpPr/>
          <p:nvPr/>
        </p:nvGrpSpPr>
        <p:grpSpPr>
          <a:xfrm>
            <a:off x="673099" y="1071530"/>
            <a:ext cx="10858501" cy="1633570"/>
            <a:chOff x="660400" y="962771"/>
            <a:chExt cx="10858501" cy="1815119"/>
          </a:xfrm>
        </p:grpSpPr>
        <p:grpSp>
          <p:nvGrpSpPr>
            <p:cNvPr id="5" name="组合 4"/>
            <p:cNvGrpSpPr/>
            <p:nvPr/>
          </p:nvGrpSpPr>
          <p:grpSpPr>
            <a:xfrm>
              <a:off x="660400" y="1410787"/>
              <a:ext cx="10858501" cy="1367103"/>
              <a:chOff x="660400" y="303602"/>
              <a:chExt cx="10858501" cy="2338297"/>
            </a:xfrm>
          </p:grpSpPr>
          <p:sp>
            <p:nvSpPr>
              <p:cNvPr id="7" name="矩形 6"/>
              <p:cNvSpPr/>
              <p:nvPr/>
            </p:nvSpPr>
            <p:spPr>
              <a:xfrm>
                <a:off x="660401" y="308005"/>
                <a:ext cx="10858500" cy="2333894"/>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8" name="矩形 7"/>
              <p:cNvSpPr/>
              <p:nvPr/>
            </p:nvSpPr>
            <p:spPr>
              <a:xfrm>
                <a:off x="660400" y="303602"/>
                <a:ext cx="10722611" cy="2171538"/>
              </a:xfrm>
              <a:prstGeom prst="rect">
                <a:avLst/>
              </a:prstGeom>
            </p:spPr>
            <p:txBody>
              <a:bodyPr wrap="square">
                <a:spAutoFit/>
              </a:bodyPr>
              <a:lstStyle/>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5</a:t>
                </a:r>
                <a:r>
                  <a:rPr lang="zh-CN" altLang="en-US" sz="1600" b="1" dirty="0">
                    <a:solidFill>
                      <a:schemeClr val="accent5">
                        <a:lumMod val="20000"/>
                        <a:lumOff val="80000"/>
                      </a:schemeClr>
                    </a:solidFill>
                    <a:latin typeface="黑体" panose="02010609060101010101" charset="-122"/>
                    <a:ea typeface="黑体" panose="02010609060101010101" charset="-122"/>
                  </a:rPr>
                  <a:t>）</a:t>
                </a:r>
                <a:r>
                  <a:rPr lang="zh-CN" altLang="zh-CN" sz="1600" b="1" dirty="0">
                    <a:solidFill>
                      <a:schemeClr val="accent5">
                        <a:lumMod val="20000"/>
                        <a:lumOff val="80000"/>
                      </a:schemeClr>
                    </a:solidFill>
                    <a:latin typeface="黑体" panose="02010609060101010101" charset="-122"/>
                    <a:ea typeface="黑体" panose="02010609060101010101" charset="-122"/>
                  </a:rPr>
                  <a:t>中共党员、共青团员按照人事关系和组织关系均在学校进行填报。对于既有中共党员身份又有共青团员身份的教职工按照实际要分别统计</a:t>
                </a:r>
                <a:r>
                  <a:rPr lang="zh-CN" altLang="en-US" sz="1600" b="1" dirty="0">
                    <a:solidFill>
                      <a:schemeClr val="accent5">
                        <a:lumMod val="20000"/>
                        <a:lumOff val="80000"/>
                      </a:schemeClr>
                    </a:solidFill>
                    <a:latin typeface="黑体" panose="02010609060101010101" charset="-122"/>
                    <a:ea typeface="黑体" panose="02010609060101010101" charset="-122"/>
                  </a:rPr>
                  <a:t>。</a:t>
                </a:r>
                <a:endParaRPr lang="en-US" altLang="zh-CN" sz="1600" b="1" dirty="0">
                  <a:solidFill>
                    <a:schemeClr val="accent5">
                      <a:lumMod val="20000"/>
                      <a:lumOff val="80000"/>
                    </a:schemeClr>
                  </a:solidFill>
                  <a:latin typeface="黑体" panose="02010609060101010101" charset="-122"/>
                  <a:ea typeface="黑体" panose="02010609060101010101" charset="-122"/>
                </a:endParaRPr>
              </a:p>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6</a:t>
                </a:r>
                <a:r>
                  <a:rPr lang="zh-CN" altLang="en-US" sz="1600" b="1" dirty="0">
                    <a:solidFill>
                      <a:schemeClr val="accent5">
                        <a:lumMod val="20000"/>
                        <a:lumOff val="80000"/>
                      </a:schemeClr>
                    </a:solidFill>
                    <a:latin typeface="黑体" panose="02010609060101010101" charset="-122"/>
                    <a:ea typeface="黑体" panose="02010609060101010101" charset="-122"/>
                  </a:rPr>
                  <a:t>）</a:t>
                </a:r>
                <a:r>
                  <a:rPr lang="zh-CN" altLang="zh-CN" sz="1600" b="1" dirty="0">
                    <a:solidFill>
                      <a:schemeClr val="accent5">
                        <a:lumMod val="20000"/>
                        <a:lumOff val="80000"/>
                      </a:schemeClr>
                    </a:solidFill>
                    <a:latin typeface="黑体" panose="02010609060101010101" charset="-122"/>
                    <a:ea typeface="黑体" panose="02010609060101010101" charset="-122"/>
                  </a:rPr>
                  <a:t>民主党派教职工按照身份填报</a:t>
                </a:r>
                <a:r>
                  <a:rPr lang="zh-CN" altLang="en-US" sz="1600" b="1" dirty="0">
                    <a:solidFill>
                      <a:schemeClr val="accent5">
                        <a:lumMod val="20000"/>
                        <a:lumOff val="80000"/>
                      </a:schemeClr>
                    </a:solidFill>
                    <a:latin typeface="黑体" panose="02010609060101010101" charset="-122"/>
                    <a:ea typeface="黑体" panose="02010609060101010101" charset="-122"/>
                  </a:rPr>
                  <a:t>。</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6" name="矩形 5"/>
            <p:cNvSpPr/>
            <p:nvPr/>
          </p:nvSpPr>
          <p:spPr>
            <a:xfrm flipH="1">
              <a:off x="3229916" y="962771"/>
              <a:ext cx="2958160" cy="368088"/>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250"/>
                                        <p:tgtEl>
                                          <p:spTgt spid="4"/>
                                        </p:tgtEl>
                                      </p:cBhvr>
                                    </p:animEffect>
                                    <p:set>
                                      <p:cBhvr>
                                        <p:cTn id="12" dur="1" fill="hold">
                                          <p:stCondLst>
                                            <p:cond delay="24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666915" y="1068606"/>
          <a:ext cx="10845469" cy="5168680"/>
        </p:xfrm>
        <a:graphic>
          <a:graphicData uri="http://schemas.openxmlformats.org/drawingml/2006/table">
            <a:tbl>
              <a:tblPr firstRow="1" firstCol="1" bandRow="1"/>
              <a:tblGrid>
                <a:gridCol w="3077944"/>
                <a:gridCol w="1234214"/>
                <a:gridCol w="1414249"/>
                <a:gridCol w="5119062"/>
              </a:tblGrid>
              <a:tr h="353750">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指标名称</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100">
                          <a:effectLst/>
                          <a:latin typeface="Times New Roman" panose="02020603050405020304" charset="0"/>
                          <a:ea typeface="宋体" panose="02010600030101010101" pitchFamily="2" charset="-122"/>
                        </a:rPr>
                        <a:t>计量单位</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100">
                          <a:effectLst/>
                          <a:latin typeface="Times New Roman" panose="02020603050405020304" charset="0"/>
                          <a:ea typeface="宋体" panose="02010600030101010101" pitchFamily="2" charset="-122"/>
                        </a:rPr>
                        <a:t>代码</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上学年数量</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3750">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甲</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乙</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丙</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1</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1765">
                <a:tc>
                  <a:txBody>
                    <a:bodyPr/>
                    <a:lstStyle/>
                    <a:p>
                      <a:pPr algn="just">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接受过培训的专任教师</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人</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01</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r>
              <a:tr h="371765">
                <a:tc>
                  <a:txBody>
                    <a:bodyPr/>
                    <a:lstStyle/>
                    <a:p>
                      <a:pPr indent="114300" algn="just">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36</a:t>
                      </a:r>
                      <a:r>
                        <a:rPr lang="zh-CN" sz="900" kern="0">
                          <a:effectLst/>
                          <a:latin typeface="Times New Roman" panose="02020603050405020304" charset="0"/>
                          <a:ea typeface="宋体" panose="02010600030101010101" pitchFamily="2" charset="-122"/>
                          <a:cs typeface="宋体" panose="02010600030101010101" pitchFamily="2" charset="-122"/>
                        </a:rPr>
                        <a:t>学时以下</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人</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02</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r>
              <a:tr h="371765">
                <a:tc>
                  <a:txBody>
                    <a:bodyPr/>
                    <a:lstStyle/>
                    <a:p>
                      <a:pPr indent="114300" algn="just">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37-72</a:t>
                      </a:r>
                      <a:r>
                        <a:rPr lang="zh-CN" sz="900" kern="0">
                          <a:effectLst/>
                          <a:latin typeface="Times New Roman" panose="02020603050405020304" charset="0"/>
                          <a:ea typeface="宋体" panose="02010600030101010101" pitchFamily="2" charset="-122"/>
                          <a:cs typeface="宋体" panose="02010600030101010101" pitchFamily="2" charset="-122"/>
                        </a:rPr>
                        <a:t>学时</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人</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03</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r>
              <a:tr h="371765">
                <a:tc>
                  <a:txBody>
                    <a:bodyPr/>
                    <a:lstStyle/>
                    <a:p>
                      <a:pPr indent="114300" algn="just">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73-108</a:t>
                      </a:r>
                      <a:r>
                        <a:rPr lang="zh-CN" sz="900" kern="0">
                          <a:effectLst/>
                          <a:latin typeface="Times New Roman" panose="02020603050405020304" charset="0"/>
                          <a:ea typeface="宋体" panose="02010600030101010101" pitchFamily="2" charset="-122"/>
                          <a:cs typeface="宋体" panose="02010600030101010101" pitchFamily="2" charset="-122"/>
                        </a:rPr>
                        <a:t>学时</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人</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04</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r>
              <a:tr h="371765">
                <a:tc>
                  <a:txBody>
                    <a:bodyPr/>
                    <a:lstStyle/>
                    <a:p>
                      <a:pPr indent="114300" algn="just">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109</a:t>
                      </a:r>
                      <a:r>
                        <a:rPr lang="zh-CN" sz="900" kern="0">
                          <a:effectLst/>
                          <a:latin typeface="Times New Roman" panose="02020603050405020304" charset="0"/>
                          <a:ea typeface="宋体" panose="02010600030101010101" pitchFamily="2" charset="-122"/>
                          <a:cs typeface="宋体" panose="02010600030101010101" pitchFamily="2" charset="-122"/>
                        </a:rPr>
                        <a:t>学时以上</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人</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05</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r>
              <a:tr h="371765">
                <a:tc>
                  <a:txBody>
                    <a:bodyPr/>
                    <a:lstStyle/>
                    <a:p>
                      <a:pPr algn="just">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按层次划分</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r>
              <a:tr h="371765">
                <a:tc>
                  <a:txBody>
                    <a:bodyPr/>
                    <a:lstStyle/>
                    <a:p>
                      <a:pPr indent="114300" algn="just">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t>
                      </a:r>
                      <a:r>
                        <a:rPr lang="zh-CN" sz="900" kern="0">
                          <a:effectLst/>
                          <a:latin typeface="Times New Roman" panose="02020603050405020304" charset="0"/>
                          <a:ea typeface="宋体" panose="02010600030101010101" pitchFamily="2" charset="-122"/>
                          <a:cs typeface="宋体" panose="02010600030101010101" pitchFamily="2" charset="-122"/>
                        </a:rPr>
                        <a:t>国家级</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人</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06</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r>
              <a:tr h="371765">
                <a:tc>
                  <a:txBody>
                    <a:bodyPr/>
                    <a:lstStyle/>
                    <a:p>
                      <a:pPr indent="114300" algn="just">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t>
                      </a:r>
                      <a:r>
                        <a:rPr lang="zh-CN" sz="900" kern="0">
                          <a:effectLst/>
                          <a:latin typeface="Times New Roman" panose="02020603050405020304" charset="0"/>
                          <a:ea typeface="宋体" panose="02010600030101010101" pitchFamily="2" charset="-122"/>
                          <a:cs typeface="宋体" panose="02010600030101010101" pitchFamily="2" charset="-122"/>
                        </a:rPr>
                        <a:t>省级</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人</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07</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r>
              <a:tr h="371765">
                <a:tc>
                  <a:txBody>
                    <a:bodyPr/>
                    <a:lstStyle/>
                    <a:p>
                      <a:pPr indent="114300" algn="just">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t>
                      </a:r>
                      <a:r>
                        <a:rPr lang="zh-CN" sz="900" kern="0">
                          <a:effectLst/>
                          <a:latin typeface="Times New Roman" panose="02020603050405020304" charset="0"/>
                          <a:ea typeface="宋体" panose="02010600030101010101" pitchFamily="2" charset="-122"/>
                          <a:cs typeface="宋体" panose="02010600030101010101" pitchFamily="2" charset="-122"/>
                        </a:rPr>
                        <a:t>地级</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人</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08</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r>
              <a:tr h="371765">
                <a:tc>
                  <a:txBody>
                    <a:bodyPr/>
                    <a:lstStyle/>
                    <a:p>
                      <a:pPr indent="114300" algn="just">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t>
                      </a:r>
                      <a:r>
                        <a:rPr lang="zh-CN" sz="900" kern="0">
                          <a:effectLst/>
                          <a:latin typeface="Times New Roman" panose="02020603050405020304" charset="0"/>
                          <a:ea typeface="宋体" panose="02010600030101010101" pitchFamily="2" charset="-122"/>
                          <a:cs typeface="宋体" panose="02010600030101010101" pitchFamily="2" charset="-122"/>
                        </a:rPr>
                        <a:t>县级</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人</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09</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r>
              <a:tr h="371765">
                <a:tc>
                  <a:txBody>
                    <a:bodyPr/>
                    <a:lstStyle/>
                    <a:p>
                      <a:pPr indent="114300" algn="just">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t>
                      </a:r>
                      <a:r>
                        <a:rPr lang="zh-CN" sz="900" kern="0">
                          <a:effectLst/>
                          <a:latin typeface="Times New Roman" panose="02020603050405020304" charset="0"/>
                          <a:ea typeface="宋体" panose="02010600030101010101" pitchFamily="2" charset="-122"/>
                          <a:cs typeface="宋体" panose="02010600030101010101" pitchFamily="2" charset="-122"/>
                        </a:rPr>
                        <a:t>校级</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人</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10</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r>
              <a:tr h="371765">
                <a:tc>
                  <a:txBody>
                    <a:bodyPr/>
                    <a:lstStyle/>
                    <a:p>
                      <a:pPr indent="114300" algn="just">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t>
                      </a:r>
                      <a:r>
                        <a:rPr lang="zh-CN" sz="900" kern="0">
                          <a:effectLst/>
                          <a:latin typeface="Times New Roman" panose="02020603050405020304" charset="0"/>
                          <a:ea typeface="宋体" panose="02010600030101010101" pitchFamily="2" charset="-122"/>
                          <a:cs typeface="宋体" panose="02010600030101010101" pitchFamily="2" charset="-122"/>
                        </a:rPr>
                        <a:t>国（境）外</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人</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11</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r>
            </a:tbl>
          </a:graphicData>
        </a:graphic>
      </p:graphicFrame>
      <p:sp>
        <p:nvSpPr>
          <p:cNvPr id="9" name="矩形 8"/>
          <p:cNvSpPr/>
          <p:nvPr/>
        </p:nvSpPr>
        <p:spPr>
          <a:xfrm>
            <a:off x="4094492" y="287020"/>
            <a:ext cx="4003019" cy="400110"/>
          </a:xfrm>
          <a:prstGeom prst="rect">
            <a:avLst/>
          </a:prstGeom>
        </p:spPr>
        <p:txBody>
          <a:bodyPr wrap="none">
            <a:spAutoFit/>
          </a:bodyPr>
          <a:lstStyle/>
          <a:p>
            <a:pPr algn="ctr"/>
            <a:r>
              <a:rPr lang="zh-CN" altLang="en-US" sz="2000" b="1" dirty="0">
                <a:solidFill>
                  <a:srgbClr val="304371"/>
                </a:solidFill>
                <a:cs typeface="+mn-ea"/>
                <a:sym typeface="+mn-lt"/>
              </a:rPr>
              <a:t>（六十七）专任教师接受培训情况</a:t>
            </a:r>
            <a:endParaRPr lang="zh-CN" altLang="en-US" sz="2000" b="1" dirty="0">
              <a:solidFill>
                <a:srgbClr val="304371"/>
              </a:solidFill>
              <a:cs typeface="+mn-ea"/>
              <a:sym typeface="+mn-lt"/>
            </a:endParaRPr>
          </a:p>
        </p:txBody>
      </p:sp>
      <p:grpSp>
        <p:nvGrpSpPr>
          <p:cNvPr id="4" name="组合 3"/>
          <p:cNvGrpSpPr/>
          <p:nvPr/>
        </p:nvGrpSpPr>
        <p:grpSpPr>
          <a:xfrm>
            <a:off x="673100" y="2123389"/>
            <a:ext cx="10858500" cy="2245583"/>
            <a:chOff x="660401" y="-186281"/>
            <a:chExt cx="10858500" cy="2495148"/>
          </a:xfrm>
        </p:grpSpPr>
        <p:grpSp>
          <p:nvGrpSpPr>
            <p:cNvPr id="5" name="组合 4"/>
            <p:cNvGrpSpPr/>
            <p:nvPr/>
          </p:nvGrpSpPr>
          <p:grpSpPr>
            <a:xfrm>
              <a:off x="660401" y="1413361"/>
              <a:ext cx="10858500" cy="895506"/>
              <a:chOff x="660401" y="308005"/>
              <a:chExt cx="10858500" cy="1531676"/>
            </a:xfrm>
          </p:grpSpPr>
          <p:sp>
            <p:nvSpPr>
              <p:cNvPr id="7" name="矩形 6"/>
              <p:cNvSpPr/>
              <p:nvPr/>
            </p:nvSpPr>
            <p:spPr>
              <a:xfrm>
                <a:off x="660401" y="308005"/>
                <a:ext cx="10858500" cy="1531676"/>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8" name="矩形 7"/>
              <p:cNvSpPr/>
              <p:nvPr/>
            </p:nvSpPr>
            <p:spPr>
              <a:xfrm>
                <a:off x="666750" y="370052"/>
                <a:ext cx="10722611" cy="1469629"/>
              </a:xfrm>
              <a:prstGeom prst="rect">
                <a:avLst/>
              </a:prstGeom>
            </p:spPr>
            <p:txBody>
              <a:bodyPr wrap="square">
                <a:spAutoFit/>
              </a:bodyPr>
              <a:lstStyle/>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rPr>
                  <a:t>学时是指参加培训完成学业，考核合格，可取得培训结业证明的每位学员的学时。可按照学时为</a:t>
                </a:r>
                <a:r>
                  <a:rPr lang="en-US" altLang="zh-CN" sz="1600" b="1" dirty="0">
                    <a:solidFill>
                      <a:schemeClr val="accent5">
                        <a:lumMod val="20000"/>
                        <a:lumOff val="80000"/>
                      </a:schemeClr>
                    </a:solidFill>
                    <a:latin typeface="黑体" panose="02010609060101010101" charset="-122"/>
                    <a:ea typeface="黑体" panose="02010609060101010101" charset="-122"/>
                  </a:rPr>
                  <a:t>45</a:t>
                </a:r>
                <a:r>
                  <a:rPr lang="zh-CN" altLang="en-US" sz="1600" b="1" dirty="0">
                    <a:solidFill>
                      <a:schemeClr val="accent5">
                        <a:lumMod val="20000"/>
                        <a:lumOff val="80000"/>
                      </a:schemeClr>
                    </a:solidFill>
                    <a:latin typeface="黑体" panose="02010609060101010101" charset="-122"/>
                    <a:ea typeface="黑体" panose="02010609060101010101" charset="-122"/>
                  </a:rPr>
                  <a:t>分钟，每天最多计</a:t>
                </a:r>
                <a:r>
                  <a:rPr lang="en-US" altLang="zh-CN" sz="1600" b="1" dirty="0">
                    <a:solidFill>
                      <a:schemeClr val="accent5">
                        <a:lumMod val="20000"/>
                        <a:lumOff val="80000"/>
                      </a:schemeClr>
                    </a:solidFill>
                    <a:latin typeface="黑体" panose="02010609060101010101" charset="-122"/>
                    <a:ea typeface="黑体" panose="02010609060101010101" charset="-122"/>
                  </a:rPr>
                  <a:t>8</a:t>
                </a:r>
                <a:r>
                  <a:rPr lang="zh-CN" altLang="en-US" sz="1600" b="1" dirty="0">
                    <a:solidFill>
                      <a:schemeClr val="accent5">
                        <a:lumMod val="20000"/>
                        <a:lumOff val="80000"/>
                      </a:schemeClr>
                    </a:solidFill>
                    <a:latin typeface="黑体" panose="02010609060101010101" charset="-122"/>
                    <a:ea typeface="黑体" panose="02010609060101010101" charset="-122"/>
                  </a:rPr>
                  <a:t>学时换算。不足</a:t>
                </a:r>
                <a:r>
                  <a:rPr lang="en-US" altLang="zh-CN" sz="1600" b="1" dirty="0">
                    <a:solidFill>
                      <a:schemeClr val="accent5">
                        <a:lumMod val="20000"/>
                        <a:lumOff val="80000"/>
                      </a:schemeClr>
                    </a:solidFill>
                    <a:latin typeface="黑体" panose="02010609060101010101" charset="-122"/>
                    <a:ea typeface="黑体" panose="02010609060101010101" charset="-122"/>
                  </a:rPr>
                  <a:t>45</a:t>
                </a:r>
                <a:r>
                  <a:rPr lang="zh-CN" altLang="en-US" sz="1600" b="1" dirty="0">
                    <a:solidFill>
                      <a:schemeClr val="accent5">
                        <a:lumMod val="20000"/>
                        <a:lumOff val="80000"/>
                      </a:schemeClr>
                    </a:solidFill>
                    <a:latin typeface="黑体" panose="02010609060101010101" charset="-122"/>
                    <a:ea typeface="黑体" panose="02010609060101010101" charset="-122"/>
                  </a:rPr>
                  <a:t>分钟不予换算学时</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6" name="矩形 5"/>
            <p:cNvSpPr/>
            <p:nvPr/>
          </p:nvSpPr>
          <p:spPr>
            <a:xfrm flipH="1">
              <a:off x="666750" y="-186281"/>
              <a:ext cx="1026258" cy="1599641"/>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10" name="组合 9"/>
          <p:cNvGrpSpPr/>
          <p:nvPr/>
        </p:nvGrpSpPr>
        <p:grpSpPr>
          <a:xfrm>
            <a:off x="673264" y="3875455"/>
            <a:ext cx="10852150" cy="2041767"/>
            <a:chOff x="666750" y="-696838"/>
            <a:chExt cx="10852150" cy="2268683"/>
          </a:xfrm>
        </p:grpSpPr>
        <p:grpSp>
          <p:nvGrpSpPr>
            <p:cNvPr id="11" name="组合 10"/>
            <p:cNvGrpSpPr/>
            <p:nvPr/>
          </p:nvGrpSpPr>
          <p:grpSpPr>
            <a:xfrm>
              <a:off x="1699193" y="-696838"/>
              <a:ext cx="9819707" cy="2268683"/>
              <a:chOff x="1699193" y="-3301302"/>
              <a:chExt cx="9819707" cy="3880363"/>
            </a:xfrm>
          </p:grpSpPr>
          <p:sp>
            <p:nvSpPr>
              <p:cNvPr id="13" name="矩形 12"/>
              <p:cNvSpPr/>
              <p:nvPr/>
            </p:nvSpPr>
            <p:spPr>
              <a:xfrm>
                <a:off x="1699193" y="-3301302"/>
                <a:ext cx="9819707" cy="3880363"/>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14" name="矩形 13"/>
              <p:cNvSpPr/>
              <p:nvPr/>
            </p:nvSpPr>
            <p:spPr>
              <a:xfrm>
                <a:off x="1699193" y="-3239240"/>
                <a:ext cx="9690168" cy="3575362"/>
              </a:xfrm>
              <a:prstGeom prst="rect">
                <a:avLst/>
              </a:prstGeom>
            </p:spPr>
            <p:txBody>
              <a:bodyPr wrap="square">
                <a:spAutoFit/>
              </a:bodyPr>
              <a:lstStyle/>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3</a:t>
                </a:r>
                <a:r>
                  <a:rPr lang="zh-CN" altLang="en-US" sz="1600" b="1" dirty="0">
                    <a:solidFill>
                      <a:schemeClr val="accent5">
                        <a:lumMod val="20000"/>
                        <a:lumOff val="80000"/>
                      </a:schemeClr>
                    </a:solidFill>
                    <a:latin typeface="黑体" panose="02010609060101010101" charset="-122"/>
                    <a:ea typeface="黑体" panose="02010609060101010101" charset="-122"/>
                  </a:rPr>
                  <a:t>）国家级是指上学年专任教师中参加过中央部委组织或认定的培训人数。</a:t>
                </a:r>
                <a:endParaRPr lang="zh-CN" altLang="en-US" sz="1600" b="1" dirty="0">
                  <a:solidFill>
                    <a:schemeClr val="accent5">
                      <a:lumMod val="20000"/>
                      <a:lumOff val="80000"/>
                    </a:schemeClr>
                  </a:solidFill>
                  <a:latin typeface="黑体" panose="02010609060101010101" charset="-122"/>
                  <a:ea typeface="黑体" panose="02010609060101010101" charset="-122"/>
                </a:endParaRPr>
              </a:p>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4</a:t>
                </a:r>
                <a:r>
                  <a:rPr lang="zh-CN" altLang="en-US" sz="1600" b="1" dirty="0">
                    <a:solidFill>
                      <a:schemeClr val="accent5">
                        <a:lumMod val="20000"/>
                        <a:lumOff val="80000"/>
                      </a:schemeClr>
                    </a:solidFill>
                    <a:latin typeface="黑体" panose="02010609060101010101" charset="-122"/>
                    <a:ea typeface="黑体" panose="02010609060101010101" charset="-122"/>
                  </a:rPr>
                  <a:t>）省级是指上学年专任教师中参加过省级教育行政部门组织或认定的培训人数。</a:t>
                </a:r>
                <a:endParaRPr lang="zh-CN" altLang="en-US" sz="1600" b="1" dirty="0">
                  <a:solidFill>
                    <a:schemeClr val="accent5">
                      <a:lumMod val="20000"/>
                      <a:lumOff val="80000"/>
                    </a:schemeClr>
                  </a:solidFill>
                  <a:latin typeface="黑体" panose="02010609060101010101" charset="-122"/>
                  <a:ea typeface="黑体" panose="02010609060101010101" charset="-122"/>
                </a:endParaRPr>
              </a:p>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5</a:t>
                </a:r>
                <a:r>
                  <a:rPr lang="zh-CN" altLang="en-US" sz="1600" b="1" dirty="0">
                    <a:solidFill>
                      <a:schemeClr val="accent5">
                        <a:lumMod val="20000"/>
                        <a:lumOff val="80000"/>
                      </a:schemeClr>
                    </a:solidFill>
                    <a:latin typeface="黑体" panose="02010609060101010101" charset="-122"/>
                    <a:ea typeface="黑体" panose="02010609060101010101" charset="-122"/>
                  </a:rPr>
                  <a:t>）地级是指上学年专任教师中参加过地级教育行政部门组织或认定的培训人数。</a:t>
                </a:r>
                <a:endParaRPr lang="zh-CN" altLang="en-US" sz="1600" b="1" dirty="0">
                  <a:solidFill>
                    <a:schemeClr val="accent5">
                      <a:lumMod val="20000"/>
                      <a:lumOff val="80000"/>
                    </a:schemeClr>
                  </a:solidFill>
                  <a:latin typeface="黑体" panose="02010609060101010101" charset="-122"/>
                  <a:ea typeface="黑体" panose="02010609060101010101" charset="-122"/>
                </a:endParaRPr>
              </a:p>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6</a:t>
                </a:r>
                <a:r>
                  <a:rPr lang="zh-CN" altLang="en-US" sz="1600" b="1" dirty="0">
                    <a:solidFill>
                      <a:schemeClr val="accent5">
                        <a:lumMod val="20000"/>
                        <a:lumOff val="80000"/>
                      </a:schemeClr>
                    </a:solidFill>
                    <a:latin typeface="黑体" panose="02010609060101010101" charset="-122"/>
                    <a:ea typeface="黑体" panose="02010609060101010101" charset="-122"/>
                  </a:rPr>
                  <a:t>）县级是指上学年专任教师中参加过县级教育行政部门组织或认定的培训人数。</a:t>
                </a:r>
                <a:endParaRPr lang="zh-CN" altLang="en-US" sz="1600" b="1" dirty="0">
                  <a:solidFill>
                    <a:schemeClr val="accent5">
                      <a:lumMod val="20000"/>
                      <a:lumOff val="80000"/>
                    </a:schemeClr>
                  </a:solidFill>
                  <a:latin typeface="黑体" panose="02010609060101010101" charset="-122"/>
                  <a:ea typeface="黑体" panose="02010609060101010101" charset="-122"/>
                </a:endParaRPr>
              </a:p>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7</a:t>
                </a:r>
                <a:r>
                  <a:rPr lang="zh-CN" altLang="en-US" sz="1600" b="1" dirty="0">
                    <a:solidFill>
                      <a:schemeClr val="accent5">
                        <a:lumMod val="20000"/>
                        <a:lumOff val="80000"/>
                      </a:schemeClr>
                    </a:solidFill>
                    <a:latin typeface="黑体" panose="02010609060101010101" charset="-122"/>
                    <a:ea typeface="黑体" panose="02010609060101010101" charset="-122"/>
                  </a:rPr>
                  <a:t>）学校级是指上学年专任教师中参加过学校组织的校本研修人数。</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12" name="矩形 11"/>
            <p:cNvSpPr/>
            <p:nvPr/>
          </p:nvSpPr>
          <p:spPr>
            <a:xfrm flipH="1">
              <a:off x="666750" y="-551558"/>
              <a:ext cx="837450" cy="1964919"/>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250"/>
                                        <p:tgtEl>
                                          <p:spTgt spid="4"/>
                                        </p:tgtEl>
                                      </p:cBhvr>
                                    </p:animEffect>
                                    <p:set>
                                      <p:cBhvr>
                                        <p:cTn id="12" dur="1" fill="hold">
                                          <p:stCondLst>
                                            <p:cond delay="249"/>
                                          </p:stCondLst>
                                        </p:cTn>
                                        <p:tgtEl>
                                          <p:spTgt spid="4"/>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nodeType="clickEffect">
                                  <p:stCondLst>
                                    <p:cond delay="0"/>
                                  </p:stCondLst>
                                  <p:childTnLst>
                                    <p:animEffect transition="out" filter="fade">
                                      <p:cBhvr>
                                        <p:cTn id="21" dur="250"/>
                                        <p:tgtEl>
                                          <p:spTgt spid="10"/>
                                        </p:tgtEl>
                                      </p:cBhvr>
                                    </p:animEffect>
                                    <p:set>
                                      <p:cBhvr>
                                        <p:cTn id="22" dur="1" fill="hold">
                                          <p:stCondLst>
                                            <p:cond delay="24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660402" y="1125538"/>
          <a:ext cx="10858496" cy="4998527"/>
        </p:xfrm>
        <a:graphic>
          <a:graphicData uri="http://schemas.openxmlformats.org/drawingml/2006/table">
            <a:tbl>
              <a:tblPr firstRow="1" firstCol="1" bandRow="1"/>
              <a:tblGrid>
                <a:gridCol w="3185883"/>
                <a:gridCol w="688429"/>
                <a:gridCol w="873023"/>
                <a:gridCol w="873023"/>
                <a:gridCol w="873023"/>
                <a:gridCol w="873023"/>
                <a:gridCol w="873023"/>
                <a:gridCol w="873023"/>
                <a:gridCol w="873023"/>
                <a:gridCol w="873023"/>
              </a:tblGrid>
              <a:tr h="208106">
                <a:tc rowSpan="2">
                  <a:txBody>
                    <a:bodyPr/>
                    <a:lstStyle/>
                    <a:p>
                      <a:pPr algn="ctr">
                        <a:lnSpc>
                          <a:spcPts val="1400"/>
                        </a:lnSpc>
                        <a:spcAft>
                          <a:spcPts val="0"/>
                        </a:spcAft>
                      </a:pPr>
                      <a:r>
                        <a:rPr lang="zh-CN" sz="800" kern="0" dirty="0">
                          <a:effectLst/>
                          <a:latin typeface="Times New Roman" panose="02020603050405020304" charset="0"/>
                          <a:ea typeface="宋体" panose="02010600030101010101" pitchFamily="2" charset="-122"/>
                          <a:cs typeface="宋体" panose="02010600030101010101" pitchFamily="2" charset="-122"/>
                        </a:rPr>
                        <a:t>指标名称</a:t>
                      </a:r>
                      <a:endParaRPr lang="zh-CN" sz="1000" kern="100" dirty="0">
                        <a:effectLst/>
                        <a:latin typeface="Times New Roman" panose="02020603050405020304" charset="0"/>
                        <a:ea typeface="宋体" panose="02010600030101010101" pitchFamily="2" charset="-122"/>
                      </a:endParaRPr>
                    </a:p>
                  </a:txBody>
                  <a:tcPr marL="64698" marR="6469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l">
                        <a:lnSpc>
                          <a:spcPts val="1400"/>
                        </a:lnSpc>
                        <a:spcAft>
                          <a:spcPts val="0"/>
                        </a:spcAft>
                      </a:pPr>
                      <a:r>
                        <a:rPr lang="zh-CN" sz="800" kern="0" dirty="0">
                          <a:effectLst/>
                          <a:latin typeface="Times New Roman" panose="02020603050405020304" charset="0"/>
                          <a:ea typeface="宋体" panose="02010600030101010101" pitchFamily="2" charset="-122"/>
                          <a:cs typeface="宋体" panose="02010600030101010101" pitchFamily="2" charset="-122"/>
                        </a:rPr>
                        <a:t>代码</a:t>
                      </a:r>
                      <a:endParaRPr lang="zh-CN" sz="1000" kern="100" dirty="0">
                        <a:effectLst/>
                        <a:latin typeface="Times New Roman" panose="02020603050405020304" charset="0"/>
                        <a:ea typeface="宋体" panose="02010600030101010101" pitchFamily="2" charset="-122"/>
                      </a:endParaRPr>
                    </a:p>
                  </a:txBody>
                  <a:tcPr marL="64698" marR="646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lnSpc>
                          <a:spcPts val="1400"/>
                        </a:lnSpc>
                        <a:spcAft>
                          <a:spcPts val="0"/>
                        </a:spcAft>
                      </a:pPr>
                      <a:r>
                        <a:rPr lang="zh-CN" sz="800" kern="0">
                          <a:effectLst/>
                          <a:latin typeface="Times New Roman" panose="02020603050405020304" charset="0"/>
                          <a:ea typeface="宋体" panose="02010600030101010101" pitchFamily="2" charset="-122"/>
                          <a:cs typeface="宋体" panose="02010600030101010101" pitchFamily="2" charset="-122"/>
                        </a:rPr>
                        <a:t>学校产权校舍建筑面积</a:t>
                      </a:r>
                      <a:endParaRPr lang="zh-CN" sz="1000" kern="100">
                        <a:effectLst/>
                        <a:latin typeface="Times New Roman" panose="02020603050405020304" charset="0"/>
                        <a:ea typeface="宋体" panose="02010600030101010101" pitchFamily="2" charset="-122"/>
                      </a:endParaRPr>
                    </a:p>
                  </a:txBody>
                  <a:tcPr marL="64698" marR="646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c hMerge="1">
                  <a:tcPr/>
                </a:tc>
                <a:tc rowSpan="2">
                  <a:txBody>
                    <a:bodyPr/>
                    <a:lstStyle/>
                    <a:p>
                      <a:pPr algn="ctr">
                        <a:lnSpc>
                          <a:spcPts val="1400"/>
                        </a:lnSpc>
                        <a:spcAft>
                          <a:spcPts val="0"/>
                        </a:spcAft>
                      </a:pPr>
                      <a:r>
                        <a:rPr lang="zh-CN" sz="800" kern="0">
                          <a:effectLst/>
                          <a:latin typeface="Times New Roman" panose="02020603050405020304" charset="0"/>
                          <a:ea typeface="宋体" panose="02010600030101010101" pitchFamily="2" charset="-122"/>
                          <a:cs typeface="宋体" panose="02010600030101010101" pitchFamily="2" charset="-122"/>
                        </a:rPr>
                        <a:t>正在施工校舍建筑面积</a:t>
                      </a:r>
                      <a:endParaRPr lang="zh-CN" sz="1000" kern="100">
                        <a:effectLst/>
                        <a:latin typeface="Times New Roman" panose="02020603050405020304" charset="0"/>
                        <a:ea typeface="宋体" panose="02010600030101010101" pitchFamily="2" charset="-122"/>
                      </a:endParaRPr>
                    </a:p>
                  </a:txBody>
                  <a:tcPr marL="64698" marR="646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400"/>
                        </a:lnSpc>
                        <a:spcAft>
                          <a:spcPts val="0"/>
                        </a:spcAft>
                      </a:pPr>
                      <a:r>
                        <a:rPr lang="zh-CN" sz="800" kern="0">
                          <a:effectLst/>
                          <a:latin typeface="Times New Roman" panose="02020603050405020304" charset="0"/>
                          <a:ea typeface="宋体" panose="02010600030101010101" pitchFamily="2" charset="-122"/>
                          <a:cs typeface="宋体" panose="02010600030101010101" pitchFamily="2" charset="-122"/>
                        </a:rPr>
                        <a:t>非学校产权校舍建筑面积</a:t>
                      </a:r>
                      <a:endParaRPr lang="zh-CN" sz="1000" kern="100">
                        <a:effectLst/>
                        <a:latin typeface="Times New Roman" panose="02020603050405020304" charset="0"/>
                        <a:ea typeface="宋体" panose="02010600030101010101" pitchFamily="2" charset="-122"/>
                      </a:endParaRPr>
                    </a:p>
                  </a:txBody>
                  <a:tcPr marL="64698" marR="6469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7657">
                <a:tc vMerge="1">
                  <a:tcPr/>
                </a:tc>
                <a:tc vMerge="1">
                  <a:tcPr/>
                </a:tc>
                <a:tc>
                  <a:txBody>
                    <a:bodyPr/>
                    <a:lstStyle/>
                    <a:p>
                      <a:pPr algn="ctr">
                        <a:lnSpc>
                          <a:spcPts val="1400"/>
                        </a:lnSpc>
                        <a:spcAft>
                          <a:spcPts val="0"/>
                        </a:spcAft>
                      </a:pPr>
                      <a:r>
                        <a:rPr lang="zh-CN" sz="800" kern="0" dirty="0">
                          <a:effectLst/>
                          <a:latin typeface="Times New Roman" panose="02020603050405020304" charset="0"/>
                          <a:ea typeface="宋体" panose="02010600030101010101" pitchFamily="2" charset="-122"/>
                          <a:cs typeface="宋体" panose="02010600030101010101" pitchFamily="2" charset="-122"/>
                        </a:rPr>
                        <a:t>上学年校舍建筑面积</a:t>
                      </a:r>
                      <a:endParaRPr lang="zh-CN" sz="1000" kern="100" dirty="0">
                        <a:effectLst/>
                        <a:latin typeface="Times New Roman" panose="02020603050405020304" charset="0"/>
                        <a:ea typeface="宋体" panose="02010600030101010101" pitchFamily="2" charset="-122"/>
                      </a:endParaRPr>
                    </a:p>
                  </a:txBody>
                  <a:tcPr marL="64698" marR="646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800" kern="0">
                          <a:effectLst/>
                          <a:latin typeface="Times New Roman" panose="02020603050405020304" charset="0"/>
                          <a:ea typeface="宋体" panose="02010600030101010101" pitchFamily="2" charset="-122"/>
                          <a:cs typeface="宋体" panose="02010600030101010101" pitchFamily="2" charset="-122"/>
                        </a:rPr>
                        <a:t>增加面积</a:t>
                      </a:r>
                      <a:endParaRPr lang="zh-CN" sz="1000" kern="100">
                        <a:effectLst/>
                        <a:latin typeface="Times New Roman" panose="02020603050405020304" charset="0"/>
                        <a:ea typeface="宋体" panose="02010600030101010101" pitchFamily="2" charset="-122"/>
                      </a:endParaRPr>
                    </a:p>
                  </a:txBody>
                  <a:tcPr marL="64698" marR="646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800" kern="0">
                          <a:effectLst/>
                          <a:latin typeface="Times New Roman" panose="02020603050405020304" charset="0"/>
                          <a:ea typeface="宋体" panose="02010600030101010101" pitchFamily="2" charset="-122"/>
                          <a:cs typeface="宋体" panose="02010600030101010101" pitchFamily="2" charset="-122"/>
                        </a:rPr>
                        <a:t>减少面积</a:t>
                      </a:r>
                      <a:endParaRPr lang="zh-CN" sz="1000" kern="100">
                        <a:effectLst/>
                        <a:latin typeface="Times New Roman" panose="02020603050405020304" charset="0"/>
                        <a:ea typeface="宋体" panose="02010600030101010101" pitchFamily="2" charset="-122"/>
                      </a:endParaRPr>
                    </a:p>
                  </a:txBody>
                  <a:tcPr marL="64698" marR="646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800" kern="0" dirty="0">
                          <a:effectLst/>
                          <a:latin typeface="Times New Roman" panose="02020603050405020304" charset="0"/>
                          <a:ea typeface="宋体" panose="02010600030101010101" pitchFamily="2" charset="-122"/>
                          <a:cs typeface="宋体" panose="02010600030101010101" pitchFamily="2" charset="-122"/>
                        </a:rPr>
                        <a:t>本学年校舍建筑面积</a:t>
                      </a:r>
                      <a:endParaRPr lang="zh-CN" sz="1000" kern="100" dirty="0">
                        <a:effectLst/>
                        <a:latin typeface="Times New Roman" panose="02020603050405020304" charset="0"/>
                        <a:ea typeface="宋体" panose="02010600030101010101" pitchFamily="2" charset="-122"/>
                      </a:endParaRPr>
                    </a:p>
                  </a:txBody>
                  <a:tcPr marL="64698" marR="646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cPr/>
                </a:tc>
                <a:tc vMerge="1">
                  <a:tcPr/>
                </a:tc>
                <a:tc>
                  <a:txBody>
                    <a:bodyPr/>
                    <a:lstStyle/>
                    <a:p>
                      <a:pPr algn="ctr">
                        <a:lnSpc>
                          <a:spcPts val="1400"/>
                        </a:lnSpc>
                        <a:spcAft>
                          <a:spcPts val="0"/>
                        </a:spcAft>
                      </a:pPr>
                      <a:r>
                        <a:rPr lang="zh-CN" sz="800" kern="0" dirty="0">
                          <a:effectLst/>
                          <a:latin typeface="Times New Roman" panose="02020603050405020304" charset="0"/>
                          <a:ea typeface="宋体" panose="02010600030101010101" pitchFamily="2" charset="-122"/>
                          <a:cs typeface="宋体" panose="02010600030101010101" pitchFamily="2" charset="-122"/>
                        </a:rPr>
                        <a:t>独立使用</a:t>
                      </a:r>
                      <a:endParaRPr lang="zh-CN" sz="1000" kern="100" dirty="0">
                        <a:effectLst/>
                        <a:latin typeface="Times New Roman" panose="02020603050405020304" charset="0"/>
                        <a:ea typeface="宋体" panose="02010600030101010101" pitchFamily="2" charset="-122"/>
                      </a:endParaRPr>
                    </a:p>
                  </a:txBody>
                  <a:tcPr marL="64698" marR="646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800" kern="0" dirty="0">
                          <a:effectLst/>
                          <a:latin typeface="Times New Roman" panose="02020603050405020304" charset="0"/>
                          <a:ea typeface="宋体" panose="02010600030101010101" pitchFamily="2" charset="-122"/>
                          <a:cs typeface="宋体" panose="02010600030101010101" pitchFamily="2" charset="-122"/>
                        </a:rPr>
                        <a:t>共同使用</a:t>
                      </a:r>
                      <a:endParaRPr lang="zh-CN" sz="1000" kern="100" dirty="0">
                        <a:effectLst/>
                        <a:latin typeface="Times New Roman" panose="02020603050405020304" charset="0"/>
                        <a:ea typeface="宋体" panose="02010600030101010101" pitchFamily="2" charset="-122"/>
                      </a:endParaRPr>
                    </a:p>
                  </a:txBody>
                  <a:tcPr marL="64698" marR="6469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8762">
                <a:tc>
                  <a:txBody>
                    <a:bodyPr/>
                    <a:lstStyle/>
                    <a:p>
                      <a:pPr algn="ctr">
                        <a:lnSpc>
                          <a:spcPts val="1400"/>
                        </a:lnSpc>
                        <a:spcAft>
                          <a:spcPts val="0"/>
                        </a:spcAft>
                      </a:pPr>
                      <a:r>
                        <a:rPr lang="zh-CN" sz="800" kern="0">
                          <a:effectLst/>
                          <a:latin typeface="Times New Roman" panose="02020603050405020304" charset="0"/>
                          <a:ea typeface="宋体" panose="02010600030101010101" pitchFamily="2" charset="-122"/>
                          <a:cs typeface="宋体" panose="02010600030101010101" pitchFamily="2" charset="-122"/>
                        </a:rPr>
                        <a:t>甲</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800" kern="0">
                          <a:effectLst/>
                          <a:latin typeface="Times New Roman" panose="02020603050405020304" charset="0"/>
                          <a:ea typeface="宋体" panose="02010600030101010101" pitchFamily="2" charset="-122"/>
                          <a:cs typeface="宋体" panose="02010600030101010101" pitchFamily="2" charset="-122"/>
                        </a:rPr>
                        <a:t>乙</a:t>
                      </a:r>
                      <a:endParaRPr lang="zh-CN" sz="1000" kern="100">
                        <a:effectLst/>
                        <a:latin typeface="Times New Roman" panose="02020603050405020304" charset="0"/>
                        <a:ea typeface="宋体" panose="02010600030101010101" pitchFamily="2" charset="-122"/>
                      </a:endParaRPr>
                    </a:p>
                  </a:txBody>
                  <a:tcPr marL="64698" marR="646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1</a:t>
                      </a:r>
                      <a:endParaRPr lang="zh-CN" sz="1000" kern="100">
                        <a:effectLst/>
                        <a:latin typeface="Times New Roman" panose="02020603050405020304" charset="0"/>
                        <a:ea typeface="宋体" panose="02010600030101010101" pitchFamily="2" charset="-122"/>
                      </a:endParaRPr>
                    </a:p>
                  </a:txBody>
                  <a:tcPr marL="64698" marR="646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2</a:t>
                      </a:r>
                      <a:endParaRPr lang="zh-CN" sz="1000" kern="100">
                        <a:effectLst/>
                        <a:latin typeface="Times New Roman" panose="02020603050405020304" charset="0"/>
                        <a:ea typeface="宋体" panose="02010600030101010101" pitchFamily="2" charset="-122"/>
                      </a:endParaRPr>
                    </a:p>
                  </a:txBody>
                  <a:tcPr marL="64698" marR="646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3</a:t>
                      </a:r>
                      <a:endParaRPr lang="zh-CN" sz="1000" kern="100">
                        <a:effectLst/>
                        <a:latin typeface="Times New Roman" panose="02020603050405020304" charset="0"/>
                        <a:ea typeface="宋体" panose="02010600030101010101" pitchFamily="2" charset="-122"/>
                      </a:endParaRPr>
                    </a:p>
                  </a:txBody>
                  <a:tcPr marL="64698" marR="646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4</a:t>
                      </a:r>
                      <a:endParaRPr lang="zh-CN" sz="1000" kern="100">
                        <a:effectLst/>
                        <a:latin typeface="Times New Roman" panose="02020603050405020304" charset="0"/>
                        <a:ea typeface="宋体" panose="02010600030101010101" pitchFamily="2" charset="-122"/>
                      </a:endParaRPr>
                    </a:p>
                  </a:txBody>
                  <a:tcPr marL="64698" marR="646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5</a:t>
                      </a:r>
                      <a:endParaRPr lang="zh-CN" sz="1000" kern="100">
                        <a:effectLst/>
                        <a:latin typeface="Times New Roman" panose="02020603050405020304" charset="0"/>
                        <a:ea typeface="宋体" panose="02010600030101010101" pitchFamily="2" charset="-122"/>
                      </a:endParaRPr>
                    </a:p>
                  </a:txBody>
                  <a:tcPr marL="64698" marR="646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6</a:t>
                      </a:r>
                      <a:endParaRPr lang="zh-CN" sz="1000" kern="100">
                        <a:effectLst/>
                        <a:latin typeface="Times New Roman" panose="02020603050405020304" charset="0"/>
                        <a:ea typeface="宋体" panose="02010600030101010101" pitchFamily="2" charset="-122"/>
                      </a:endParaRPr>
                    </a:p>
                  </a:txBody>
                  <a:tcPr marL="64698" marR="646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7</a:t>
                      </a:r>
                      <a:endParaRPr lang="zh-CN" sz="1000" kern="100">
                        <a:effectLst/>
                        <a:latin typeface="Times New Roman" panose="02020603050405020304" charset="0"/>
                        <a:ea typeface="宋体" panose="02010600030101010101" pitchFamily="2" charset="-122"/>
                      </a:endParaRPr>
                    </a:p>
                  </a:txBody>
                  <a:tcPr marL="64698" marR="646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8</a:t>
                      </a:r>
                      <a:endParaRPr lang="zh-CN" sz="1000" kern="100">
                        <a:effectLst/>
                        <a:latin typeface="Times New Roman" panose="02020603050405020304" charset="0"/>
                        <a:ea typeface="宋体" panose="02010600030101010101" pitchFamily="2" charset="-122"/>
                      </a:endParaRPr>
                    </a:p>
                  </a:txBody>
                  <a:tcPr marL="64698" marR="6469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8762">
                <a:tc>
                  <a:txBody>
                    <a:bodyPr/>
                    <a:lstStyle/>
                    <a:p>
                      <a:pPr algn="just">
                        <a:lnSpc>
                          <a:spcPts val="1400"/>
                        </a:lnSpc>
                        <a:spcAft>
                          <a:spcPts val="0"/>
                        </a:spcAft>
                      </a:pPr>
                      <a:r>
                        <a:rPr lang="zh-CN" sz="800" kern="0">
                          <a:effectLst/>
                          <a:latin typeface="Times New Roman" panose="02020603050405020304" charset="0"/>
                          <a:ea typeface="宋体" panose="02010600030101010101" pitchFamily="2" charset="-122"/>
                          <a:cs typeface="宋体" panose="02010600030101010101" pitchFamily="2" charset="-122"/>
                        </a:rPr>
                        <a:t>总计</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01</a:t>
                      </a:r>
                      <a:endParaRPr lang="zh-CN" sz="1000" kern="100">
                        <a:effectLst/>
                        <a:latin typeface="Times New Roman" panose="02020603050405020304" charset="0"/>
                        <a:ea typeface="宋体" panose="02010600030101010101" pitchFamily="2" charset="-122"/>
                      </a:endParaRPr>
                    </a:p>
                  </a:txBody>
                  <a:tcPr marL="64698" marR="646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w="12700" cap="flat" cmpd="sng" algn="ctr">
                      <a:solidFill>
                        <a:srgbClr val="000000"/>
                      </a:solidFill>
                      <a:prstDash val="solid"/>
                      <a:round/>
                      <a:headEnd type="none" w="med" len="med"/>
                      <a:tailEnd type="none" w="med" len="med"/>
                    </a:lnT>
                    <a:lnB>
                      <a:noFill/>
                    </a:lnB>
                  </a:tcPr>
                </a:tc>
              </a:tr>
              <a:tr h="188762">
                <a:tc>
                  <a:txBody>
                    <a:bodyPr/>
                    <a:lstStyle/>
                    <a:p>
                      <a:pPr indent="114300" algn="just">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#C</a:t>
                      </a:r>
                      <a:r>
                        <a:rPr lang="zh-CN" sz="800" kern="0">
                          <a:effectLst/>
                          <a:latin typeface="Times New Roman" panose="02020603050405020304" charset="0"/>
                          <a:ea typeface="宋体" panose="02010600030101010101" pitchFamily="2" charset="-122"/>
                          <a:cs typeface="宋体" panose="02010600030101010101" pitchFamily="2" charset="-122"/>
                        </a:rPr>
                        <a:t>级危房</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02</a:t>
                      </a:r>
                      <a:endParaRPr lang="zh-CN" sz="1000" kern="100">
                        <a:effectLst/>
                        <a:latin typeface="Times New Roman" panose="02020603050405020304" charset="0"/>
                        <a:ea typeface="宋体" panose="02010600030101010101" pitchFamily="2" charset="-122"/>
                      </a:endParaRPr>
                    </a:p>
                  </a:txBody>
                  <a:tcPr marL="64698" marR="646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r>
              <a:tr h="188762">
                <a:tc>
                  <a:txBody>
                    <a:bodyPr/>
                    <a:lstStyle/>
                    <a:p>
                      <a:pPr indent="114300" algn="l">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#D</a:t>
                      </a:r>
                      <a:r>
                        <a:rPr lang="zh-CN" sz="800" kern="0">
                          <a:effectLst/>
                          <a:latin typeface="Times New Roman" panose="02020603050405020304" charset="0"/>
                          <a:ea typeface="宋体" panose="02010600030101010101" pitchFamily="2" charset="-122"/>
                          <a:cs typeface="宋体" panose="02010600030101010101" pitchFamily="2" charset="-122"/>
                        </a:rPr>
                        <a:t>级危房</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100">
                          <a:effectLst/>
                          <a:latin typeface="宋体" panose="02010600030101010101" pitchFamily="2" charset="-122"/>
                          <a:ea typeface="宋体" panose="02010600030101010101" pitchFamily="2" charset="-122"/>
                        </a:rPr>
                        <a:t>03</a:t>
                      </a:r>
                      <a:endParaRPr lang="zh-CN" sz="1000" kern="100">
                        <a:effectLst/>
                        <a:latin typeface="Times New Roman" panose="02020603050405020304" charset="0"/>
                        <a:ea typeface="宋体" panose="02010600030101010101" pitchFamily="2" charset="-122"/>
                      </a:endParaRPr>
                    </a:p>
                  </a:txBody>
                  <a:tcPr marL="64698" marR="646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r>
              <a:tr h="188762">
                <a:tc>
                  <a:txBody>
                    <a:bodyPr/>
                    <a:lstStyle/>
                    <a:p>
                      <a:pPr algn="l">
                        <a:lnSpc>
                          <a:spcPts val="1400"/>
                        </a:lnSpc>
                        <a:spcAft>
                          <a:spcPts val="0"/>
                        </a:spcAft>
                      </a:pPr>
                      <a:r>
                        <a:rPr lang="zh-CN" sz="800" kern="100" dirty="0">
                          <a:effectLst/>
                          <a:latin typeface="Times New Roman" panose="02020603050405020304" charset="0"/>
                          <a:ea typeface="宋体" panose="02010600030101010101" pitchFamily="2" charset="-122"/>
                        </a:rPr>
                        <a:t>一、教学及辅助用房</a:t>
                      </a:r>
                      <a:endParaRPr lang="zh-CN" sz="1000" kern="100" dirty="0">
                        <a:effectLst/>
                        <a:latin typeface="Times New Roman" panose="02020603050405020304" charset="0"/>
                        <a:ea typeface="宋体" panose="02010600030101010101" pitchFamily="2" charset="-122"/>
                      </a:endParaRPr>
                    </a:p>
                  </a:txBody>
                  <a:tcPr marL="64698" marR="6469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100">
                          <a:effectLst/>
                          <a:latin typeface="宋体" panose="02010600030101010101" pitchFamily="2" charset="-122"/>
                          <a:ea typeface="宋体" panose="02010600030101010101" pitchFamily="2" charset="-122"/>
                        </a:rPr>
                        <a:t>04</a:t>
                      </a:r>
                      <a:endParaRPr lang="zh-CN" sz="1000" kern="100">
                        <a:effectLst/>
                        <a:latin typeface="Times New Roman" panose="02020603050405020304" charset="0"/>
                        <a:ea typeface="宋体" panose="02010600030101010101" pitchFamily="2" charset="-122"/>
                      </a:endParaRPr>
                    </a:p>
                  </a:txBody>
                  <a:tcPr marL="64698" marR="646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r>
              <a:tr h="188762">
                <a:tc>
                  <a:txBody>
                    <a:bodyPr/>
                    <a:lstStyle/>
                    <a:p>
                      <a:pPr indent="228600" algn="l">
                        <a:lnSpc>
                          <a:spcPts val="1400"/>
                        </a:lnSpc>
                        <a:spcAft>
                          <a:spcPts val="0"/>
                        </a:spcAft>
                      </a:pPr>
                      <a:r>
                        <a:rPr lang="zh-CN" sz="800" kern="100" dirty="0">
                          <a:effectLst/>
                          <a:latin typeface="Times New Roman" panose="02020603050405020304" charset="0"/>
                          <a:ea typeface="宋体" panose="02010600030101010101" pitchFamily="2" charset="-122"/>
                        </a:rPr>
                        <a:t>教室</a:t>
                      </a:r>
                      <a:endParaRPr lang="zh-CN" sz="1000" kern="100" dirty="0">
                        <a:effectLst/>
                        <a:latin typeface="Times New Roman" panose="02020603050405020304" charset="0"/>
                        <a:ea typeface="宋体" panose="02010600030101010101" pitchFamily="2" charset="-122"/>
                      </a:endParaRPr>
                    </a:p>
                  </a:txBody>
                  <a:tcPr marL="64698" marR="6469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05</a:t>
                      </a:r>
                      <a:endParaRPr lang="zh-CN" sz="1000" kern="100">
                        <a:effectLst/>
                        <a:latin typeface="Times New Roman" panose="02020603050405020304" charset="0"/>
                        <a:ea typeface="宋体" panose="02010600030101010101" pitchFamily="2" charset="-122"/>
                      </a:endParaRPr>
                    </a:p>
                  </a:txBody>
                  <a:tcPr marL="64698" marR="646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r>
              <a:tr h="188762">
                <a:tc>
                  <a:txBody>
                    <a:bodyPr/>
                    <a:lstStyle/>
                    <a:p>
                      <a:pPr indent="228600" algn="l">
                        <a:lnSpc>
                          <a:spcPts val="1400"/>
                        </a:lnSpc>
                        <a:spcAft>
                          <a:spcPts val="0"/>
                        </a:spcAft>
                      </a:pPr>
                      <a:r>
                        <a:rPr lang="zh-CN" sz="800" kern="100" dirty="0">
                          <a:effectLst/>
                          <a:latin typeface="Times New Roman" panose="02020603050405020304" charset="0"/>
                          <a:ea typeface="宋体" panose="02010600030101010101" pitchFamily="2" charset="-122"/>
                        </a:rPr>
                        <a:t>专业教学实训用房及场所</a:t>
                      </a:r>
                      <a:endParaRPr lang="zh-CN" sz="1000" kern="100" dirty="0">
                        <a:effectLst/>
                        <a:latin typeface="Times New Roman" panose="02020603050405020304" charset="0"/>
                        <a:ea typeface="宋体" panose="02010600030101010101" pitchFamily="2" charset="-122"/>
                      </a:endParaRPr>
                    </a:p>
                  </a:txBody>
                  <a:tcPr marL="64698" marR="6469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06</a:t>
                      </a:r>
                      <a:endParaRPr lang="zh-CN" sz="1000" kern="100">
                        <a:effectLst/>
                        <a:latin typeface="Times New Roman" panose="02020603050405020304" charset="0"/>
                        <a:ea typeface="宋体" panose="02010600030101010101" pitchFamily="2" charset="-122"/>
                      </a:endParaRPr>
                    </a:p>
                  </a:txBody>
                  <a:tcPr marL="64698" marR="646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8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r>
              <a:tr h="188762">
                <a:tc>
                  <a:txBody>
                    <a:bodyPr/>
                    <a:lstStyle/>
                    <a:p>
                      <a:pPr indent="228600" algn="l">
                        <a:lnSpc>
                          <a:spcPts val="1400"/>
                        </a:lnSpc>
                        <a:spcAft>
                          <a:spcPts val="0"/>
                        </a:spcAft>
                      </a:pPr>
                      <a:r>
                        <a:rPr lang="zh-CN" sz="800" kern="100" dirty="0">
                          <a:effectLst/>
                          <a:latin typeface="Times New Roman" panose="02020603050405020304" charset="0"/>
                          <a:ea typeface="宋体" panose="02010600030101010101" pitchFamily="2" charset="-122"/>
                        </a:rPr>
                        <a:t>图书馆</a:t>
                      </a:r>
                      <a:endParaRPr lang="zh-CN" sz="1000" kern="100" dirty="0">
                        <a:effectLst/>
                        <a:latin typeface="Times New Roman" panose="02020603050405020304" charset="0"/>
                        <a:ea typeface="宋体" panose="02010600030101010101" pitchFamily="2" charset="-122"/>
                      </a:endParaRPr>
                    </a:p>
                  </a:txBody>
                  <a:tcPr marL="64698" marR="6469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07</a:t>
                      </a:r>
                      <a:endParaRPr lang="zh-CN" sz="1000" kern="100">
                        <a:effectLst/>
                        <a:latin typeface="Times New Roman" panose="02020603050405020304" charset="0"/>
                        <a:ea typeface="宋体" panose="02010600030101010101" pitchFamily="2" charset="-122"/>
                      </a:endParaRPr>
                    </a:p>
                  </a:txBody>
                  <a:tcPr marL="64698" marR="646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800" kern="10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r>
              <a:tr h="188762">
                <a:tc>
                  <a:txBody>
                    <a:bodyPr/>
                    <a:lstStyle/>
                    <a:p>
                      <a:pPr indent="228600" algn="l">
                        <a:lnSpc>
                          <a:spcPts val="1400"/>
                        </a:lnSpc>
                        <a:spcAft>
                          <a:spcPts val="0"/>
                        </a:spcAft>
                      </a:pPr>
                      <a:r>
                        <a:rPr lang="zh-CN" sz="800" kern="100" dirty="0">
                          <a:effectLst/>
                          <a:latin typeface="Times New Roman" panose="02020603050405020304" charset="0"/>
                          <a:ea typeface="宋体" panose="02010600030101010101" pitchFamily="2" charset="-122"/>
                        </a:rPr>
                        <a:t>培训工作用房</a:t>
                      </a:r>
                      <a:endParaRPr lang="zh-CN" sz="1000" kern="100" dirty="0">
                        <a:effectLst/>
                        <a:latin typeface="Times New Roman" panose="02020603050405020304" charset="0"/>
                        <a:ea typeface="宋体" panose="02010600030101010101" pitchFamily="2" charset="-122"/>
                      </a:endParaRPr>
                    </a:p>
                  </a:txBody>
                  <a:tcPr marL="64698" marR="6469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08</a:t>
                      </a:r>
                      <a:endParaRPr lang="zh-CN" sz="1000" kern="100">
                        <a:effectLst/>
                        <a:latin typeface="Times New Roman" panose="02020603050405020304" charset="0"/>
                        <a:ea typeface="宋体" panose="02010600030101010101" pitchFamily="2" charset="-122"/>
                      </a:endParaRPr>
                    </a:p>
                  </a:txBody>
                  <a:tcPr marL="64698" marR="646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r>
              <a:tr h="188762">
                <a:tc>
                  <a:txBody>
                    <a:bodyPr/>
                    <a:lstStyle/>
                    <a:p>
                      <a:pPr indent="228600" algn="l">
                        <a:lnSpc>
                          <a:spcPts val="1400"/>
                        </a:lnSpc>
                        <a:spcAft>
                          <a:spcPts val="0"/>
                        </a:spcAft>
                      </a:pPr>
                      <a:r>
                        <a:rPr lang="zh-CN" sz="800" kern="100" dirty="0">
                          <a:effectLst/>
                          <a:latin typeface="Times New Roman" panose="02020603050405020304" charset="0"/>
                          <a:ea typeface="宋体" panose="02010600030101010101" pitchFamily="2" charset="-122"/>
                        </a:rPr>
                        <a:t>室内体育用房</a:t>
                      </a:r>
                      <a:endParaRPr lang="zh-CN" sz="1000" kern="100" dirty="0">
                        <a:effectLst/>
                        <a:latin typeface="Times New Roman" panose="02020603050405020304" charset="0"/>
                        <a:ea typeface="宋体" panose="02010600030101010101" pitchFamily="2" charset="-122"/>
                      </a:endParaRPr>
                    </a:p>
                  </a:txBody>
                  <a:tcPr marL="64698" marR="6469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09</a:t>
                      </a:r>
                      <a:endParaRPr lang="zh-CN" sz="1000" kern="100">
                        <a:effectLst/>
                        <a:latin typeface="Times New Roman" panose="02020603050405020304" charset="0"/>
                        <a:ea typeface="宋体" panose="02010600030101010101" pitchFamily="2" charset="-122"/>
                      </a:endParaRPr>
                    </a:p>
                  </a:txBody>
                  <a:tcPr marL="64698" marR="646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r>
              <a:tr h="188762">
                <a:tc>
                  <a:txBody>
                    <a:bodyPr/>
                    <a:lstStyle/>
                    <a:p>
                      <a:pPr indent="228600" algn="l">
                        <a:lnSpc>
                          <a:spcPts val="1400"/>
                        </a:lnSpc>
                        <a:spcAft>
                          <a:spcPts val="0"/>
                        </a:spcAft>
                      </a:pPr>
                      <a:r>
                        <a:rPr lang="zh-CN" sz="800" kern="100" dirty="0">
                          <a:effectLst/>
                          <a:latin typeface="Times New Roman" panose="02020603050405020304" charset="0"/>
                          <a:ea typeface="宋体" panose="02010600030101010101" pitchFamily="2" charset="-122"/>
                        </a:rPr>
                        <a:t>大学生活动用房</a:t>
                      </a:r>
                      <a:endParaRPr lang="zh-CN" sz="1000" kern="100" dirty="0">
                        <a:effectLst/>
                        <a:latin typeface="Times New Roman" panose="02020603050405020304" charset="0"/>
                        <a:ea typeface="宋体" panose="02010600030101010101" pitchFamily="2" charset="-122"/>
                      </a:endParaRPr>
                    </a:p>
                  </a:txBody>
                  <a:tcPr marL="64698" marR="6469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10</a:t>
                      </a:r>
                      <a:endParaRPr lang="zh-CN" sz="1000" kern="100">
                        <a:effectLst/>
                        <a:latin typeface="Times New Roman" panose="02020603050405020304" charset="0"/>
                        <a:ea typeface="宋体" panose="02010600030101010101" pitchFamily="2" charset="-122"/>
                      </a:endParaRPr>
                    </a:p>
                  </a:txBody>
                  <a:tcPr marL="64698" marR="646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r>
              <a:tr h="188762">
                <a:tc>
                  <a:txBody>
                    <a:bodyPr/>
                    <a:lstStyle/>
                    <a:p>
                      <a:pPr algn="l">
                        <a:lnSpc>
                          <a:spcPts val="1400"/>
                        </a:lnSpc>
                        <a:spcAft>
                          <a:spcPts val="0"/>
                        </a:spcAft>
                      </a:pPr>
                      <a:r>
                        <a:rPr lang="zh-CN" sz="800" kern="100" dirty="0">
                          <a:effectLst/>
                          <a:latin typeface="Times New Roman" panose="02020603050405020304" charset="0"/>
                          <a:ea typeface="宋体" panose="02010600030101010101" pitchFamily="2" charset="-122"/>
                        </a:rPr>
                        <a:t>二、行政办公用房</a:t>
                      </a:r>
                      <a:endParaRPr lang="zh-CN" sz="1000" kern="100" dirty="0">
                        <a:effectLst/>
                        <a:latin typeface="Times New Roman" panose="02020603050405020304" charset="0"/>
                        <a:ea typeface="宋体" panose="02010600030101010101" pitchFamily="2" charset="-122"/>
                      </a:endParaRPr>
                    </a:p>
                  </a:txBody>
                  <a:tcPr marL="64698" marR="6469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11</a:t>
                      </a:r>
                      <a:endParaRPr lang="zh-CN" sz="1000" kern="100">
                        <a:effectLst/>
                        <a:latin typeface="Times New Roman" panose="02020603050405020304" charset="0"/>
                        <a:ea typeface="宋体" panose="02010600030101010101" pitchFamily="2" charset="-122"/>
                      </a:endParaRPr>
                    </a:p>
                  </a:txBody>
                  <a:tcPr marL="64698" marR="646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r>
              <a:tr h="188762">
                <a:tc>
                  <a:txBody>
                    <a:bodyPr/>
                    <a:lstStyle/>
                    <a:p>
                      <a:pPr indent="228600" algn="l">
                        <a:lnSpc>
                          <a:spcPts val="1400"/>
                        </a:lnSpc>
                        <a:spcAft>
                          <a:spcPts val="0"/>
                        </a:spcAft>
                      </a:pPr>
                      <a:r>
                        <a:rPr lang="zh-CN" sz="800" kern="100" dirty="0">
                          <a:effectLst/>
                          <a:latin typeface="Times New Roman" panose="02020603050405020304" charset="0"/>
                          <a:ea typeface="宋体" panose="02010600030101010101" pitchFamily="2" charset="-122"/>
                        </a:rPr>
                        <a:t>系及教师教研办公用房</a:t>
                      </a:r>
                      <a:endParaRPr lang="zh-CN" sz="1000" kern="100" dirty="0">
                        <a:effectLst/>
                        <a:latin typeface="Times New Roman" panose="02020603050405020304" charset="0"/>
                        <a:ea typeface="宋体" panose="02010600030101010101" pitchFamily="2" charset="-122"/>
                      </a:endParaRPr>
                    </a:p>
                  </a:txBody>
                  <a:tcPr marL="64698" marR="6469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12</a:t>
                      </a:r>
                      <a:endParaRPr lang="zh-CN" sz="1000" kern="100">
                        <a:effectLst/>
                        <a:latin typeface="Times New Roman" panose="02020603050405020304" charset="0"/>
                        <a:ea typeface="宋体" panose="02010600030101010101" pitchFamily="2" charset="-122"/>
                      </a:endParaRPr>
                    </a:p>
                  </a:txBody>
                  <a:tcPr marL="64698" marR="646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r>
              <a:tr h="188762">
                <a:tc>
                  <a:txBody>
                    <a:bodyPr/>
                    <a:lstStyle/>
                    <a:p>
                      <a:pPr indent="228600" algn="l">
                        <a:lnSpc>
                          <a:spcPts val="1400"/>
                        </a:lnSpc>
                        <a:spcAft>
                          <a:spcPts val="0"/>
                        </a:spcAft>
                      </a:pPr>
                      <a:r>
                        <a:rPr lang="zh-CN" sz="800" kern="100">
                          <a:effectLst/>
                          <a:latin typeface="Times New Roman" panose="02020603050405020304" charset="0"/>
                          <a:ea typeface="宋体" panose="02010600030101010101" pitchFamily="2" charset="-122"/>
                        </a:rPr>
                        <a:t>校级办公用房</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13</a:t>
                      </a:r>
                      <a:endParaRPr lang="zh-CN" sz="1000" kern="100">
                        <a:effectLst/>
                        <a:latin typeface="Times New Roman" panose="02020603050405020304" charset="0"/>
                        <a:ea typeface="宋体" panose="02010600030101010101" pitchFamily="2" charset="-122"/>
                      </a:endParaRPr>
                    </a:p>
                  </a:txBody>
                  <a:tcPr marL="64698" marR="646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r>
              <a:tr h="188762">
                <a:tc>
                  <a:txBody>
                    <a:bodyPr/>
                    <a:lstStyle/>
                    <a:p>
                      <a:pPr algn="l">
                        <a:lnSpc>
                          <a:spcPts val="1400"/>
                        </a:lnSpc>
                        <a:spcAft>
                          <a:spcPts val="0"/>
                        </a:spcAft>
                      </a:pPr>
                      <a:r>
                        <a:rPr lang="zh-CN" sz="800" kern="100" dirty="0">
                          <a:effectLst/>
                          <a:latin typeface="Times New Roman" panose="02020603050405020304" charset="0"/>
                          <a:ea typeface="宋体" panose="02010600030101010101" pitchFamily="2" charset="-122"/>
                        </a:rPr>
                        <a:t>三、生活用房</a:t>
                      </a:r>
                      <a:endParaRPr lang="zh-CN" sz="1000" kern="100" dirty="0">
                        <a:effectLst/>
                        <a:latin typeface="Times New Roman" panose="02020603050405020304" charset="0"/>
                        <a:ea typeface="宋体" panose="02010600030101010101" pitchFamily="2" charset="-122"/>
                      </a:endParaRPr>
                    </a:p>
                  </a:txBody>
                  <a:tcPr marL="64698" marR="6469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14</a:t>
                      </a:r>
                      <a:endParaRPr lang="zh-CN" sz="1000" kern="100">
                        <a:effectLst/>
                        <a:latin typeface="Times New Roman" panose="02020603050405020304" charset="0"/>
                        <a:ea typeface="宋体" panose="02010600030101010101" pitchFamily="2" charset="-122"/>
                      </a:endParaRPr>
                    </a:p>
                  </a:txBody>
                  <a:tcPr marL="64698" marR="646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r>
              <a:tr h="188762">
                <a:tc>
                  <a:txBody>
                    <a:bodyPr/>
                    <a:lstStyle/>
                    <a:p>
                      <a:pPr indent="228600" algn="l">
                        <a:lnSpc>
                          <a:spcPts val="1400"/>
                        </a:lnSpc>
                        <a:spcAft>
                          <a:spcPts val="0"/>
                        </a:spcAft>
                      </a:pPr>
                      <a:r>
                        <a:rPr lang="zh-CN" sz="800" kern="100" dirty="0">
                          <a:effectLst/>
                          <a:latin typeface="Times New Roman" panose="02020603050405020304" charset="0"/>
                          <a:ea typeface="宋体" panose="02010600030101010101" pitchFamily="2" charset="-122"/>
                        </a:rPr>
                        <a:t>学生宿舍（公寓）</a:t>
                      </a:r>
                      <a:endParaRPr lang="zh-CN" sz="1000" kern="100" dirty="0">
                        <a:effectLst/>
                        <a:latin typeface="Times New Roman" panose="02020603050405020304" charset="0"/>
                        <a:ea typeface="宋体" panose="02010600030101010101" pitchFamily="2" charset="-122"/>
                      </a:endParaRPr>
                    </a:p>
                  </a:txBody>
                  <a:tcPr marL="64698" marR="6469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15</a:t>
                      </a:r>
                      <a:endParaRPr lang="zh-CN" sz="1000" kern="100">
                        <a:effectLst/>
                        <a:latin typeface="Times New Roman" panose="02020603050405020304" charset="0"/>
                        <a:ea typeface="宋体" panose="02010600030101010101" pitchFamily="2" charset="-122"/>
                      </a:endParaRPr>
                    </a:p>
                  </a:txBody>
                  <a:tcPr marL="64698" marR="646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r>
              <a:tr h="188762">
                <a:tc>
                  <a:txBody>
                    <a:bodyPr/>
                    <a:lstStyle/>
                    <a:p>
                      <a:pPr indent="228600" algn="l">
                        <a:lnSpc>
                          <a:spcPts val="1400"/>
                        </a:lnSpc>
                        <a:spcAft>
                          <a:spcPts val="0"/>
                        </a:spcAft>
                      </a:pPr>
                      <a:r>
                        <a:rPr lang="zh-CN" sz="800" kern="100" dirty="0">
                          <a:effectLst/>
                          <a:latin typeface="Times New Roman" panose="02020603050405020304" charset="0"/>
                          <a:ea typeface="宋体" panose="02010600030101010101" pitchFamily="2" charset="-122"/>
                        </a:rPr>
                        <a:t>食堂</a:t>
                      </a:r>
                      <a:endParaRPr lang="zh-CN" sz="1000" kern="100" dirty="0">
                        <a:effectLst/>
                        <a:latin typeface="Times New Roman" panose="02020603050405020304" charset="0"/>
                        <a:ea typeface="宋体" panose="02010600030101010101" pitchFamily="2" charset="-122"/>
                      </a:endParaRPr>
                    </a:p>
                  </a:txBody>
                  <a:tcPr marL="64698" marR="6469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16</a:t>
                      </a:r>
                      <a:endParaRPr lang="zh-CN" sz="1000" kern="100">
                        <a:effectLst/>
                        <a:latin typeface="Times New Roman" panose="02020603050405020304" charset="0"/>
                        <a:ea typeface="宋体" panose="02010600030101010101" pitchFamily="2" charset="-122"/>
                      </a:endParaRPr>
                    </a:p>
                  </a:txBody>
                  <a:tcPr marL="64698" marR="646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r>
              <a:tr h="188762">
                <a:tc>
                  <a:txBody>
                    <a:bodyPr/>
                    <a:lstStyle/>
                    <a:p>
                      <a:pPr indent="228600" algn="l">
                        <a:lnSpc>
                          <a:spcPts val="1400"/>
                        </a:lnSpc>
                        <a:spcAft>
                          <a:spcPts val="0"/>
                        </a:spcAft>
                      </a:pPr>
                      <a:r>
                        <a:rPr lang="zh-CN" sz="800" kern="100" dirty="0">
                          <a:effectLst/>
                          <a:latin typeface="Times New Roman" panose="02020603050405020304" charset="0"/>
                          <a:ea typeface="宋体" panose="02010600030101010101" pitchFamily="2" charset="-122"/>
                        </a:rPr>
                        <a:t>单身教师宿舍（公寓）</a:t>
                      </a:r>
                      <a:endParaRPr lang="zh-CN" sz="1000" kern="100" dirty="0">
                        <a:effectLst/>
                        <a:latin typeface="Times New Roman" panose="02020603050405020304" charset="0"/>
                        <a:ea typeface="宋体" panose="02010600030101010101" pitchFamily="2" charset="-122"/>
                      </a:endParaRPr>
                    </a:p>
                  </a:txBody>
                  <a:tcPr marL="64698" marR="6469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17</a:t>
                      </a:r>
                      <a:endParaRPr lang="zh-CN" sz="1000" kern="100">
                        <a:effectLst/>
                        <a:latin typeface="Times New Roman" panose="02020603050405020304" charset="0"/>
                        <a:ea typeface="宋体" panose="02010600030101010101" pitchFamily="2" charset="-122"/>
                      </a:endParaRPr>
                    </a:p>
                  </a:txBody>
                  <a:tcPr marL="64698" marR="646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800" kern="0" dirty="0">
                          <a:effectLst/>
                          <a:latin typeface="宋体" panose="02010600030101010101" pitchFamily="2" charset="-122"/>
                          <a:ea typeface="宋体" panose="02010600030101010101" pitchFamily="2" charset="-122"/>
                          <a:cs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r>
              <a:tr h="188762">
                <a:tc>
                  <a:txBody>
                    <a:bodyPr/>
                    <a:lstStyle/>
                    <a:p>
                      <a:pPr indent="228600" algn="l">
                        <a:lnSpc>
                          <a:spcPts val="1400"/>
                        </a:lnSpc>
                        <a:spcAft>
                          <a:spcPts val="0"/>
                        </a:spcAft>
                      </a:pPr>
                      <a:r>
                        <a:rPr lang="zh-CN" sz="800" kern="100" dirty="0">
                          <a:effectLst/>
                          <a:latin typeface="Times New Roman" panose="02020603050405020304" charset="0"/>
                          <a:ea typeface="宋体" panose="02010600030101010101" pitchFamily="2" charset="-122"/>
                        </a:rPr>
                        <a:t>后勤及辅助用房</a:t>
                      </a:r>
                      <a:endParaRPr lang="zh-CN" sz="1000" kern="100" dirty="0">
                        <a:effectLst/>
                        <a:latin typeface="Times New Roman" panose="02020603050405020304" charset="0"/>
                        <a:ea typeface="宋体" panose="02010600030101010101" pitchFamily="2" charset="-122"/>
                      </a:endParaRPr>
                    </a:p>
                  </a:txBody>
                  <a:tcPr marL="64698" marR="6469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18</a:t>
                      </a:r>
                      <a:endParaRPr lang="zh-CN" sz="1000" kern="100">
                        <a:effectLst/>
                        <a:latin typeface="Times New Roman" panose="02020603050405020304" charset="0"/>
                        <a:ea typeface="宋体" panose="02010600030101010101" pitchFamily="2" charset="-122"/>
                      </a:endParaRPr>
                    </a:p>
                  </a:txBody>
                  <a:tcPr marL="64698" marR="646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r>
              <a:tr h="188762">
                <a:tc>
                  <a:txBody>
                    <a:bodyPr/>
                    <a:lstStyle/>
                    <a:p>
                      <a:pPr algn="l">
                        <a:lnSpc>
                          <a:spcPts val="1400"/>
                        </a:lnSpc>
                        <a:spcAft>
                          <a:spcPts val="0"/>
                        </a:spcAft>
                      </a:pPr>
                      <a:r>
                        <a:rPr lang="zh-CN" sz="800" kern="100" dirty="0">
                          <a:effectLst/>
                          <a:latin typeface="Times New Roman" panose="02020603050405020304" charset="0"/>
                          <a:ea typeface="宋体" panose="02010600030101010101" pitchFamily="2" charset="-122"/>
                        </a:rPr>
                        <a:t>四、教工住宅</a:t>
                      </a:r>
                      <a:endParaRPr lang="zh-CN" sz="1000" kern="100" dirty="0">
                        <a:effectLst/>
                        <a:latin typeface="Times New Roman" panose="02020603050405020304" charset="0"/>
                        <a:ea typeface="宋体" panose="02010600030101010101" pitchFamily="2" charset="-122"/>
                      </a:endParaRPr>
                    </a:p>
                  </a:txBody>
                  <a:tcPr marL="64698" marR="6469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19</a:t>
                      </a:r>
                      <a:endParaRPr lang="zh-CN" sz="1000" kern="100">
                        <a:effectLst/>
                        <a:latin typeface="Times New Roman" panose="02020603050405020304" charset="0"/>
                        <a:ea typeface="宋体" panose="02010600030101010101" pitchFamily="2" charset="-122"/>
                      </a:endParaRPr>
                    </a:p>
                  </a:txBody>
                  <a:tcPr marL="64698" marR="646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r>
              <a:tr h="188762">
                <a:tc>
                  <a:txBody>
                    <a:bodyPr/>
                    <a:lstStyle/>
                    <a:p>
                      <a:pPr algn="l">
                        <a:lnSpc>
                          <a:spcPts val="1400"/>
                        </a:lnSpc>
                        <a:spcAft>
                          <a:spcPts val="0"/>
                        </a:spcAft>
                      </a:pPr>
                      <a:r>
                        <a:rPr lang="zh-CN" sz="800" kern="100" dirty="0">
                          <a:effectLst/>
                          <a:latin typeface="Times New Roman" panose="02020603050405020304" charset="0"/>
                          <a:ea typeface="宋体" panose="02010600030101010101" pitchFamily="2" charset="-122"/>
                        </a:rPr>
                        <a:t>五、其他用房</a:t>
                      </a:r>
                      <a:endParaRPr lang="zh-CN" sz="1000" kern="100" dirty="0">
                        <a:effectLst/>
                        <a:latin typeface="Times New Roman" panose="02020603050405020304" charset="0"/>
                        <a:ea typeface="宋体" panose="02010600030101010101" pitchFamily="2" charset="-122"/>
                      </a:endParaRPr>
                    </a:p>
                  </a:txBody>
                  <a:tcPr marL="64698" marR="6469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20</a:t>
                      </a:r>
                      <a:endParaRPr lang="zh-CN" sz="1000" kern="100">
                        <a:effectLst/>
                        <a:latin typeface="Times New Roman" panose="02020603050405020304" charset="0"/>
                        <a:ea typeface="宋体" panose="02010600030101010101" pitchFamily="2" charset="-122"/>
                      </a:endParaRPr>
                    </a:p>
                  </a:txBody>
                  <a:tcPr marL="64698" marR="646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zh-CN" sz="800" kern="0">
                          <a:effectLst/>
                          <a:latin typeface="Times New Roman" panose="02020603050405020304" charset="0"/>
                          <a:ea typeface="宋体" panose="02010600030101010101" pitchFamily="2" charset="-122"/>
                          <a:cs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zh-CN" sz="800" kern="0">
                          <a:effectLst/>
                          <a:latin typeface="Times New Roman" panose="02020603050405020304" charset="0"/>
                          <a:ea typeface="宋体" panose="02010600030101010101" pitchFamily="2" charset="-122"/>
                          <a:cs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c>
                  <a:txBody>
                    <a:bodyPr/>
                    <a:lstStyle/>
                    <a:p>
                      <a:pPr algn="ctr">
                        <a:lnSpc>
                          <a:spcPts val="1400"/>
                        </a:lnSpc>
                        <a:spcAft>
                          <a:spcPts val="0"/>
                        </a:spcAft>
                      </a:pPr>
                      <a:r>
                        <a:rPr lang="zh-CN" sz="800" kern="0">
                          <a:effectLst/>
                          <a:latin typeface="Times New Roman" panose="02020603050405020304" charset="0"/>
                          <a:ea typeface="宋体" panose="02010600030101010101" pitchFamily="2" charset="-122"/>
                          <a:cs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a:noFill/>
                    </a:lnB>
                  </a:tcPr>
                </a:tc>
              </a:tr>
              <a:tr h="188762">
                <a:tc>
                  <a:txBody>
                    <a:bodyPr/>
                    <a:lstStyle/>
                    <a:p>
                      <a:r>
                        <a:rPr lang="en-US" altLang="zh-CN" sz="800" kern="100" dirty="0">
                          <a:solidFill>
                            <a:schemeClr val="tx1"/>
                          </a:solidFill>
                          <a:effectLst/>
                          <a:latin typeface="Times New Roman" panose="02020603050405020304" charset="0"/>
                          <a:ea typeface="宋体" panose="02010600030101010101" pitchFamily="2" charset="-122"/>
                          <a:cs typeface="+mn-cs"/>
                        </a:rPr>
                        <a:t>       #</a:t>
                      </a:r>
                      <a:r>
                        <a:rPr lang="zh-CN" altLang="zh-CN" sz="800" kern="100" dirty="0">
                          <a:solidFill>
                            <a:schemeClr val="tx1"/>
                          </a:solidFill>
                          <a:effectLst/>
                          <a:latin typeface="Times New Roman" panose="02020603050405020304" charset="0"/>
                          <a:ea typeface="宋体" panose="02010600030101010101" pitchFamily="2" charset="-122"/>
                          <a:cs typeface="+mn-cs"/>
                        </a:rPr>
                        <a:t>被外单位租（借）用</a:t>
                      </a:r>
                      <a:endParaRPr lang="zh-CN" altLang="en-US" sz="800" kern="100" dirty="0">
                        <a:solidFill>
                          <a:schemeClr val="tx1"/>
                        </a:solidFill>
                        <a:effectLst/>
                        <a:latin typeface="Times New Roman" panose="02020603050405020304" charset="0"/>
                        <a:ea typeface="宋体" panose="02010600030101010101" pitchFamily="2" charset="-122"/>
                        <a:cs typeface="+mn-cs"/>
                      </a:endParaRPr>
                    </a:p>
                  </a:txBody>
                  <a:tcPr marL="64698" marR="6469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21</a:t>
                      </a:r>
                      <a:endParaRPr lang="zh-CN" sz="1000" kern="100">
                        <a:effectLst/>
                        <a:latin typeface="Times New Roman" panose="02020603050405020304" charset="0"/>
                        <a:ea typeface="宋体" panose="02010600030101010101" pitchFamily="2" charset="-122"/>
                      </a:endParaRPr>
                    </a:p>
                  </a:txBody>
                  <a:tcPr marL="64698" marR="646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&amp;</a:t>
                      </a:r>
                      <a:endParaRPr lang="zh-CN" sz="1000" kern="10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0" dirty="0">
                          <a:effectLst/>
                          <a:latin typeface="宋体" panose="02010600030101010101" pitchFamily="2" charset="-122"/>
                          <a:ea typeface="宋体" panose="02010600030101010101" pitchFamily="2" charset="-122"/>
                          <a:cs typeface="宋体" panose="02010600030101010101" pitchFamily="2" charset="-122"/>
                        </a:rPr>
                        <a:t>&amp;</a:t>
                      </a:r>
                      <a:endParaRPr lang="zh-CN" sz="1000" kern="100" dirty="0">
                        <a:effectLst/>
                        <a:latin typeface="Times New Roman" panose="02020603050405020304" charset="0"/>
                        <a:ea typeface="宋体" panose="02010600030101010101" pitchFamily="2" charset="-122"/>
                      </a:endParaRPr>
                    </a:p>
                  </a:txBody>
                  <a:tcPr marL="64698" marR="64698" marT="0" marB="0" anchor="ctr">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
        <p:nvSpPr>
          <p:cNvPr id="9" name="矩形 8"/>
          <p:cNvSpPr/>
          <p:nvPr/>
        </p:nvSpPr>
        <p:spPr>
          <a:xfrm>
            <a:off x="3182382" y="287020"/>
            <a:ext cx="5827236" cy="400110"/>
          </a:xfrm>
          <a:prstGeom prst="rect">
            <a:avLst/>
          </a:prstGeom>
        </p:spPr>
        <p:txBody>
          <a:bodyPr wrap="none">
            <a:spAutoFit/>
          </a:bodyPr>
          <a:lstStyle/>
          <a:p>
            <a:pPr algn="ctr"/>
            <a:r>
              <a:rPr lang="zh-CN" altLang="en-US" sz="2000" b="1" dirty="0">
                <a:solidFill>
                  <a:srgbClr val="304371"/>
                </a:solidFill>
                <a:cs typeface="+mn-ea"/>
                <a:sym typeface="+mn-lt"/>
              </a:rPr>
              <a:t>（七十二）高等教育学校（职业、成人）校舍情况</a:t>
            </a:r>
            <a:endParaRPr lang="zh-CN" altLang="en-US" sz="2000" b="1" dirty="0">
              <a:solidFill>
                <a:srgbClr val="304371"/>
              </a:solidFill>
              <a:cs typeface="+mn-ea"/>
              <a:sym typeface="+mn-lt"/>
            </a:endParaRPr>
          </a:p>
        </p:txBody>
      </p:sp>
      <p:grpSp>
        <p:nvGrpSpPr>
          <p:cNvPr id="4" name="组合 3"/>
          <p:cNvGrpSpPr/>
          <p:nvPr/>
        </p:nvGrpSpPr>
        <p:grpSpPr>
          <a:xfrm>
            <a:off x="666750" y="1338969"/>
            <a:ext cx="10858500" cy="1289269"/>
            <a:chOff x="660401" y="782591"/>
            <a:chExt cx="10858500" cy="1939644"/>
          </a:xfrm>
        </p:grpSpPr>
        <p:grpSp>
          <p:nvGrpSpPr>
            <p:cNvPr id="5" name="组合 4"/>
            <p:cNvGrpSpPr/>
            <p:nvPr/>
          </p:nvGrpSpPr>
          <p:grpSpPr>
            <a:xfrm>
              <a:off x="660401" y="1449637"/>
              <a:ext cx="10858500" cy="1272598"/>
              <a:chOff x="660401" y="370053"/>
              <a:chExt cx="10858500" cy="2176658"/>
            </a:xfrm>
          </p:grpSpPr>
          <p:sp>
            <p:nvSpPr>
              <p:cNvPr id="7" name="矩形 6"/>
              <p:cNvSpPr/>
              <p:nvPr/>
            </p:nvSpPr>
            <p:spPr>
              <a:xfrm>
                <a:off x="660401" y="556866"/>
                <a:ext cx="10858500" cy="1989845"/>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8" name="矩形 7"/>
              <p:cNvSpPr/>
              <p:nvPr/>
            </p:nvSpPr>
            <p:spPr>
              <a:xfrm>
                <a:off x="666750" y="370053"/>
                <a:ext cx="10722611" cy="1039471"/>
              </a:xfrm>
              <a:prstGeom prst="rect">
                <a:avLst/>
              </a:prstGeom>
            </p:spPr>
            <p:txBody>
              <a:bodyPr wrap="square">
                <a:spAutoFit/>
              </a:bodyPr>
              <a:lstStyle/>
              <a:p>
                <a:pPr>
                  <a:lnSpc>
                    <a:spcPct val="150000"/>
                  </a:lnSpc>
                </a:pPr>
                <a:r>
                  <a:rPr lang="en-US" altLang="zh-CN" sz="1600" b="1" dirty="0">
                    <a:solidFill>
                      <a:schemeClr val="accent5">
                        <a:lumMod val="20000"/>
                        <a:lumOff val="80000"/>
                      </a:schemeClr>
                    </a:solidFill>
                    <a:latin typeface="黑体" panose="02010609060101010101" charset="-122"/>
                    <a:ea typeface="黑体" panose="02010609060101010101" charset="-122"/>
                  </a:rPr>
                  <a:t>2022</a:t>
                </a:r>
                <a:r>
                  <a:rPr lang="zh-CN" altLang="en-US" sz="1600" b="1" dirty="0">
                    <a:solidFill>
                      <a:schemeClr val="accent5">
                        <a:lumMod val="20000"/>
                        <a:lumOff val="80000"/>
                      </a:schemeClr>
                    </a:solidFill>
                    <a:latin typeface="黑体" panose="02010609060101010101" charset="-122"/>
                    <a:ea typeface="黑体" panose="02010609060101010101" charset="-122"/>
                  </a:rPr>
                  <a:t>年起系统将根据上学两年</a:t>
                </a:r>
                <a:r>
                  <a:rPr lang="en-US" altLang="zh-CN" sz="1600" b="1" dirty="0">
                    <a:solidFill>
                      <a:schemeClr val="accent5">
                        <a:lumMod val="20000"/>
                        <a:lumOff val="80000"/>
                      </a:schemeClr>
                    </a:solidFill>
                    <a:latin typeface="黑体" panose="02010609060101010101" charset="-122"/>
                    <a:ea typeface="黑体" panose="02010609060101010101" charset="-122"/>
                  </a:rPr>
                  <a:t>《</a:t>
                </a:r>
                <a:r>
                  <a:rPr lang="zh-CN" altLang="en-US" sz="1600" b="1" dirty="0">
                    <a:solidFill>
                      <a:schemeClr val="accent5">
                        <a:lumMod val="20000"/>
                        <a:lumOff val="80000"/>
                      </a:schemeClr>
                    </a:solidFill>
                    <a:latin typeface="黑体" panose="02010609060101010101" charset="-122"/>
                    <a:ea typeface="黑体" panose="02010609060101010101" charset="-122"/>
                  </a:rPr>
                  <a:t>高等教育学校（职业、成人）校舍功能明细统计报表</a:t>
                </a:r>
                <a:r>
                  <a:rPr lang="en-US" altLang="zh-CN" sz="1600" b="1" dirty="0">
                    <a:solidFill>
                      <a:schemeClr val="accent5">
                        <a:lumMod val="20000"/>
                        <a:lumOff val="80000"/>
                      </a:schemeClr>
                    </a:solidFill>
                    <a:latin typeface="黑体" panose="02010609060101010101" charset="-122"/>
                    <a:ea typeface="黑体" panose="02010609060101010101" charset="-122"/>
                  </a:rPr>
                  <a:t>》</a:t>
                </a:r>
                <a:r>
                  <a:rPr lang="zh-CN" altLang="en-US" sz="1600" b="1" dirty="0">
                    <a:solidFill>
                      <a:schemeClr val="accent5">
                        <a:lumMod val="20000"/>
                        <a:lumOff val="80000"/>
                      </a:schemeClr>
                    </a:solidFill>
                    <a:latin typeface="黑体" panose="02010609060101010101" charset="-122"/>
                    <a:ea typeface="黑体" panose="02010609060101010101" charset="-122"/>
                  </a:rPr>
                  <a:t>自动生成数据</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6" name="矩形 5"/>
            <p:cNvSpPr/>
            <p:nvPr/>
          </p:nvSpPr>
          <p:spPr>
            <a:xfrm flipH="1">
              <a:off x="4580793" y="782591"/>
              <a:ext cx="2426676" cy="776267"/>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11" name="组合 10"/>
          <p:cNvGrpSpPr/>
          <p:nvPr/>
        </p:nvGrpSpPr>
        <p:grpSpPr>
          <a:xfrm>
            <a:off x="666751" y="1543050"/>
            <a:ext cx="10858500" cy="1319435"/>
            <a:chOff x="660401" y="737207"/>
            <a:chExt cx="10858500" cy="1985028"/>
          </a:xfrm>
        </p:grpSpPr>
        <p:grpSp>
          <p:nvGrpSpPr>
            <p:cNvPr id="12" name="组合 11"/>
            <p:cNvGrpSpPr/>
            <p:nvPr/>
          </p:nvGrpSpPr>
          <p:grpSpPr>
            <a:xfrm>
              <a:off x="660401" y="1449638"/>
              <a:ext cx="10858500" cy="1272597"/>
              <a:chOff x="660401" y="370056"/>
              <a:chExt cx="10858500" cy="2176655"/>
            </a:xfrm>
          </p:grpSpPr>
          <p:sp>
            <p:nvSpPr>
              <p:cNvPr id="14" name="矩形 13"/>
              <p:cNvSpPr/>
              <p:nvPr/>
            </p:nvSpPr>
            <p:spPr>
              <a:xfrm>
                <a:off x="660401" y="556866"/>
                <a:ext cx="10858500" cy="1989845"/>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15" name="矩形 14"/>
              <p:cNvSpPr/>
              <p:nvPr/>
            </p:nvSpPr>
            <p:spPr>
              <a:xfrm>
                <a:off x="666750" y="370056"/>
                <a:ext cx="10722611" cy="1989844"/>
              </a:xfrm>
              <a:prstGeom prst="rect">
                <a:avLst/>
              </a:prstGeom>
            </p:spPr>
            <p:txBody>
              <a:bodyPr wrap="square">
                <a:spAutoFit/>
              </a:bodyPr>
              <a:lstStyle/>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4</a:t>
                </a:r>
                <a:r>
                  <a:rPr lang="zh-CN" altLang="en-US" sz="1600" b="1" dirty="0">
                    <a:solidFill>
                      <a:schemeClr val="accent5">
                        <a:lumMod val="20000"/>
                        <a:lumOff val="80000"/>
                      </a:schemeClr>
                    </a:solidFill>
                    <a:latin typeface="黑体" panose="02010609060101010101" charset="-122"/>
                    <a:ea typeface="黑体" panose="02010609060101010101" charset="-122"/>
                  </a:rPr>
                  <a:t>）独立使用是指学校独立享用政府或社会提供的非学校产权办学资源。</a:t>
                </a:r>
                <a:endParaRPr lang="zh-CN" altLang="en-US" sz="1600" b="1" dirty="0">
                  <a:solidFill>
                    <a:schemeClr val="accent5">
                      <a:lumMod val="20000"/>
                      <a:lumOff val="80000"/>
                    </a:schemeClr>
                  </a:solidFill>
                  <a:latin typeface="黑体" panose="02010609060101010101" charset="-122"/>
                  <a:ea typeface="黑体" panose="02010609060101010101" charset="-122"/>
                </a:endParaRPr>
              </a:p>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5</a:t>
                </a:r>
                <a:r>
                  <a:rPr lang="zh-CN" altLang="en-US" sz="1600" b="1" dirty="0">
                    <a:solidFill>
                      <a:schemeClr val="accent5">
                        <a:lumMod val="20000"/>
                        <a:lumOff val="80000"/>
                      </a:schemeClr>
                    </a:solidFill>
                    <a:latin typeface="黑体" panose="02010609060101010101" charset="-122"/>
                    <a:ea typeface="黑体" panose="02010609060101010101" charset="-122"/>
                  </a:rPr>
                  <a:t>）共同使用是指本校与其他学校共享政府或社会提供的非学校产权办学资源。</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13" name="矩形 12"/>
            <p:cNvSpPr/>
            <p:nvPr/>
          </p:nvSpPr>
          <p:spPr>
            <a:xfrm flipH="1">
              <a:off x="9823449" y="737207"/>
              <a:ext cx="1624329" cy="433516"/>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21" name="组合 20"/>
          <p:cNvGrpSpPr/>
          <p:nvPr/>
        </p:nvGrpSpPr>
        <p:grpSpPr>
          <a:xfrm>
            <a:off x="673102" y="3622420"/>
            <a:ext cx="10858500" cy="1153341"/>
            <a:chOff x="660401" y="987089"/>
            <a:chExt cx="10858500" cy="1735146"/>
          </a:xfrm>
        </p:grpSpPr>
        <p:grpSp>
          <p:nvGrpSpPr>
            <p:cNvPr id="22" name="组合 21"/>
            <p:cNvGrpSpPr/>
            <p:nvPr/>
          </p:nvGrpSpPr>
          <p:grpSpPr>
            <a:xfrm>
              <a:off x="660401" y="1449637"/>
              <a:ext cx="10858500" cy="1272598"/>
              <a:chOff x="660401" y="370053"/>
              <a:chExt cx="10858500" cy="2176658"/>
            </a:xfrm>
          </p:grpSpPr>
          <p:sp>
            <p:nvSpPr>
              <p:cNvPr id="24" name="矩形 23"/>
              <p:cNvSpPr/>
              <p:nvPr/>
            </p:nvSpPr>
            <p:spPr>
              <a:xfrm>
                <a:off x="660401" y="556866"/>
                <a:ext cx="10858500" cy="1989845"/>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25" name="矩形 24"/>
              <p:cNvSpPr/>
              <p:nvPr/>
            </p:nvSpPr>
            <p:spPr>
              <a:xfrm>
                <a:off x="666750" y="370053"/>
                <a:ext cx="10722611" cy="1989845"/>
              </a:xfrm>
              <a:prstGeom prst="rect">
                <a:avLst/>
              </a:prstGeom>
            </p:spPr>
            <p:txBody>
              <a:bodyPr wrap="square">
                <a:spAutoFit/>
              </a:bodyPr>
              <a:lstStyle/>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rPr>
                  <a:t>室内体育用房（不含体育类院校）包括风雨操场、体育馆、游泳馆、健身房、乒乓球</a:t>
                </a:r>
                <a:r>
                  <a:rPr lang="en-US" altLang="zh-CN" sz="1600" b="1" dirty="0">
                    <a:solidFill>
                      <a:schemeClr val="accent5">
                        <a:lumMod val="20000"/>
                        <a:lumOff val="80000"/>
                      </a:schemeClr>
                    </a:solidFill>
                    <a:latin typeface="黑体" panose="02010609060101010101" charset="-122"/>
                    <a:ea typeface="黑体" panose="02010609060101010101" charset="-122"/>
                  </a:rPr>
                  <a:t>(</a:t>
                </a:r>
                <a:r>
                  <a:rPr lang="zh-CN" altLang="en-US" sz="1600" b="1" dirty="0">
                    <a:solidFill>
                      <a:schemeClr val="accent5">
                        <a:lumMod val="20000"/>
                        <a:lumOff val="80000"/>
                      </a:schemeClr>
                    </a:solidFill>
                    <a:latin typeface="黑体" panose="02010609060101010101" charset="-122"/>
                    <a:ea typeface="黑体" panose="02010609060101010101" charset="-122"/>
                  </a:rPr>
                  <a:t>羽毛球</a:t>
                </a:r>
                <a:r>
                  <a:rPr lang="en-US" altLang="zh-CN" sz="1600" b="1" dirty="0">
                    <a:solidFill>
                      <a:schemeClr val="accent5">
                        <a:lumMod val="20000"/>
                        <a:lumOff val="80000"/>
                      </a:schemeClr>
                    </a:solidFill>
                    <a:latin typeface="黑体" panose="02010609060101010101" charset="-122"/>
                    <a:ea typeface="黑体" panose="02010609060101010101" charset="-122"/>
                  </a:rPr>
                  <a:t>)</a:t>
                </a:r>
                <a:r>
                  <a:rPr lang="zh-CN" altLang="en-US" sz="1600" b="1" dirty="0">
                    <a:solidFill>
                      <a:schemeClr val="accent5">
                        <a:lumMod val="20000"/>
                        <a:lumOff val="80000"/>
                      </a:schemeClr>
                    </a:solidFill>
                    <a:latin typeface="黑体" panose="02010609060101010101" charset="-122"/>
                    <a:ea typeface="黑体" panose="02010609060101010101" charset="-122"/>
                  </a:rPr>
                  <a:t>房、体操房、体质测试用房及器械库、淋浴、更衣室、卫生间等附属用房</a:t>
                </a:r>
                <a:endParaRPr lang="en-US" altLang="zh-CN" sz="1600" b="1" dirty="0">
                  <a:solidFill>
                    <a:schemeClr val="accent5">
                      <a:lumMod val="20000"/>
                      <a:lumOff val="80000"/>
                    </a:schemeClr>
                  </a:solidFill>
                  <a:latin typeface="黑体" panose="02010609060101010101" charset="-122"/>
                  <a:ea typeface="黑体" panose="02010609060101010101" charset="-122"/>
                </a:endParaRPr>
              </a:p>
            </p:txBody>
          </p:sp>
        </p:grpSp>
        <p:sp>
          <p:nvSpPr>
            <p:cNvPr id="23" name="矩形 22"/>
            <p:cNvSpPr/>
            <p:nvPr/>
          </p:nvSpPr>
          <p:spPr>
            <a:xfrm flipH="1">
              <a:off x="777237" y="987089"/>
              <a:ext cx="1624329" cy="380235"/>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48" name="组合 47"/>
          <p:cNvGrpSpPr/>
          <p:nvPr/>
        </p:nvGrpSpPr>
        <p:grpSpPr>
          <a:xfrm>
            <a:off x="673102" y="3092079"/>
            <a:ext cx="10858500" cy="2091432"/>
            <a:chOff x="660401" y="1092876"/>
            <a:chExt cx="10858500" cy="2631420"/>
          </a:xfrm>
        </p:grpSpPr>
        <p:grpSp>
          <p:nvGrpSpPr>
            <p:cNvPr id="49" name="组合 48"/>
            <p:cNvGrpSpPr/>
            <p:nvPr/>
          </p:nvGrpSpPr>
          <p:grpSpPr>
            <a:xfrm>
              <a:off x="660401" y="1449637"/>
              <a:ext cx="10858500" cy="2274659"/>
              <a:chOff x="660401" y="370053"/>
              <a:chExt cx="10858500" cy="3890589"/>
            </a:xfrm>
          </p:grpSpPr>
          <p:sp>
            <p:nvSpPr>
              <p:cNvPr id="51" name="矩形 50"/>
              <p:cNvSpPr/>
              <p:nvPr/>
            </p:nvSpPr>
            <p:spPr>
              <a:xfrm>
                <a:off x="660401" y="556866"/>
                <a:ext cx="10858500" cy="3348655"/>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52" name="矩形 51"/>
              <p:cNvSpPr/>
              <p:nvPr/>
            </p:nvSpPr>
            <p:spPr>
              <a:xfrm>
                <a:off x="666750" y="370053"/>
                <a:ext cx="10722611" cy="3890589"/>
              </a:xfrm>
              <a:prstGeom prst="rect">
                <a:avLst/>
              </a:prstGeom>
            </p:spPr>
            <p:txBody>
              <a:bodyPr wrap="square">
                <a:spAutoFit/>
              </a:bodyPr>
              <a:lstStyle/>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rPr>
                  <a:t>专业教学实训实验实习用房及场所包括专业课教室（含制图教室）、理实一体化教室、实验室、仿真实训室和实训车间及场所；体育类院校包括风雨操场、体育馆、蓝（排）球房、田径房、体操房、游泳馆、羽毛球房、乒乓球房、举重房、武术房、健身房及器械库、淋浴室、更衣室、卫生间等附属用房；艺术类院校包括专业课教室（琴房、形体房、画室、各种中小型排列用房）、大型观摩、排练、实习演出、陈列展览等用房</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50" name="矩形 49"/>
            <p:cNvSpPr/>
            <p:nvPr/>
          </p:nvSpPr>
          <p:spPr>
            <a:xfrm flipH="1">
              <a:off x="822322" y="1092876"/>
              <a:ext cx="1820253" cy="380235"/>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53" name="组合 52"/>
          <p:cNvGrpSpPr/>
          <p:nvPr/>
        </p:nvGrpSpPr>
        <p:grpSpPr>
          <a:xfrm>
            <a:off x="679451" y="4395249"/>
            <a:ext cx="10877552" cy="1783529"/>
            <a:chOff x="641347" y="2237277"/>
            <a:chExt cx="10877552" cy="1981743"/>
          </a:xfrm>
        </p:grpSpPr>
        <p:grpSp>
          <p:nvGrpSpPr>
            <p:cNvPr id="54" name="组合 53"/>
            <p:cNvGrpSpPr/>
            <p:nvPr/>
          </p:nvGrpSpPr>
          <p:grpSpPr>
            <a:xfrm>
              <a:off x="641347" y="2237277"/>
              <a:ext cx="10877552" cy="1359138"/>
              <a:chOff x="641347" y="1717232"/>
              <a:chExt cx="10877552" cy="2324673"/>
            </a:xfrm>
          </p:grpSpPr>
          <p:sp>
            <p:nvSpPr>
              <p:cNvPr id="56" name="矩形 55"/>
              <p:cNvSpPr/>
              <p:nvPr/>
            </p:nvSpPr>
            <p:spPr>
              <a:xfrm>
                <a:off x="660399" y="1790177"/>
                <a:ext cx="10858500" cy="2251728"/>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57" name="矩形 56"/>
              <p:cNvSpPr/>
              <p:nvPr/>
            </p:nvSpPr>
            <p:spPr>
              <a:xfrm>
                <a:off x="641347" y="1717232"/>
                <a:ext cx="10722611" cy="2171537"/>
              </a:xfrm>
              <a:prstGeom prst="rect">
                <a:avLst/>
              </a:prstGeom>
            </p:spPr>
            <p:txBody>
              <a:bodyPr wrap="square">
                <a:spAutoFit/>
              </a:bodyPr>
              <a:lstStyle/>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rPr>
                  <a:t>将“被外单位租（借）用”指标调整为“其他用房”的其中数（调整指标位置）</a:t>
                </a:r>
                <a:endParaRPr lang="en-US" altLang="zh-CN" sz="1600" b="1" dirty="0">
                  <a:solidFill>
                    <a:schemeClr val="accent5">
                      <a:lumMod val="20000"/>
                      <a:lumOff val="80000"/>
                    </a:schemeClr>
                  </a:solidFill>
                  <a:latin typeface="黑体" panose="02010609060101010101" charset="-122"/>
                  <a:ea typeface="黑体" panose="02010609060101010101" charset="-122"/>
                </a:endParaRPr>
              </a:p>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rPr>
                  <a:t>指标解释：</a:t>
                </a:r>
                <a:endParaRPr lang="en-US" altLang="zh-CN" sz="1600" b="1" dirty="0">
                  <a:solidFill>
                    <a:schemeClr val="accent5">
                      <a:lumMod val="20000"/>
                      <a:lumOff val="80000"/>
                    </a:schemeClr>
                  </a:solidFill>
                  <a:latin typeface="黑体" panose="02010609060101010101" charset="-122"/>
                  <a:ea typeface="黑体" panose="02010609060101010101" charset="-122"/>
                </a:endParaRPr>
              </a:p>
              <a:p>
                <a:pPr>
                  <a:lnSpc>
                    <a:spcPct val="150000"/>
                  </a:lnSpc>
                </a:pPr>
                <a:r>
                  <a:rPr lang="zh-CN" altLang="zh-CN"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5</a:t>
                </a:r>
                <a:r>
                  <a:rPr lang="zh-CN" altLang="zh-CN" sz="1600" b="1" dirty="0">
                    <a:solidFill>
                      <a:schemeClr val="accent5">
                        <a:lumMod val="20000"/>
                        <a:lumOff val="80000"/>
                      </a:schemeClr>
                    </a:solidFill>
                    <a:latin typeface="黑体" panose="02010609060101010101" charset="-122"/>
                    <a:ea typeface="黑体" panose="02010609060101010101" charset="-122"/>
                  </a:rPr>
                  <a:t>）被外单位租（借）用是指被外单位租用或借用一年以上的面积。</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55" name="矩形 54"/>
            <p:cNvSpPr/>
            <p:nvPr/>
          </p:nvSpPr>
          <p:spPr>
            <a:xfrm flipH="1">
              <a:off x="660399" y="3918918"/>
              <a:ext cx="1378983" cy="300102"/>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58" name="组合 57"/>
          <p:cNvGrpSpPr/>
          <p:nvPr/>
        </p:nvGrpSpPr>
        <p:grpSpPr>
          <a:xfrm>
            <a:off x="622297" y="2696389"/>
            <a:ext cx="10877552" cy="1475117"/>
            <a:chOff x="641347" y="1943553"/>
            <a:chExt cx="10877552" cy="1639055"/>
          </a:xfrm>
        </p:grpSpPr>
        <p:grpSp>
          <p:nvGrpSpPr>
            <p:cNvPr id="59" name="组合 58"/>
            <p:cNvGrpSpPr/>
            <p:nvPr/>
          </p:nvGrpSpPr>
          <p:grpSpPr>
            <a:xfrm>
              <a:off x="641347" y="2237277"/>
              <a:ext cx="10877552" cy="1345331"/>
              <a:chOff x="641347" y="1717232"/>
              <a:chExt cx="10877552" cy="2301055"/>
            </a:xfrm>
          </p:grpSpPr>
          <p:sp>
            <p:nvSpPr>
              <p:cNvPr id="61" name="矩形 60"/>
              <p:cNvSpPr/>
              <p:nvPr/>
            </p:nvSpPr>
            <p:spPr>
              <a:xfrm>
                <a:off x="660399" y="1790175"/>
                <a:ext cx="10858500" cy="2228112"/>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62" name="矩形 61"/>
              <p:cNvSpPr/>
              <p:nvPr/>
            </p:nvSpPr>
            <p:spPr>
              <a:xfrm>
                <a:off x="641347" y="1717232"/>
                <a:ext cx="10722611" cy="2171535"/>
              </a:xfrm>
              <a:prstGeom prst="rect">
                <a:avLst/>
              </a:prstGeom>
            </p:spPr>
            <p:txBody>
              <a:bodyPr wrap="square">
                <a:spAutoFit/>
              </a:bodyPr>
              <a:lstStyle/>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rPr>
                  <a:t>填报说明：</a:t>
                </a:r>
                <a:endParaRPr lang="en-US" altLang="zh-CN" sz="1600" b="1" dirty="0">
                  <a:solidFill>
                    <a:schemeClr val="accent5">
                      <a:lumMod val="20000"/>
                      <a:lumOff val="80000"/>
                    </a:schemeClr>
                  </a:solidFill>
                  <a:latin typeface="黑体" panose="02010609060101010101" charset="-122"/>
                  <a:ea typeface="黑体" panose="02010609060101010101" charset="-122"/>
                </a:endParaRPr>
              </a:p>
              <a:p>
                <a:pPr>
                  <a:lnSpc>
                    <a:spcPct val="150000"/>
                  </a:lnSpc>
                </a:pPr>
                <a:r>
                  <a:rPr lang="zh-CN" altLang="zh-CN"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1</a:t>
                </a:r>
                <a:r>
                  <a:rPr lang="zh-CN" altLang="zh-CN" sz="1600" b="1" dirty="0">
                    <a:solidFill>
                      <a:schemeClr val="accent5">
                        <a:lumMod val="20000"/>
                        <a:lumOff val="80000"/>
                      </a:schemeClr>
                    </a:solidFill>
                    <a:latin typeface="黑体" panose="02010609060101010101" charset="-122"/>
                    <a:ea typeface="黑体" panose="02010609060101010101" charset="-122"/>
                  </a:rPr>
                  <a:t>）教学及辅助用房是指《高等职业学校建设标准》（建标</a:t>
                </a:r>
                <a:r>
                  <a:rPr lang="en-US" altLang="zh-CN" sz="1600" b="1" dirty="0">
                    <a:solidFill>
                      <a:schemeClr val="accent5">
                        <a:lumMod val="20000"/>
                        <a:lumOff val="80000"/>
                      </a:schemeClr>
                    </a:solidFill>
                    <a:latin typeface="黑体" panose="02010609060101010101" charset="-122"/>
                    <a:ea typeface="黑体" panose="02010609060101010101" charset="-122"/>
                  </a:rPr>
                  <a:t>197-2019</a:t>
                </a:r>
                <a:r>
                  <a:rPr lang="zh-CN" altLang="zh-CN" sz="1600" b="1" dirty="0">
                    <a:solidFill>
                      <a:schemeClr val="accent5">
                        <a:lumMod val="20000"/>
                        <a:lumOff val="80000"/>
                      </a:schemeClr>
                    </a:solidFill>
                    <a:latin typeface="黑体" panose="02010609060101010101" charset="-122"/>
                    <a:ea typeface="黑体" panose="02010609060101010101" charset="-122"/>
                  </a:rPr>
                  <a:t>）中的教室、专业教学实训实验实习用房及场所、图书馆、培训工作用房、室内体育用房、大学生活动用房。</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60" name="矩形 59"/>
            <p:cNvSpPr/>
            <p:nvPr/>
          </p:nvSpPr>
          <p:spPr>
            <a:xfrm flipH="1">
              <a:off x="685803" y="1943553"/>
              <a:ext cx="1378983" cy="300102"/>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250"/>
                                        <p:tgtEl>
                                          <p:spTgt spid="4"/>
                                        </p:tgtEl>
                                      </p:cBhvr>
                                    </p:animEffect>
                                    <p:set>
                                      <p:cBhvr>
                                        <p:cTn id="12" dur="1" fill="hold">
                                          <p:stCondLst>
                                            <p:cond delay="249"/>
                                          </p:stCondLst>
                                        </p:cTn>
                                        <p:tgtEl>
                                          <p:spTgt spid="4"/>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nodeType="clickEffect">
                                  <p:stCondLst>
                                    <p:cond delay="0"/>
                                  </p:stCondLst>
                                  <p:childTnLst>
                                    <p:animEffect transition="out" filter="fade">
                                      <p:cBhvr>
                                        <p:cTn id="21" dur="250"/>
                                        <p:tgtEl>
                                          <p:spTgt spid="11"/>
                                        </p:tgtEl>
                                      </p:cBhvr>
                                    </p:animEffect>
                                    <p:set>
                                      <p:cBhvr>
                                        <p:cTn id="22" dur="1" fill="hold">
                                          <p:stCondLst>
                                            <p:cond delay="249"/>
                                          </p:stCondLst>
                                        </p:cTn>
                                        <p:tgtEl>
                                          <p:spTgt spid="11"/>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500"/>
                                        <p:tgtEl>
                                          <p:spTgt spid="2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nodeType="clickEffect">
                                  <p:stCondLst>
                                    <p:cond delay="0"/>
                                  </p:stCondLst>
                                  <p:childTnLst>
                                    <p:animEffect transition="out" filter="fade">
                                      <p:cBhvr>
                                        <p:cTn id="31" dur="250"/>
                                        <p:tgtEl>
                                          <p:spTgt spid="21"/>
                                        </p:tgtEl>
                                      </p:cBhvr>
                                    </p:animEffect>
                                    <p:set>
                                      <p:cBhvr>
                                        <p:cTn id="32" dur="1" fill="hold">
                                          <p:stCondLst>
                                            <p:cond delay="249"/>
                                          </p:stCondLst>
                                        </p:cTn>
                                        <p:tgtEl>
                                          <p:spTgt spid="21"/>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48"/>
                                        </p:tgtEl>
                                        <p:attrNameLst>
                                          <p:attrName>style.visibility</p:attrName>
                                        </p:attrNameLst>
                                      </p:cBhvr>
                                      <p:to>
                                        <p:strVal val="visible"/>
                                      </p:to>
                                    </p:set>
                                    <p:animEffect transition="in" filter="fade">
                                      <p:cBhvr>
                                        <p:cTn id="37" dur="500"/>
                                        <p:tgtEl>
                                          <p:spTgt spid="48"/>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xit" presetSubtype="0" fill="hold" nodeType="clickEffect">
                                  <p:stCondLst>
                                    <p:cond delay="0"/>
                                  </p:stCondLst>
                                  <p:childTnLst>
                                    <p:animEffect transition="out" filter="fade">
                                      <p:cBhvr>
                                        <p:cTn id="41" dur="250"/>
                                        <p:tgtEl>
                                          <p:spTgt spid="48"/>
                                        </p:tgtEl>
                                      </p:cBhvr>
                                    </p:animEffect>
                                    <p:set>
                                      <p:cBhvr>
                                        <p:cTn id="42" dur="1" fill="hold">
                                          <p:stCondLst>
                                            <p:cond delay="249"/>
                                          </p:stCondLst>
                                        </p:cTn>
                                        <p:tgtEl>
                                          <p:spTgt spid="48"/>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53"/>
                                        </p:tgtEl>
                                        <p:attrNameLst>
                                          <p:attrName>style.visibility</p:attrName>
                                        </p:attrNameLst>
                                      </p:cBhvr>
                                      <p:to>
                                        <p:strVal val="visible"/>
                                      </p:to>
                                    </p:set>
                                    <p:animEffect transition="in" filter="fade">
                                      <p:cBhvr>
                                        <p:cTn id="47" dur="500"/>
                                        <p:tgtEl>
                                          <p:spTgt spid="53"/>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xit" presetSubtype="0" fill="hold" nodeType="clickEffect">
                                  <p:stCondLst>
                                    <p:cond delay="0"/>
                                  </p:stCondLst>
                                  <p:childTnLst>
                                    <p:animEffect transition="out" filter="fade">
                                      <p:cBhvr>
                                        <p:cTn id="51" dur="250"/>
                                        <p:tgtEl>
                                          <p:spTgt spid="53"/>
                                        </p:tgtEl>
                                      </p:cBhvr>
                                    </p:animEffect>
                                    <p:set>
                                      <p:cBhvr>
                                        <p:cTn id="52" dur="1" fill="hold">
                                          <p:stCondLst>
                                            <p:cond delay="249"/>
                                          </p:stCondLst>
                                        </p:cTn>
                                        <p:tgtEl>
                                          <p:spTgt spid="53"/>
                                        </p:tgtEl>
                                        <p:attrNameLst>
                                          <p:attrName>style.visibility</p:attrName>
                                        </p:attrNameLst>
                                      </p:cBhvr>
                                      <p:to>
                                        <p:strVal val="hidden"/>
                                      </p:to>
                                    </p:se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58"/>
                                        </p:tgtEl>
                                        <p:attrNameLst>
                                          <p:attrName>style.visibility</p:attrName>
                                        </p:attrNameLst>
                                      </p:cBhvr>
                                      <p:to>
                                        <p:strVal val="visible"/>
                                      </p:to>
                                    </p:set>
                                    <p:animEffect transition="in" filter="fade">
                                      <p:cBhvr>
                                        <p:cTn id="57" dur="500"/>
                                        <p:tgtEl>
                                          <p:spTgt spid="58"/>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xit" presetSubtype="0" fill="hold" nodeType="clickEffect">
                                  <p:stCondLst>
                                    <p:cond delay="0"/>
                                  </p:stCondLst>
                                  <p:childTnLst>
                                    <p:animEffect transition="out" filter="fade">
                                      <p:cBhvr>
                                        <p:cTn id="61" dur="250"/>
                                        <p:tgtEl>
                                          <p:spTgt spid="58"/>
                                        </p:tgtEl>
                                      </p:cBhvr>
                                    </p:animEffect>
                                    <p:set>
                                      <p:cBhvr>
                                        <p:cTn id="62" dur="1" fill="hold">
                                          <p:stCondLst>
                                            <p:cond delay="249"/>
                                          </p:stCondLst>
                                        </p:cTn>
                                        <p:tgtEl>
                                          <p:spTgt spid="5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表格 19"/>
          <p:cNvGraphicFramePr>
            <a:graphicFrameLocks noGrp="1"/>
          </p:cNvGraphicFramePr>
          <p:nvPr/>
        </p:nvGraphicFramePr>
        <p:xfrm>
          <a:off x="660399" y="1125537"/>
          <a:ext cx="10858503" cy="5648241"/>
        </p:xfrm>
        <a:graphic>
          <a:graphicData uri="http://schemas.openxmlformats.org/drawingml/2006/table">
            <a:tbl>
              <a:tblPr firstRow="1" firstCol="1" bandRow="1"/>
              <a:tblGrid>
                <a:gridCol w="3461690"/>
                <a:gridCol w="484289"/>
                <a:gridCol w="864337"/>
                <a:gridCol w="864337"/>
                <a:gridCol w="864337"/>
                <a:gridCol w="864337"/>
                <a:gridCol w="864337"/>
                <a:gridCol w="864337"/>
                <a:gridCol w="864337"/>
                <a:gridCol w="862165"/>
              </a:tblGrid>
              <a:tr h="211225">
                <a:tc rowSpan="2">
                  <a:txBody>
                    <a:bodyPr/>
                    <a:lstStyle/>
                    <a:p>
                      <a:pPr algn="ctr">
                        <a:lnSpc>
                          <a:spcPts val="1400"/>
                        </a:lnSpc>
                        <a:spcAft>
                          <a:spcPts val="0"/>
                        </a:spcAft>
                      </a:pPr>
                      <a:r>
                        <a:rPr lang="zh-CN" sz="900" kern="0" dirty="0">
                          <a:effectLst/>
                          <a:latin typeface="Times New Roman" panose="02020603050405020304" charset="0"/>
                          <a:ea typeface="宋体" panose="02010600030101010101" pitchFamily="2" charset="-122"/>
                          <a:cs typeface="宋体" panose="02010600030101010101" pitchFamily="2" charset="-122"/>
                        </a:rPr>
                        <a:t>指标名称</a:t>
                      </a:r>
                      <a:endParaRPr lang="zh-CN" sz="1050" kern="100" dirty="0">
                        <a:effectLst/>
                        <a:latin typeface="Times New Roman" panose="02020603050405020304" charset="0"/>
                        <a:ea typeface="宋体" panose="02010600030101010101" pitchFamily="2" charset="-122"/>
                      </a:endParaRPr>
                    </a:p>
                  </a:txBody>
                  <a:tcPr marL="62917" marR="62917"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400"/>
                        </a:lnSpc>
                        <a:spcAft>
                          <a:spcPts val="0"/>
                        </a:spcAft>
                      </a:pPr>
                      <a:r>
                        <a:rPr lang="zh-CN" sz="900" kern="0" dirty="0">
                          <a:effectLst/>
                          <a:latin typeface="Times New Roman" panose="02020603050405020304" charset="0"/>
                          <a:ea typeface="宋体" panose="02010600030101010101" pitchFamily="2" charset="-122"/>
                          <a:cs typeface="宋体" panose="02010600030101010101" pitchFamily="2" charset="-122"/>
                        </a:rPr>
                        <a:t>代码</a:t>
                      </a:r>
                      <a:endParaRPr lang="zh-CN" sz="1050" kern="100" dirty="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学校产权校舍建筑面积</a:t>
                      </a:r>
                      <a:endParaRPr lang="zh-CN" sz="1050" kern="10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c hMerge="1">
                  <a:tcPr/>
                </a:tc>
                <a:tc rowSpan="2">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正在施工校舍建筑面积</a:t>
                      </a:r>
                      <a:endParaRPr lang="zh-CN" sz="1050" kern="10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非学校产权校舍建筑面积</a:t>
                      </a:r>
                      <a:endParaRPr lang="zh-CN" sz="1050" kern="10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7216">
                <a:tc vMerge="1">
                  <a:tcPr/>
                </a:tc>
                <a:tc vMerge="1">
                  <a:tcPr/>
                </a:tc>
                <a:tc>
                  <a:txBody>
                    <a:bodyPr/>
                    <a:lstStyle/>
                    <a:p>
                      <a:pPr algn="ctr">
                        <a:lnSpc>
                          <a:spcPts val="1400"/>
                        </a:lnSpc>
                        <a:spcAft>
                          <a:spcPts val="0"/>
                        </a:spcAft>
                      </a:pPr>
                      <a:r>
                        <a:rPr lang="zh-CN" sz="900" kern="0" dirty="0">
                          <a:effectLst/>
                          <a:latin typeface="Times New Roman" panose="02020603050405020304" charset="0"/>
                          <a:ea typeface="宋体" panose="02010600030101010101" pitchFamily="2" charset="-122"/>
                          <a:cs typeface="宋体" panose="02010600030101010101" pitchFamily="2" charset="-122"/>
                        </a:rPr>
                        <a:t>上学年校舍建筑面积</a:t>
                      </a:r>
                      <a:endParaRPr lang="zh-CN" sz="1050" kern="100" dirty="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增加面积</a:t>
                      </a:r>
                      <a:endParaRPr lang="zh-CN" sz="1050" kern="10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减少面积</a:t>
                      </a:r>
                      <a:endParaRPr lang="zh-CN" sz="1050" kern="10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本学年校舍建筑面积</a:t>
                      </a:r>
                      <a:endParaRPr lang="zh-CN" sz="1050" kern="10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cPr/>
                </a:tc>
                <a:tc vMerge="1">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独立使用</a:t>
                      </a:r>
                      <a:endParaRPr lang="zh-CN" sz="1050" kern="10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共同使用</a:t>
                      </a:r>
                      <a:endParaRPr lang="zh-CN" sz="1050" kern="10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1592">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甲</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乙</a:t>
                      </a:r>
                      <a:endParaRPr lang="zh-CN" sz="1050" kern="10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1</a:t>
                      </a:r>
                      <a:endParaRPr lang="zh-CN" sz="1050" kern="100" dirty="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2</a:t>
                      </a:r>
                      <a:endParaRPr lang="zh-CN" sz="1050" kern="100" dirty="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3</a:t>
                      </a:r>
                      <a:endParaRPr lang="zh-CN" sz="1050" kern="10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4</a:t>
                      </a:r>
                      <a:endParaRPr lang="zh-CN" sz="1050" kern="10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5</a:t>
                      </a:r>
                      <a:endParaRPr lang="zh-CN" sz="1050" kern="10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6</a:t>
                      </a:r>
                      <a:endParaRPr lang="zh-CN" sz="1050" kern="10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7</a:t>
                      </a:r>
                      <a:endParaRPr lang="zh-CN" sz="1050" kern="10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8</a:t>
                      </a:r>
                      <a:endParaRPr lang="zh-CN" sz="1050" kern="10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1592">
                <a:tc>
                  <a:txBody>
                    <a:bodyPr/>
                    <a:lstStyle/>
                    <a:p>
                      <a:pPr algn="just">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总计</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01</a:t>
                      </a:r>
                      <a:endParaRPr lang="zh-CN" sz="1050" kern="10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w="12700" cap="flat" cmpd="sng" algn="ctr">
                      <a:solidFill>
                        <a:srgbClr val="000000"/>
                      </a:solidFill>
                      <a:prstDash val="solid"/>
                      <a:round/>
                      <a:headEnd type="none" w="med" len="med"/>
                      <a:tailEnd type="none" w="med" len="med"/>
                    </a:lnT>
                    <a:lnB>
                      <a:noFill/>
                    </a:lnB>
                  </a:tcPr>
                </a:tc>
              </a:tr>
              <a:tr h="191592">
                <a:tc>
                  <a:txBody>
                    <a:bodyPr/>
                    <a:lstStyle/>
                    <a:p>
                      <a:pPr indent="114300" algn="just">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#C</a:t>
                      </a:r>
                      <a:r>
                        <a:rPr lang="zh-CN" sz="900" kern="0">
                          <a:effectLst/>
                          <a:latin typeface="Times New Roman" panose="02020603050405020304" charset="0"/>
                          <a:ea typeface="宋体" panose="02010600030101010101" pitchFamily="2" charset="-122"/>
                          <a:cs typeface="宋体" panose="02010600030101010101" pitchFamily="2" charset="-122"/>
                        </a:rPr>
                        <a:t>级危房</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02</a:t>
                      </a:r>
                      <a:endParaRPr lang="zh-CN" sz="1050" kern="10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r>
              <a:tr h="191592">
                <a:tc>
                  <a:txBody>
                    <a:bodyPr/>
                    <a:lstStyle/>
                    <a:p>
                      <a:pPr indent="114300" algn="l">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#D</a:t>
                      </a:r>
                      <a:r>
                        <a:rPr lang="zh-CN" sz="900" kern="0">
                          <a:effectLst/>
                          <a:latin typeface="Times New Roman" panose="02020603050405020304" charset="0"/>
                          <a:ea typeface="宋体" panose="02010600030101010101" pitchFamily="2" charset="-122"/>
                          <a:cs typeface="宋体" panose="02010600030101010101" pitchFamily="2" charset="-122"/>
                        </a:rPr>
                        <a:t>级危房</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03</a:t>
                      </a:r>
                      <a:endParaRPr lang="zh-CN" sz="1050" kern="10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r>
              <a:tr h="191592">
                <a:tc>
                  <a:txBody>
                    <a:bodyPr/>
                    <a:lstStyle/>
                    <a:p>
                      <a:pPr algn="l">
                        <a:lnSpc>
                          <a:spcPts val="1400"/>
                        </a:lnSpc>
                        <a:spcAft>
                          <a:spcPts val="0"/>
                        </a:spcAft>
                      </a:pPr>
                      <a:r>
                        <a:rPr lang="zh-CN" sz="900" kern="0" dirty="0">
                          <a:effectLst/>
                          <a:latin typeface="Times New Roman" panose="02020603050405020304" charset="0"/>
                          <a:ea typeface="宋体" panose="02010600030101010101" pitchFamily="2" charset="-122"/>
                          <a:cs typeface="宋体" panose="02010600030101010101" pitchFamily="2" charset="-122"/>
                        </a:rPr>
                        <a:t>一、教学及辅助用房</a:t>
                      </a:r>
                      <a:endParaRPr lang="zh-CN" sz="1050" kern="100" dirty="0">
                        <a:effectLst/>
                        <a:latin typeface="Times New Roman" panose="02020603050405020304" charset="0"/>
                        <a:ea typeface="宋体" panose="02010600030101010101" pitchFamily="2" charset="-122"/>
                      </a:endParaRPr>
                    </a:p>
                  </a:txBody>
                  <a:tcPr marL="62917" marR="62917"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04</a:t>
                      </a:r>
                      <a:endParaRPr lang="zh-CN" sz="1050" kern="10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&amp;</a:t>
                      </a:r>
                      <a:endParaRPr lang="zh-CN" sz="1050" kern="100" dirty="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r>
              <a:tr h="191592">
                <a:tc>
                  <a:txBody>
                    <a:bodyPr/>
                    <a:lstStyle/>
                    <a:p>
                      <a:pPr indent="228600" algn="l">
                        <a:lnSpc>
                          <a:spcPts val="1400"/>
                        </a:lnSpc>
                        <a:spcAft>
                          <a:spcPts val="0"/>
                        </a:spcAft>
                      </a:pPr>
                      <a:r>
                        <a:rPr lang="zh-CN" sz="900" kern="100">
                          <a:effectLst/>
                          <a:latin typeface="Times New Roman" panose="02020603050405020304" charset="0"/>
                          <a:ea typeface="宋体" panose="02010600030101010101" pitchFamily="2" charset="-122"/>
                        </a:rPr>
                        <a:t>教室</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05</a:t>
                      </a:r>
                      <a:endParaRPr lang="zh-CN" sz="1050" kern="10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&amp;</a:t>
                      </a:r>
                      <a:endParaRPr lang="zh-CN" sz="1050" kern="100" dirty="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r>
              <a:tr h="191592">
                <a:tc>
                  <a:txBody>
                    <a:bodyPr/>
                    <a:lstStyle/>
                    <a:p>
                      <a:pPr indent="342900" algn="l">
                        <a:lnSpc>
                          <a:spcPts val="1400"/>
                        </a:lnSpc>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艺术院校专业课教室</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06</a:t>
                      </a:r>
                      <a:endParaRPr lang="zh-CN" sz="1050" kern="10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&amp;</a:t>
                      </a:r>
                      <a:endParaRPr lang="zh-CN" sz="1050" kern="100" dirty="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r>
              <a:tr h="191592">
                <a:tc>
                  <a:txBody>
                    <a:bodyPr/>
                    <a:lstStyle/>
                    <a:p>
                      <a:pPr indent="228600" algn="l">
                        <a:lnSpc>
                          <a:spcPts val="1400"/>
                        </a:lnSpc>
                        <a:spcAft>
                          <a:spcPts val="0"/>
                        </a:spcAft>
                      </a:pPr>
                      <a:r>
                        <a:rPr lang="zh-CN" sz="900" kern="100">
                          <a:effectLst/>
                          <a:latin typeface="Times New Roman" panose="02020603050405020304" charset="0"/>
                          <a:ea typeface="宋体" panose="02010600030101010101" pitchFamily="2" charset="-122"/>
                        </a:rPr>
                        <a:t>实验实习用房</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07</a:t>
                      </a:r>
                      <a:endParaRPr lang="zh-CN" sz="1050" kern="10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r>
              <a:tr h="191592">
                <a:tc>
                  <a:txBody>
                    <a:bodyPr/>
                    <a:lstStyle/>
                    <a:p>
                      <a:pPr indent="228600" algn="l">
                        <a:lnSpc>
                          <a:spcPts val="1400"/>
                        </a:lnSpc>
                        <a:spcAft>
                          <a:spcPts val="0"/>
                        </a:spcAft>
                      </a:pPr>
                      <a:r>
                        <a:rPr lang="zh-CN" sz="900" kern="100" dirty="0">
                          <a:effectLst/>
                          <a:latin typeface="Times New Roman" panose="02020603050405020304" charset="0"/>
                          <a:ea typeface="宋体" panose="02010600030101010101" pitchFamily="2" charset="-122"/>
                        </a:rPr>
                        <a:t>专职科研机构办公及研究用房</a:t>
                      </a:r>
                      <a:endParaRPr lang="zh-CN" sz="1050" kern="100" dirty="0">
                        <a:effectLst/>
                        <a:latin typeface="Times New Roman" panose="02020603050405020304" charset="0"/>
                        <a:ea typeface="宋体" panose="02010600030101010101" pitchFamily="2" charset="-122"/>
                      </a:endParaRPr>
                    </a:p>
                  </a:txBody>
                  <a:tcPr marL="62917" marR="62917"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08</a:t>
                      </a:r>
                      <a:endParaRPr lang="zh-CN" sz="1050" kern="10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&amp;</a:t>
                      </a:r>
                      <a:endParaRPr lang="zh-CN" sz="1050" kern="100" dirty="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r>
              <a:tr h="191592">
                <a:tc>
                  <a:txBody>
                    <a:bodyPr/>
                    <a:lstStyle/>
                    <a:p>
                      <a:pPr indent="228600" algn="l">
                        <a:lnSpc>
                          <a:spcPts val="1400"/>
                        </a:lnSpc>
                        <a:spcAft>
                          <a:spcPts val="0"/>
                        </a:spcAft>
                      </a:pPr>
                      <a:r>
                        <a:rPr lang="zh-CN" sz="900" kern="100" dirty="0">
                          <a:effectLst/>
                          <a:latin typeface="Times New Roman" panose="02020603050405020304" charset="0"/>
                          <a:ea typeface="宋体" panose="02010600030101010101" pitchFamily="2" charset="-122"/>
                        </a:rPr>
                        <a:t>图书馆</a:t>
                      </a:r>
                      <a:endParaRPr lang="zh-CN" sz="1050" kern="100" dirty="0">
                        <a:effectLst/>
                        <a:latin typeface="Times New Roman" panose="02020603050405020304" charset="0"/>
                        <a:ea typeface="宋体" panose="02010600030101010101" pitchFamily="2" charset="-122"/>
                      </a:endParaRPr>
                    </a:p>
                  </a:txBody>
                  <a:tcPr marL="62917" marR="62917"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09</a:t>
                      </a:r>
                      <a:endParaRPr lang="zh-CN" sz="1050" kern="10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&amp;</a:t>
                      </a:r>
                      <a:endParaRPr lang="zh-CN" sz="1050" kern="100" dirty="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r>
              <a:tr h="191592">
                <a:tc>
                  <a:txBody>
                    <a:bodyPr/>
                    <a:lstStyle/>
                    <a:p>
                      <a:pPr indent="228600" algn="l">
                        <a:lnSpc>
                          <a:spcPts val="1400"/>
                        </a:lnSpc>
                        <a:spcAft>
                          <a:spcPts val="0"/>
                        </a:spcAft>
                      </a:pPr>
                      <a:r>
                        <a:rPr lang="zh-CN" sz="900" kern="100">
                          <a:effectLst/>
                          <a:latin typeface="Times New Roman" panose="02020603050405020304" charset="0"/>
                          <a:ea typeface="宋体" panose="02010600030101010101" pitchFamily="2" charset="-122"/>
                        </a:rPr>
                        <a:t>室内体育用房</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10</a:t>
                      </a:r>
                      <a:endParaRPr lang="zh-CN" sz="1050" kern="10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&amp;</a:t>
                      </a:r>
                      <a:endParaRPr lang="zh-CN" sz="1050" kern="100" dirty="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r>
              <a:tr h="191592">
                <a:tc>
                  <a:txBody>
                    <a:bodyPr/>
                    <a:lstStyle/>
                    <a:p>
                      <a:pPr indent="228600" algn="l">
                        <a:lnSpc>
                          <a:spcPts val="1400"/>
                        </a:lnSpc>
                        <a:spcAft>
                          <a:spcPts val="0"/>
                        </a:spcAft>
                      </a:pPr>
                      <a:r>
                        <a:rPr lang="zh-CN" sz="900" kern="100">
                          <a:effectLst/>
                          <a:latin typeface="Times New Roman" panose="02020603050405020304" charset="0"/>
                          <a:ea typeface="宋体" panose="02010600030101010101" pitchFamily="2" charset="-122"/>
                        </a:rPr>
                        <a:t>师生活动用房</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11</a:t>
                      </a:r>
                      <a:endParaRPr lang="zh-CN" sz="1050" kern="10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&amp;</a:t>
                      </a:r>
                      <a:endParaRPr lang="zh-CN" sz="1050" kern="100" dirty="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r>
              <a:tr h="191592">
                <a:tc>
                  <a:txBody>
                    <a:bodyPr/>
                    <a:lstStyle/>
                    <a:p>
                      <a:pPr indent="228600" algn="l">
                        <a:lnSpc>
                          <a:spcPts val="1400"/>
                        </a:lnSpc>
                        <a:spcAft>
                          <a:spcPts val="0"/>
                        </a:spcAft>
                      </a:pPr>
                      <a:r>
                        <a:rPr lang="zh-CN" sz="900" kern="100">
                          <a:effectLst/>
                          <a:latin typeface="Times New Roman" panose="02020603050405020304" charset="0"/>
                          <a:ea typeface="宋体" panose="02010600030101010101" pitchFamily="2" charset="-122"/>
                        </a:rPr>
                        <a:t>会堂</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12</a:t>
                      </a:r>
                      <a:endParaRPr lang="zh-CN" sz="1050" kern="10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r>
              <a:tr h="191592">
                <a:tc>
                  <a:txBody>
                    <a:bodyPr/>
                    <a:lstStyle/>
                    <a:p>
                      <a:pPr indent="228600" algn="l">
                        <a:lnSpc>
                          <a:spcPts val="1400"/>
                        </a:lnSpc>
                        <a:spcAft>
                          <a:spcPts val="0"/>
                        </a:spcAft>
                      </a:pPr>
                      <a:r>
                        <a:rPr lang="zh-CN" sz="900" kern="100">
                          <a:effectLst/>
                          <a:latin typeface="Times New Roman" panose="02020603050405020304" charset="0"/>
                          <a:ea typeface="宋体" panose="02010600030101010101" pitchFamily="2" charset="-122"/>
                        </a:rPr>
                        <a:t>继续教育用房</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13</a:t>
                      </a:r>
                      <a:endParaRPr lang="zh-CN" sz="1050" kern="10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r>
              <a:tr h="191592">
                <a:tc>
                  <a:txBody>
                    <a:bodyPr/>
                    <a:lstStyle/>
                    <a:p>
                      <a:pPr algn="l">
                        <a:lnSpc>
                          <a:spcPts val="1400"/>
                        </a:lnSpc>
                        <a:spcAft>
                          <a:spcPts val="0"/>
                        </a:spcAft>
                      </a:pPr>
                      <a:r>
                        <a:rPr lang="zh-CN" sz="900" kern="100">
                          <a:effectLst/>
                          <a:latin typeface="Times New Roman" panose="02020603050405020304" charset="0"/>
                          <a:ea typeface="宋体" panose="02010600030101010101" pitchFamily="2" charset="-122"/>
                        </a:rPr>
                        <a:t>二、行政办公用房</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14</a:t>
                      </a:r>
                      <a:endParaRPr lang="zh-CN" sz="1050" kern="10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&amp;</a:t>
                      </a:r>
                      <a:endParaRPr lang="zh-CN" sz="1050" kern="100" dirty="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r>
              <a:tr h="191592">
                <a:tc>
                  <a:txBody>
                    <a:bodyPr/>
                    <a:lstStyle/>
                    <a:p>
                      <a:pPr indent="228600" algn="l">
                        <a:lnSpc>
                          <a:spcPts val="1400"/>
                        </a:lnSpc>
                        <a:spcAft>
                          <a:spcPts val="0"/>
                        </a:spcAft>
                      </a:pPr>
                      <a:r>
                        <a:rPr lang="zh-CN" sz="900" kern="100">
                          <a:effectLst/>
                          <a:latin typeface="Times New Roman" panose="02020603050405020304" charset="0"/>
                          <a:ea typeface="宋体" panose="02010600030101010101" pitchFamily="2" charset="-122"/>
                        </a:rPr>
                        <a:t>校行政办公用房</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15</a:t>
                      </a:r>
                      <a:endParaRPr lang="zh-CN" sz="1050" kern="10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&amp;</a:t>
                      </a:r>
                      <a:endParaRPr lang="zh-CN" sz="1050" kern="100" dirty="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r>
              <a:tr h="191592">
                <a:tc>
                  <a:txBody>
                    <a:bodyPr/>
                    <a:lstStyle/>
                    <a:p>
                      <a:pPr indent="228600" algn="l">
                        <a:lnSpc>
                          <a:spcPts val="1400"/>
                        </a:lnSpc>
                        <a:spcAft>
                          <a:spcPts val="0"/>
                        </a:spcAft>
                      </a:pPr>
                      <a:r>
                        <a:rPr lang="zh-CN" sz="900" kern="100">
                          <a:effectLst/>
                          <a:latin typeface="Times New Roman" panose="02020603050405020304" charset="0"/>
                          <a:ea typeface="宋体" panose="02010600030101010101" pitchFamily="2" charset="-122"/>
                        </a:rPr>
                        <a:t>院系及教师办公用房</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16</a:t>
                      </a:r>
                      <a:endParaRPr lang="zh-CN" sz="1050" kern="10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r>
              <a:tr h="191592">
                <a:tc>
                  <a:txBody>
                    <a:bodyPr/>
                    <a:lstStyle/>
                    <a:p>
                      <a:pPr algn="l">
                        <a:lnSpc>
                          <a:spcPts val="1400"/>
                        </a:lnSpc>
                        <a:spcAft>
                          <a:spcPts val="0"/>
                        </a:spcAft>
                      </a:pPr>
                      <a:r>
                        <a:rPr lang="zh-CN" sz="900" kern="100">
                          <a:effectLst/>
                          <a:latin typeface="Times New Roman" panose="02020603050405020304" charset="0"/>
                          <a:ea typeface="宋体" panose="02010600030101010101" pitchFamily="2" charset="-122"/>
                        </a:rPr>
                        <a:t>三、生活用房</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17</a:t>
                      </a:r>
                      <a:endParaRPr lang="zh-CN" sz="1050" kern="10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r>
              <a:tr h="191592">
                <a:tc>
                  <a:txBody>
                    <a:bodyPr/>
                    <a:lstStyle/>
                    <a:p>
                      <a:pPr indent="228600" algn="l">
                        <a:lnSpc>
                          <a:spcPts val="1400"/>
                        </a:lnSpc>
                        <a:spcAft>
                          <a:spcPts val="0"/>
                        </a:spcAft>
                      </a:pPr>
                      <a:r>
                        <a:rPr lang="zh-CN" sz="900" kern="100">
                          <a:effectLst/>
                          <a:latin typeface="Times New Roman" panose="02020603050405020304" charset="0"/>
                          <a:ea typeface="宋体" panose="02010600030101010101" pitchFamily="2" charset="-122"/>
                        </a:rPr>
                        <a:t>学生宿舍（公寓）</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18</a:t>
                      </a:r>
                      <a:endParaRPr lang="zh-CN" sz="1050" kern="10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&amp;</a:t>
                      </a:r>
                      <a:endParaRPr lang="zh-CN" sz="1050" kern="100" dirty="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r>
              <a:tr h="191592">
                <a:tc>
                  <a:txBody>
                    <a:bodyPr/>
                    <a:lstStyle/>
                    <a:p>
                      <a:pPr indent="228600" algn="l">
                        <a:lnSpc>
                          <a:spcPts val="1400"/>
                        </a:lnSpc>
                        <a:spcAft>
                          <a:spcPts val="0"/>
                        </a:spcAft>
                      </a:pPr>
                      <a:r>
                        <a:rPr lang="zh-CN" sz="900" kern="100">
                          <a:effectLst/>
                          <a:latin typeface="Times New Roman" panose="02020603050405020304" charset="0"/>
                          <a:ea typeface="宋体" panose="02010600030101010101" pitchFamily="2" charset="-122"/>
                        </a:rPr>
                        <a:t>食堂</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19</a:t>
                      </a:r>
                      <a:endParaRPr lang="zh-CN" sz="1050" kern="10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r>
              <a:tr h="191592">
                <a:tc>
                  <a:txBody>
                    <a:bodyPr/>
                    <a:lstStyle/>
                    <a:p>
                      <a:pPr indent="228600" algn="l">
                        <a:lnSpc>
                          <a:spcPts val="1400"/>
                        </a:lnSpc>
                        <a:spcAft>
                          <a:spcPts val="0"/>
                        </a:spcAft>
                      </a:pPr>
                      <a:r>
                        <a:rPr lang="zh-CN" sz="900" kern="100">
                          <a:effectLst/>
                          <a:latin typeface="Times New Roman" panose="02020603050405020304" charset="0"/>
                          <a:ea typeface="宋体" panose="02010600030101010101" pitchFamily="2" charset="-122"/>
                        </a:rPr>
                        <a:t>单身教师宿舍（公寓）</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20</a:t>
                      </a:r>
                      <a:endParaRPr lang="zh-CN" sz="1050" kern="10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&amp;</a:t>
                      </a:r>
                      <a:endParaRPr lang="zh-CN" sz="1050" kern="100" dirty="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r>
              <a:tr h="191592">
                <a:tc>
                  <a:txBody>
                    <a:bodyPr/>
                    <a:lstStyle/>
                    <a:p>
                      <a:pPr indent="228600" algn="l">
                        <a:lnSpc>
                          <a:spcPts val="1400"/>
                        </a:lnSpc>
                        <a:spcAft>
                          <a:spcPts val="0"/>
                        </a:spcAft>
                      </a:pPr>
                      <a:r>
                        <a:rPr lang="zh-CN" sz="900" kern="100" dirty="0">
                          <a:effectLst/>
                          <a:latin typeface="Times New Roman" panose="02020603050405020304" charset="0"/>
                          <a:ea typeface="宋体" panose="02010600030101010101" pitchFamily="2" charset="-122"/>
                        </a:rPr>
                        <a:t>后勤及辅助用房</a:t>
                      </a:r>
                      <a:endParaRPr lang="zh-CN" sz="1050" kern="100" dirty="0">
                        <a:effectLst/>
                        <a:latin typeface="Times New Roman" panose="02020603050405020304" charset="0"/>
                        <a:ea typeface="宋体" panose="02010600030101010101" pitchFamily="2" charset="-122"/>
                      </a:endParaRPr>
                    </a:p>
                  </a:txBody>
                  <a:tcPr marL="62917" marR="62917"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21</a:t>
                      </a:r>
                      <a:endParaRPr lang="zh-CN" sz="1050" kern="10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r>
              <a:tr h="191592">
                <a:tc>
                  <a:txBody>
                    <a:bodyPr/>
                    <a:lstStyle/>
                    <a:p>
                      <a:pPr algn="l">
                        <a:lnSpc>
                          <a:spcPts val="1400"/>
                        </a:lnSpc>
                        <a:spcAft>
                          <a:spcPts val="0"/>
                        </a:spcAft>
                      </a:pPr>
                      <a:r>
                        <a:rPr lang="zh-CN" sz="900" kern="100">
                          <a:effectLst/>
                          <a:latin typeface="Times New Roman" panose="02020603050405020304" charset="0"/>
                          <a:ea typeface="宋体" panose="02010600030101010101" pitchFamily="2" charset="-122"/>
                        </a:rPr>
                        <a:t>四、教工住宅</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22</a:t>
                      </a:r>
                      <a:endParaRPr lang="zh-CN" sz="1050" kern="10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&amp;</a:t>
                      </a:r>
                      <a:endParaRPr lang="zh-CN" sz="1050" kern="100" dirty="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r>
              <a:tr h="191592">
                <a:tc>
                  <a:txBody>
                    <a:bodyPr/>
                    <a:lstStyle/>
                    <a:p>
                      <a:pPr algn="l">
                        <a:lnSpc>
                          <a:spcPts val="1400"/>
                        </a:lnSpc>
                        <a:spcAft>
                          <a:spcPts val="0"/>
                        </a:spcAft>
                      </a:pPr>
                      <a:r>
                        <a:rPr lang="zh-CN" sz="900" kern="100" dirty="0">
                          <a:effectLst/>
                          <a:latin typeface="Times New Roman" panose="02020603050405020304" charset="0"/>
                          <a:ea typeface="宋体" panose="02010600030101010101" pitchFamily="2" charset="-122"/>
                        </a:rPr>
                        <a:t>五、其他用房</a:t>
                      </a:r>
                      <a:endParaRPr lang="zh-CN" sz="1050" kern="100" dirty="0">
                        <a:effectLst/>
                        <a:latin typeface="Times New Roman" panose="02020603050405020304" charset="0"/>
                        <a:ea typeface="宋体" panose="02010600030101010101" pitchFamily="2" charset="-122"/>
                      </a:endParaRPr>
                    </a:p>
                  </a:txBody>
                  <a:tcPr marL="62917" marR="62917"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23</a:t>
                      </a:r>
                      <a:endParaRPr lang="zh-CN" sz="1050" kern="10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c>
                  <a:txBody>
                    <a:bodyPr/>
                    <a:lstStyle/>
                    <a:p>
                      <a:pPr algn="ctr">
                        <a:lnSpc>
                          <a:spcPts val="1400"/>
                        </a:lnSpc>
                        <a:spcAft>
                          <a:spcPts val="0"/>
                        </a:spcAft>
                      </a:pPr>
                      <a:r>
                        <a:rPr lang="zh-CN" sz="900" kern="0" dirty="0">
                          <a:effectLst/>
                          <a:latin typeface="Times New Roman" panose="02020603050405020304" charset="0"/>
                          <a:ea typeface="宋体" panose="02010600030101010101" pitchFamily="2" charset="-122"/>
                          <a:cs typeface="宋体" panose="02010600030101010101" pitchFamily="2" charset="-122"/>
                        </a:rPr>
                        <a:t>—</a:t>
                      </a:r>
                      <a:endParaRPr lang="zh-CN" sz="1050" kern="100" dirty="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a:noFill/>
                    </a:lnB>
                  </a:tcPr>
                </a:tc>
              </a:tr>
              <a:tr h="191592">
                <a:tc>
                  <a:txBody>
                    <a:bodyPr/>
                    <a:lstStyle/>
                    <a:p>
                      <a:r>
                        <a:rPr lang="en-US" altLang="zh-CN" sz="900" kern="100" dirty="0">
                          <a:solidFill>
                            <a:schemeClr val="tx1"/>
                          </a:solidFill>
                          <a:effectLst/>
                          <a:latin typeface="Times New Roman" panose="02020603050405020304" charset="0"/>
                          <a:ea typeface="宋体" panose="02010600030101010101" pitchFamily="2" charset="-122"/>
                          <a:cs typeface="+mn-cs"/>
                        </a:rPr>
                        <a:t>        #</a:t>
                      </a:r>
                      <a:r>
                        <a:rPr lang="zh-CN" altLang="zh-CN" sz="900" kern="100" dirty="0">
                          <a:solidFill>
                            <a:schemeClr val="tx1"/>
                          </a:solidFill>
                          <a:effectLst/>
                          <a:latin typeface="Times New Roman" panose="02020603050405020304" charset="0"/>
                          <a:ea typeface="宋体" panose="02010600030101010101" pitchFamily="2" charset="-122"/>
                          <a:cs typeface="+mn-cs"/>
                        </a:rPr>
                        <a:t>被外单位租（借）用</a:t>
                      </a:r>
                      <a:endParaRPr lang="zh-CN" altLang="en-US" sz="900" kern="100" dirty="0">
                        <a:solidFill>
                          <a:schemeClr val="tx1"/>
                        </a:solidFill>
                        <a:effectLst/>
                        <a:latin typeface="Times New Roman" panose="02020603050405020304" charset="0"/>
                        <a:ea typeface="宋体" panose="02010600030101010101" pitchFamily="2" charset="-122"/>
                        <a:cs typeface="+mn-cs"/>
                      </a:endParaRPr>
                    </a:p>
                  </a:txBody>
                  <a:tcPr marL="62917" marR="62917"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24</a:t>
                      </a:r>
                      <a:endParaRPr lang="zh-CN" sz="1050" kern="10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&amp;</a:t>
                      </a:r>
                      <a:endParaRPr lang="zh-CN" sz="1050" kern="10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&amp;</a:t>
                      </a:r>
                      <a:endParaRPr lang="zh-CN" sz="1050" kern="100" dirty="0">
                        <a:effectLst/>
                        <a:latin typeface="Times New Roman" panose="02020603050405020304" charset="0"/>
                        <a:ea typeface="宋体" panose="02010600030101010101" pitchFamily="2" charset="-122"/>
                      </a:endParaRPr>
                    </a:p>
                  </a:txBody>
                  <a:tcPr marL="62917" marR="62917" marT="0" marB="0" anchor="ctr">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
        <p:nvSpPr>
          <p:cNvPr id="9" name="矩形 8"/>
          <p:cNvSpPr/>
          <p:nvPr/>
        </p:nvSpPr>
        <p:spPr>
          <a:xfrm>
            <a:off x="3567103" y="287020"/>
            <a:ext cx="5057795" cy="400110"/>
          </a:xfrm>
          <a:prstGeom prst="rect">
            <a:avLst/>
          </a:prstGeom>
        </p:spPr>
        <p:txBody>
          <a:bodyPr wrap="none">
            <a:spAutoFit/>
          </a:bodyPr>
          <a:lstStyle/>
          <a:p>
            <a:pPr algn="ctr"/>
            <a:r>
              <a:rPr lang="zh-CN" altLang="en-US" sz="2000" b="1" dirty="0">
                <a:solidFill>
                  <a:srgbClr val="304371"/>
                </a:solidFill>
                <a:cs typeface="+mn-ea"/>
                <a:sym typeface="+mn-lt"/>
              </a:rPr>
              <a:t>（七十三）高等教育学校（普通）校舍情况</a:t>
            </a:r>
            <a:endParaRPr lang="zh-CN" altLang="en-US" sz="2000" b="1" dirty="0">
              <a:solidFill>
                <a:srgbClr val="304371"/>
              </a:solidFill>
              <a:cs typeface="+mn-ea"/>
              <a:sym typeface="+mn-lt"/>
            </a:endParaRPr>
          </a:p>
        </p:txBody>
      </p:sp>
      <p:grpSp>
        <p:nvGrpSpPr>
          <p:cNvPr id="4" name="组合 3"/>
          <p:cNvGrpSpPr/>
          <p:nvPr/>
        </p:nvGrpSpPr>
        <p:grpSpPr>
          <a:xfrm>
            <a:off x="673101" y="3170068"/>
            <a:ext cx="10858500" cy="957522"/>
            <a:chOff x="660401" y="1281689"/>
            <a:chExt cx="10858500" cy="1440546"/>
          </a:xfrm>
        </p:grpSpPr>
        <p:grpSp>
          <p:nvGrpSpPr>
            <p:cNvPr id="5" name="组合 4"/>
            <p:cNvGrpSpPr/>
            <p:nvPr/>
          </p:nvGrpSpPr>
          <p:grpSpPr>
            <a:xfrm>
              <a:off x="660401" y="1449637"/>
              <a:ext cx="10858500" cy="1272598"/>
              <a:chOff x="660401" y="370053"/>
              <a:chExt cx="10858500" cy="2176658"/>
            </a:xfrm>
          </p:grpSpPr>
          <p:sp>
            <p:nvSpPr>
              <p:cNvPr id="7" name="矩形 6"/>
              <p:cNvSpPr/>
              <p:nvPr/>
            </p:nvSpPr>
            <p:spPr>
              <a:xfrm>
                <a:off x="660401" y="556866"/>
                <a:ext cx="10858500" cy="1989845"/>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8" name="矩形 7"/>
              <p:cNvSpPr/>
              <p:nvPr/>
            </p:nvSpPr>
            <p:spPr>
              <a:xfrm>
                <a:off x="666750" y="370053"/>
                <a:ext cx="10722611" cy="1989845"/>
              </a:xfrm>
              <a:prstGeom prst="rect">
                <a:avLst/>
              </a:prstGeom>
            </p:spPr>
            <p:txBody>
              <a:bodyPr wrap="square">
                <a:spAutoFit/>
              </a:bodyPr>
              <a:lstStyle/>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rPr>
                  <a:t>艺术院校教室包括公共基础课</a:t>
                </a:r>
                <a:r>
                  <a:rPr lang="en-US" altLang="zh-CN" sz="1600" b="1" dirty="0">
                    <a:solidFill>
                      <a:schemeClr val="accent5">
                        <a:lumMod val="20000"/>
                        <a:lumOff val="80000"/>
                      </a:schemeClr>
                    </a:solidFill>
                    <a:latin typeface="黑体" panose="02010609060101010101" charset="-122"/>
                    <a:ea typeface="黑体" panose="02010609060101010101" charset="-122"/>
                  </a:rPr>
                  <a:t>(</a:t>
                </a:r>
                <a:r>
                  <a:rPr lang="zh-CN" altLang="en-US" sz="1600" b="1" dirty="0">
                    <a:solidFill>
                      <a:schemeClr val="accent5">
                        <a:lumMod val="20000"/>
                        <a:lumOff val="80000"/>
                      </a:schemeClr>
                    </a:solidFill>
                    <a:latin typeface="黑体" panose="02010609060101010101" charset="-122"/>
                    <a:ea typeface="黑体" panose="02010609060101010101" charset="-122"/>
                  </a:rPr>
                  <a:t>文化课</a:t>
                </a:r>
                <a:r>
                  <a:rPr lang="en-US" altLang="zh-CN" sz="1600" b="1" dirty="0">
                    <a:solidFill>
                      <a:schemeClr val="accent5">
                        <a:lumMod val="20000"/>
                        <a:lumOff val="80000"/>
                      </a:schemeClr>
                    </a:solidFill>
                    <a:latin typeface="黑体" panose="02010609060101010101" charset="-122"/>
                    <a:ea typeface="黑体" panose="02010609060101010101" charset="-122"/>
                  </a:rPr>
                  <a:t>)</a:t>
                </a:r>
                <a:r>
                  <a:rPr lang="zh-CN" altLang="en-US" sz="1600" b="1" dirty="0">
                    <a:solidFill>
                      <a:schemeClr val="accent5">
                        <a:lumMod val="20000"/>
                        <a:lumOff val="80000"/>
                      </a:schemeClr>
                    </a:solidFill>
                    <a:latin typeface="黑体" panose="02010609060101010101" charset="-122"/>
                    <a:ea typeface="黑体" panose="02010609060101010101" charset="-122"/>
                  </a:rPr>
                  <a:t>、专业基础课、专业课教室</a:t>
                </a:r>
                <a:r>
                  <a:rPr lang="en-US" altLang="zh-CN" sz="1600" b="1" dirty="0">
                    <a:solidFill>
                      <a:schemeClr val="accent5">
                        <a:lumMod val="20000"/>
                        <a:lumOff val="80000"/>
                      </a:schemeClr>
                    </a:solidFill>
                    <a:latin typeface="黑体" panose="02010609060101010101" charset="-122"/>
                    <a:ea typeface="黑体" panose="02010609060101010101" charset="-122"/>
                  </a:rPr>
                  <a:t>(</a:t>
                </a:r>
                <a:r>
                  <a:rPr lang="zh-CN" altLang="en-US" sz="1600" b="1" dirty="0">
                    <a:solidFill>
                      <a:schemeClr val="accent5">
                        <a:lumMod val="20000"/>
                        <a:lumOff val="80000"/>
                      </a:schemeClr>
                    </a:solidFill>
                    <a:latin typeface="黑体" panose="02010609060101010101" charset="-122"/>
                    <a:ea typeface="黑体" panose="02010609060101010101" charset="-122"/>
                  </a:rPr>
                  <a:t>琴房、形体房、画室、各种中、小型排练用房</a:t>
                </a:r>
                <a:r>
                  <a:rPr lang="en-US" altLang="zh-CN" sz="1600" b="1" dirty="0">
                    <a:solidFill>
                      <a:schemeClr val="accent5">
                        <a:lumMod val="20000"/>
                        <a:lumOff val="80000"/>
                      </a:schemeClr>
                    </a:solidFill>
                    <a:latin typeface="黑体" panose="02010609060101010101" charset="-122"/>
                    <a:ea typeface="黑体" panose="02010609060101010101" charset="-122"/>
                  </a:rPr>
                  <a:t>)</a:t>
                </a:r>
                <a:r>
                  <a:rPr lang="zh-CN" altLang="en-US" sz="1600" b="1" dirty="0">
                    <a:solidFill>
                      <a:schemeClr val="accent5">
                        <a:lumMod val="20000"/>
                        <a:lumOff val="80000"/>
                      </a:schemeClr>
                    </a:solidFill>
                    <a:latin typeface="黑体" panose="02010609060101010101" charset="-122"/>
                    <a:ea typeface="黑体" panose="02010609060101010101" charset="-122"/>
                  </a:rPr>
                  <a:t>及附属用房等</a:t>
                </a:r>
                <a:endParaRPr lang="en-US" altLang="zh-CN" sz="1600" b="1" dirty="0">
                  <a:solidFill>
                    <a:schemeClr val="accent5">
                      <a:lumMod val="20000"/>
                      <a:lumOff val="80000"/>
                    </a:schemeClr>
                  </a:solidFill>
                  <a:latin typeface="黑体" panose="02010609060101010101" charset="-122"/>
                  <a:ea typeface="黑体" panose="02010609060101010101" charset="-122"/>
                </a:endParaRPr>
              </a:p>
            </p:txBody>
          </p:sp>
        </p:grpSp>
        <p:sp>
          <p:nvSpPr>
            <p:cNvPr id="6" name="矩形 5"/>
            <p:cNvSpPr/>
            <p:nvPr/>
          </p:nvSpPr>
          <p:spPr>
            <a:xfrm flipH="1">
              <a:off x="822321" y="1281689"/>
              <a:ext cx="1624327" cy="245597"/>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10" name="组合 9"/>
          <p:cNvGrpSpPr/>
          <p:nvPr/>
        </p:nvGrpSpPr>
        <p:grpSpPr>
          <a:xfrm>
            <a:off x="666750" y="3496591"/>
            <a:ext cx="10858500" cy="1069407"/>
            <a:chOff x="660401" y="1113364"/>
            <a:chExt cx="10858500" cy="1608871"/>
          </a:xfrm>
        </p:grpSpPr>
        <p:grpSp>
          <p:nvGrpSpPr>
            <p:cNvPr id="11" name="组合 10"/>
            <p:cNvGrpSpPr/>
            <p:nvPr/>
          </p:nvGrpSpPr>
          <p:grpSpPr>
            <a:xfrm>
              <a:off x="660401" y="1449637"/>
              <a:ext cx="10858500" cy="1272598"/>
              <a:chOff x="660401" y="370053"/>
              <a:chExt cx="10858500" cy="2176658"/>
            </a:xfrm>
          </p:grpSpPr>
          <p:sp>
            <p:nvSpPr>
              <p:cNvPr id="13" name="矩形 12"/>
              <p:cNvSpPr/>
              <p:nvPr/>
            </p:nvSpPr>
            <p:spPr>
              <a:xfrm>
                <a:off x="660401" y="556866"/>
                <a:ext cx="10858500" cy="1989845"/>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14" name="矩形 13"/>
              <p:cNvSpPr/>
              <p:nvPr/>
            </p:nvSpPr>
            <p:spPr>
              <a:xfrm>
                <a:off x="666750" y="370053"/>
                <a:ext cx="10722611" cy="1989845"/>
              </a:xfrm>
              <a:prstGeom prst="rect">
                <a:avLst/>
              </a:prstGeom>
            </p:spPr>
            <p:txBody>
              <a:bodyPr wrap="square">
                <a:spAutoFit/>
              </a:bodyPr>
              <a:lstStyle/>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rPr>
                  <a:t>专职科研机构用房是指经主管部门批准设立的专职科研机构所需的实验室、研究室、资料室、咨询室等专业用房及少量配套的办公室、会议室、值班室等</a:t>
                </a:r>
                <a:endParaRPr lang="en-US" altLang="zh-CN" sz="1600" b="1" dirty="0">
                  <a:solidFill>
                    <a:schemeClr val="accent5">
                      <a:lumMod val="20000"/>
                      <a:lumOff val="80000"/>
                    </a:schemeClr>
                  </a:solidFill>
                  <a:latin typeface="黑体" panose="02010609060101010101" charset="-122"/>
                  <a:ea typeface="黑体" panose="02010609060101010101" charset="-122"/>
                </a:endParaRPr>
              </a:p>
            </p:txBody>
          </p:sp>
        </p:grpSp>
        <p:sp>
          <p:nvSpPr>
            <p:cNvPr id="12" name="矩形 11"/>
            <p:cNvSpPr/>
            <p:nvPr/>
          </p:nvSpPr>
          <p:spPr>
            <a:xfrm flipH="1">
              <a:off x="822321" y="1113364"/>
              <a:ext cx="2275013" cy="359748"/>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15" name="组合 14"/>
          <p:cNvGrpSpPr/>
          <p:nvPr/>
        </p:nvGrpSpPr>
        <p:grpSpPr>
          <a:xfrm>
            <a:off x="673101" y="3874111"/>
            <a:ext cx="10858500" cy="1127126"/>
            <a:chOff x="660401" y="1026528"/>
            <a:chExt cx="10858500" cy="1695707"/>
          </a:xfrm>
        </p:grpSpPr>
        <p:grpSp>
          <p:nvGrpSpPr>
            <p:cNvPr id="16" name="组合 15"/>
            <p:cNvGrpSpPr/>
            <p:nvPr/>
          </p:nvGrpSpPr>
          <p:grpSpPr>
            <a:xfrm>
              <a:off x="660401" y="1449637"/>
              <a:ext cx="10858500" cy="1272598"/>
              <a:chOff x="660401" y="370053"/>
              <a:chExt cx="10858500" cy="2176658"/>
            </a:xfrm>
          </p:grpSpPr>
          <p:sp>
            <p:nvSpPr>
              <p:cNvPr id="18" name="矩形 17"/>
              <p:cNvSpPr/>
              <p:nvPr/>
            </p:nvSpPr>
            <p:spPr>
              <a:xfrm>
                <a:off x="660401" y="556866"/>
                <a:ext cx="10858500" cy="1989845"/>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19" name="矩形 18"/>
              <p:cNvSpPr/>
              <p:nvPr/>
            </p:nvSpPr>
            <p:spPr>
              <a:xfrm>
                <a:off x="666750" y="370053"/>
                <a:ext cx="10722611" cy="1989844"/>
              </a:xfrm>
              <a:prstGeom prst="rect">
                <a:avLst/>
              </a:prstGeom>
            </p:spPr>
            <p:txBody>
              <a:bodyPr wrap="square">
                <a:spAutoFit/>
              </a:bodyPr>
              <a:lstStyle/>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rPr>
                  <a:t>室内体育用房包括风雨操场、体育馆、游泳馆、健身房、乒乓球</a:t>
                </a:r>
                <a:r>
                  <a:rPr lang="en-US" altLang="zh-CN" sz="1600" b="1" dirty="0">
                    <a:solidFill>
                      <a:schemeClr val="accent5">
                        <a:lumMod val="20000"/>
                        <a:lumOff val="80000"/>
                      </a:schemeClr>
                    </a:solidFill>
                    <a:latin typeface="黑体" panose="02010609060101010101" charset="-122"/>
                    <a:ea typeface="黑体" panose="02010609060101010101" charset="-122"/>
                  </a:rPr>
                  <a:t>(</a:t>
                </a:r>
                <a:r>
                  <a:rPr lang="zh-CN" altLang="en-US" sz="1600" b="1" dirty="0">
                    <a:solidFill>
                      <a:schemeClr val="accent5">
                        <a:lumMod val="20000"/>
                        <a:lumOff val="80000"/>
                      </a:schemeClr>
                    </a:solidFill>
                    <a:latin typeface="黑体" panose="02010609060101010101" charset="-122"/>
                    <a:ea typeface="黑体" panose="02010609060101010101" charset="-122"/>
                  </a:rPr>
                  <a:t>羽毛球</a:t>
                </a:r>
                <a:r>
                  <a:rPr lang="en-US" altLang="zh-CN" sz="1600" b="1" dirty="0">
                    <a:solidFill>
                      <a:schemeClr val="accent5">
                        <a:lumMod val="20000"/>
                        <a:lumOff val="80000"/>
                      </a:schemeClr>
                    </a:solidFill>
                    <a:latin typeface="黑体" panose="02010609060101010101" charset="-122"/>
                    <a:ea typeface="黑体" panose="02010609060101010101" charset="-122"/>
                  </a:rPr>
                  <a:t>)</a:t>
                </a:r>
                <a:r>
                  <a:rPr lang="zh-CN" altLang="en-US" sz="1600" b="1" dirty="0">
                    <a:solidFill>
                      <a:schemeClr val="accent5">
                        <a:lumMod val="20000"/>
                        <a:lumOff val="80000"/>
                      </a:schemeClr>
                    </a:solidFill>
                    <a:latin typeface="黑体" panose="02010609060101010101" charset="-122"/>
                    <a:ea typeface="黑体" panose="02010609060101010101" charset="-122"/>
                  </a:rPr>
                  <a:t>房、体操房、体质测试用房及器械库、淋浴、更衣室、卫生间等附属用房</a:t>
                </a:r>
                <a:endParaRPr lang="en-US" altLang="zh-CN" sz="1600" b="1" dirty="0">
                  <a:solidFill>
                    <a:schemeClr val="accent5">
                      <a:lumMod val="20000"/>
                      <a:lumOff val="80000"/>
                    </a:schemeClr>
                  </a:solidFill>
                  <a:latin typeface="黑体" panose="02010609060101010101" charset="-122"/>
                  <a:ea typeface="黑体" panose="02010609060101010101" charset="-122"/>
                </a:endParaRPr>
              </a:p>
            </p:txBody>
          </p:sp>
        </p:grpSp>
        <p:sp>
          <p:nvSpPr>
            <p:cNvPr id="17" name="矩形 16"/>
            <p:cNvSpPr/>
            <p:nvPr/>
          </p:nvSpPr>
          <p:spPr>
            <a:xfrm flipH="1">
              <a:off x="822320" y="1026528"/>
              <a:ext cx="1624329" cy="380235"/>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26" name="组合 25"/>
          <p:cNvGrpSpPr/>
          <p:nvPr/>
        </p:nvGrpSpPr>
        <p:grpSpPr>
          <a:xfrm>
            <a:off x="673101" y="5011234"/>
            <a:ext cx="10877552" cy="1783529"/>
            <a:chOff x="641347" y="2237277"/>
            <a:chExt cx="10877552" cy="1981743"/>
          </a:xfrm>
        </p:grpSpPr>
        <p:grpSp>
          <p:nvGrpSpPr>
            <p:cNvPr id="27" name="组合 26"/>
            <p:cNvGrpSpPr/>
            <p:nvPr/>
          </p:nvGrpSpPr>
          <p:grpSpPr>
            <a:xfrm>
              <a:off x="641347" y="2237277"/>
              <a:ext cx="10877552" cy="1312254"/>
              <a:chOff x="641347" y="1717232"/>
              <a:chExt cx="10877552" cy="2244480"/>
            </a:xfrm>
          </p:grpSpPr>
          <p:sp>
            <p:nvSpPr>
              <p:cNvPr id="29" name="矩形 28"/>
              <p:cNvSpPr/>
              <p:nvPr/>
            </p:nvSpPr>
            <p:spPr>
              <a:xfrm>
                <a:off x="660399" y="1790177"/>
                <a:ext cx="10858500" cy="2171535"/>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30" name="矩形 29"/>
              <p:cNvSpPr/>
              <p:nvPr/>
            </p:nvSpPr>
            <p:spPr>
              <a:xfrm>
                <a:off x="641347" y="1717232"/>
                <a:ext cx="10722611" cy="2171535"/>
              </a:xfrm>
              <a:prstGeom prst="rect">
                <a:avLst/>
              </a:prstGeom>
            </p:spPr>
            <p:txBody>
              <a:bodyPr wrap="square">
                <a:spAutoFit/>
              </a:bodyPr>
              <a:lstStyle/>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rPr>
                  <a:t>将“被外单位租（借）用”指标调整为“其他用房”的其中数（调整指标位置）</a:t>
                </a:r>
                <a:endParaRPr lang="en-US" altLang="zh-CN" sz="1600" b="1" dirty="0">
                  <a:solidFill>
                    <a:schemeClr val="accent5">
                      <a:lumMod val="20000"/>
                      <a:lumOff val="80000"/>
                    </a:schemeClr>
                  </a:solidFill>
                  <a:latin typeface="黑体" panose="02010609060101010101" charset="-122"/>
                  <a:ea typeface="黑体" panose="02010609060101010101" charset="-122"/>
                </a:endParaRPr>
              </a:p>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rPr>
                  <a:t>指标解释：</a:t>
                </a:r>
                <a:endParaRPr lang="en-US" altLang="zh-CN" sz="1600" b="1" dirty="0">
                  <a:solidFill>
                    <a:schemeClr val="accent5">
                      <a:lumMod val="20000"/>
                      <a:lumOff val="80000"/>
                    </a:schemeClr>
                  </a:solidFill>
                  <a:latin typeface="黑体" panose="02010609060101010101" charset="-122"/>
                  <a:ea typeface="黑体" panose="02010609060101010101" charset="-122"/>
                </a:endParaRPr>
              </a:p>
              <a:p>
                <a:pPr>
                  <a:lnSpc>
                    <a:spcPct val="150000"/>
                  </a:lnSpc>
                </a:pPr>
                <a:r>
                  <a:rPr lang="zh-CN" altLang="zh-CN"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5</a:t>
                </a:r>
                <a:r>
                  <a:rPr lang="zh-CN" altLang="zh-CN" sz="1600" b="1" dirty="0">
                    <a:solidFill>
                      <a:schemeClr val="accent5">
                        <a:lumMod val="20000"/>
                        <a:lumOff val="80000"/>
                      </a:schemeClr>
                    </a:solidFill>
                    <a:latin typeface="黑体" panose="02010609060101010101" charset="-122"/>
                    <a:ea typeface="黑体" panose="02010609060101010101" charset="-122"/>
                  </a:rPr>
                  <a:t>）被外单位租（借）用是指被外单位租用或借用一年以上的面积。</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28" name="矩形 27"/>
            <p:cNvSpPr/>
            <p:nvPr/>
          </p:nvSpPr>
          <p:spPr>
            <a:xfrm flipH="1">
              <a:off x="660399" y="3918918"/>
              <a:ext cx="1378983" cy="300102"/>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31" name="组合 30"/>
          <p:cNvGrpSpPr/>
          <p:nvPr/>
        </p:nvGrpSpPr>
        <p:grpSpPr>
          <a:xfrm>
            <a:off x="622297" y="2696390"/>
            <a:ext cx="10877552" cy="1430462"/>
            <a:chOff x="641347" y="1943553"/>
            <a:chExt cx="10877552" cy="1963429"/>
          </a:xfrm>
        </p:grpSpPr>
        <p:grpSp>
          <p:nvGrpSpPr>
            <p:cNvPr id="32" name="组合 31"/>
            <p:cNvGrpSpPr/>
            <p:nvPr/>
          </p:nvGrpSpPr>
          <p:grpSpPr>
            <a:xfrm>
              <a:off x="641347" y="2237277"/>
              <a:ext cx="10877552" cy="1669705"/>
              <a:chOff x="641347" y="1717232"/>
              <a:chExt cx="10877552" cy="2855864"/>
            </a:xfrm>
          </p:grpSpPr>
          <p:sp>
            <p:nvSpPr>
              <p:cNvPr id="34" name="矩形 33"/>
              <p:cNvSpPr/>
              <p:nvPr/>
            </p:nvSpPr>
            <p:spPr>
              <a:xfrm>
                <a:off x="660399" y="1790175"/>
                <a:ext cx="10858500" cy="2782921"/>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35" name="矩形 34"/>
              <p:cNvSpPr/>
              <p:nvPr/>
            </p:nvSpPr>
            <p:spPr>
              <a:xfrm>
                <a:off x="641347" y="1717232"/>
                <a:ext cx="10722611" cy="2171535"/>
              </a:xfrm>
              <a:prstGeom prst="rect">
                <a:avLst/>
              </a:prstGeom>
            </p:spPr>
            <p:txBody>
              <a:bodyPr wrap="square">
                <a:spAutoFit/>
              </a:bodyPr>
              <a:lstStyle/>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rPr>
                  <a:t>填报说明：</a:t>
                </a:r>
                <a:endParaRPr lang="en-US" altLang="zh-CN" sz="1600" b="1" dirty="0">
                  <a:solidFill>
                    <a:schemeClr val="accent5">
                      <a:lumMod val="20000"/>
                      <a:lumOff val="80000"/>
                    </a:schemeClr>
                  </a:solidFill>
                  <a:latin typeface="黑体" panose="02010609060101010101" charset="-122"/>
                  <a:ea typeface="黑体" panose="02010609060101010101" charset="-122"/>
                </a:endParaRPr>
              </a:p>
              <a:p>
                <a:pPr>
                  <a:lnSpc>
                    <a:spcPct val="150000"/>
                  </a:lnSpc>
                </a:pPr>
                <a:r>
                  <a:rPr lang="zh-CN" altLang="zh-CN"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1</a:t>
                </a:r>
                <a:r>
                  <a:rPr lang="zh-CN" altLang="zh-CN" sz="1600" b="1" dirty="0">
                    <a:solidFill>
                      <a:schemeClr val="accent5">
                        <a:lumMod val="20000"/>
                        <a:lumOff val="80000"/>
                      </a:schemeClr>
                    </a:solidFill>
                    <a:latin typeface="黑体" panose="02010609060101010101" charset="-122"/>
                    <a:ea typeface="黑体" panose="02010609060101010101" charset="-122"/>
                  </a:rPr>
                  <a:t>）教学及辅助用房是指《</a:t>
                </a:r>
                <a:r>
                  <a:rPr lang="zh-CN" altLang="en-US" sz="1600" b="1" dirty="0">
                    <a:solidFill>
                      <a:schemeClr val="accent5">
                        <a:lumMod val="20000"/>
                        <a:lumOff val="80000"/>
                      </a:schemeClr>
                    </a:solidFill>
                    <a:latin typeface="黑体" panose="02010609060101010101" charset="-122"/>
                    <a:ea typeface="黑体" panose="02010609060101010101" charset="-122"/>
                  </a:rPr>
                  <a:t>普通高等</a:t>
                </a:r>
                <a:r>
                  <a:rPr lang="zh-CN" altLang="zh-CN" sz="1600" b="1" dirty="0">
                    <a:solidFill>
                      <a:schemeClr val="accent5">
                        <a:lumMod val="20000"/>
                        <a:lumOff val="80000"/>
                      </a:schemeClr>
                    </a:solidFill>
                    <a:latin typeface="黑体" panose="02010609060101010101" charset="-122"/>
                    <a:ea typeface="黑体" panose="02010609060101010101" charset="-122"/>
                  </a:rPr>
                  <a:t>学校建设标准》（建标</a:t>
                </a:r>
                <a:r>
                  <a:rPr lang="en-US" altLang="zh-CN" sz="1600" b="1" dirty="0">
                    <a:solidFill>
                      <a:schemeClr val="accent5">
                        <a:lumMod val="20000"/>
                        <a:lumOff val="80000"/>
                      </a:schemeClr>
                    </a:solidFill>
                    <a:latin typeface="黑体" panose="02010609060101010101" charset="-122"/>
                    <a:ea typeface="黑体" panose="02010609060101010101" charset="-122"/>
                  </a:rPr>
                  <a:t>191-2018</a:t>
                </a:r>
                <a:r>
                  <a:rPr lang="zh-CN" altLang="zh-CN" sz="1600" b="1" dirty="0">
                    <a:solidFill>
                      <a:schemeClr val="accent5">
                        <a:lumMod val="20000"/>
                        <a:lumOff val="80000"/>
                      </a:schemeClr>
                    </a:solidFill>
                    <a:latin typeface="黑体" panose="02010609060101010101" charset="-122"/>
                    <a:ea typeface="黑体" panose="02010609060101010101" charset="-122"/>
                  </a:rPr>
                  <a:t>）中的教室、实验实习用房、专职科研机构办公及研究用房、图书馆、室内体育用房、师生活动用房、会堂、继续教育用房。</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33" name="矩形 32"/>
            <p:cNvSpPr/>
            <p:nvPr/>
          </p:nvSpPr>
          <p:spPr>
            <a:xfrm flipH="1">
              <a:off x="685803" y="1943553"/>
              <a:ext cx="1378983" cy="300102"/>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250"/>
                                        <p:tgtEl>
                                          <p:spTgt spid="4"/>
                                        </p:tgtEl>
                                      </p:cBhvr>
                                    </p:animEffect>
                                    <p:set>
                                      <p:cBhvr>
                                        <p:cTn id="12" dur="1" fill="hold">
                                          <p:stCondLst>
                                            <p:cond delay="249"/>
                                          </p:stCondLst>
                                        </p:cTn>
                                        <p:tgtEl>
                                          <p:spTgt spid="4"/>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nodeType="clickEffect">
                                  <p:stCondLst>
                                    <p:cond delay="0"/>
                                  </p:stCondLst>
                                  <p:childTnLst>
                                    <p:animEffect transition="out" filter="fade">
                                      <p:cBhvr>
                                        <p:cTn id="21" dur="250"/>
                                        <p:tgtEl>
                                          <p:spTgt spid="10"/>
                                        </p:tgtEl>
                                      </p:cBhvr>
                                    </p:animEffect>
                                    <p:set>
                                      <p:cBhvr>
                                        <p:cTn id="22" dur="1" fill="hold">
                                          <p:stCondLst>
                                            <p:cond delay="249"/>
                                          </p:stCondLst>
                                        </p:cTn>
                                        <p:tgtEl>
                                          <p:spTgt spid="10"/>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nodeType="clickEffect">
                                  <p:stCondLst>
                                    <p:cond delay="0"/>
                                  </p:stCondLst>
                                  <p:childTnLst>
                                    <p:animEffect transition="out" filter="fade">
                                      <p:cBhvr>
                                        <p:cTn id="31" dur="250"/>
                                        <p:tgtEl>
                                          <p:spTgt spid="15"/>
                                        </p:tgtEl>
                                      </p:cBhvr>
                                    </p:animEffect>
                                    <p:set>
                                      <p:cBhvr>
                                        <p:cTn id="32" dur="1" fill="hold">
                                          <p:stCondLst>
                                            <p:cond delay="249"/>
                                          </p:stCondLst>
                                        </p:cTn>
                                        <p:tgtEl>
                                          <p:spTgt spid="15"/>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fade">
                                      <p:cBhvr>
                                        <p:cTn id="37" dur="500"/>
                                        <p:tgtEl>
                                          <p:spTgt spid="26"/>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xit" presetSubtype="0" fill="hold" nodeType="clickEffect">
                                  <p:stCondLst>
                                    <p:cond delay="0"/>
                                  </p:stCondLst>
                                  <p:childTnLst>
                                    <p:animEffect transition="out" filter="fade">
                                      <p:cBhvr>
                                        <p:cTn id="41" dur="250"/>
                                        <p:tgtEl>
                                          <p:spTgt spid="26"/>
                                        </p:tgtEl>
                                      </p:cBhvr>
                                    </p:animEffect>
                                    <p:set>
                                      <p:cBhvr>
                                        <p:cTn id="42" dur="1" fill="hold">
                                          <p:stCondLst>
                                            <p:cond delay="249"/>
                                          </p:stCondLst>
                                        </p:cTn>
                                        <p:tgtEl>
                                          <p:spTgt spid="26"/>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fade">
                                      <p:cBhvr>
                                        <p:cTn id="47" dur="500"/>
                                        <p:tgtEl>
                                          <p:spTgt spid="31"/>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xit" presetSubtype="0" fill="hold" nodeType="clickEffect">
                                  <p:stCondLst>
                                    <p:cond delay="0"/>
                                  </p:stCondLst>
                                  <p:childTnLst>
                                    <p:animEffect transition="out" filter="fade">
                                      <p:cBhvr>
                                        <p:cTn id="51" dur="250"/>
                                        <p:tgtEl>
                                          <p:spTgt spid="31"/>
                                        </p:tgtEl>
                                      </p:cBhvr>
                                    </p:animEffect>
                                    <p:set>
                                      <p:cBhvr>
                                        <p:cTn id="52" dur="1" fill="hold">
                                          <p:stCondLst>
                                            <p:cond delay="249"/>
                                          </p:stCondLst>
                                        </p:cTn>
                                        <p:tgtEl>
                                          <p:spTgt spid="3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658812" y="1125538"/>
          <a:ext cx="10872786" cy="5445434"/>
        </p:xfrm>
        <a:graphic>
          <a:graphicData uri="http://schemas.openxmlformats.org/drawingml/2006/table">
            <a:tbl>
              <a:tblPr firstRow="1" firstCol="1" bandRow="1"/>
              <a:tblGrid>
                <a:gridCol w="3805476"/>
                <a:gridCol w="1276465"/>
                <a:gridCol w="885045"/>
                <a:gridCol w="1226450"/>
                <a:gridCol w="1226450"/>
                <a:gridCol w="1226450"/>
                <a:gridCol w="1226450"/>
              </a:tblGrid>
              <a:tr h="172729">
                <a:tc rowSpan="2">
                  <a:txBody>
                    <a:bodyPr/>
                    <a:lstStyle/>
                    <a:p>
                      <a:pPr algn="ctr">
                        <a:lnSpc>
                          <a:spcPts val="1400"/>
                        </a:lnSpc>
                        <a:spcAft>
                          <a:spcPts val="0"/>
                        </a:spcAft>
                      </a:pPr>
                      <a:r>
                        <a:rPr lang="zh-CN" sz="900" kern="0" dirty="0">
                          <a:effectLst/>
                          <a:latin typeface="Times New Roman" panose="02020603050405020304" charset="0"/>
                          <a:ea typeface="宋体" panose="02010600030101010101" pitchFamily="2" charset="-122"/>
                          <a:cs typeface="宋体" panose="02010600030101010101" pitchFamily="2" charset="-122"/>
                        </a:rPr>
                        <a:t>指标名称</a:t>
                      </a:r>
                      <a:endParaRPr lang="zh-CN" sz="1000" kern="100" dirty="0">
                        <a:effectLst/>
                        <a:latin typeface="Times New Roman" panose="02020603050405020304" charset="0"/>
                        <a:ea typeface="宋体" panose="02010600030101010101" pitchFamily="2" charset="-122"/>
                      </a:endParaRPr>
                    </a:p>
                  </a:txBody>
                  <a:tcPr marL="66251" marR="6625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计量单位</a:t>
                      </a:r>
                      <a:endParaRPr lang="zh-CN" sz="1000" kern="100">
                        <a:effectLst/>
                        <a:latin typeface="Times New Roman" panose="02020603050405020304" charset="0"/>
                        <a:ea typeface="宋体" panose="02010600030101010101" pitchFamily="2" charset="-122"/>
                      </a:endParaRPr>
                    </a:p>
                  </a:txBody>
                  <a:tcPr marL="66251" marR="66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代码</a:t>
                      </a:r>
                      <a:endParaRPr lang="zh-CN" sz="1000" kern="100">
                        <a:effectLst/>
                        <a:latin typeface="Times New Roman" panose="02020603050405020304" charset="0"/>
                        <a:ea typeface="宋体" panose="02010600030101010101" pitchFamily="2" charset="-122"/>
                      </a:endParaRPr>
                    </a:p>
                  </a:txBody>
                  <a:tcPr marL="66251" marR="66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学校产权</a:t>
                      </a:r>
                      <a:endParaRPr lang="zh-CN" sz="1000" kern="100">
                        <a:effectLst/>
                        <a:latin typeface="Times New Roman" panose="02020603050405020304" charset="0"/>
                        <a:ea typeface="宋体" panose="02010600030101010101" pitchFamily="2" charset="-122"/>
                      </a:endParaRPr>
                    </a:p>
                  </a:txBody>
                  <a:tcPr marL="66251" marR="66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非学校产权</a:t>
                      </a:r>
                      <a:endParaRPr lang="zh-CN" sz="1000" kern="100">
                        <a:effectLst/>
                        <a:latin typeface="Times New Roman" panose="02020603050405020304" charset="0"/>
                        <a:ea typeface="宋体" panose="02010600030101010101" pitchFamily="2" charset="-122"/>
                      </a:endParaRPr>
                    </a:p>
                  </a:txBody>
                  <a:tcPr marL="66251" marR="66251"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729">
                <a:tc vMerge="1">
                  <a:tcPr/>
                </a:tc>
                <a:tc vMerge="1">
                  <a:tcPr/>
                </a:tc>
                <a:tc vMerge="1">
                  <a:tcPr/>
                </a:tc>
                <a:tc vMerge="1">
                  <a:tcPr/>
                </a:tc>
                <a:tc vMerge="1">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独立使用</a:t>
                      </a:r>
                      <a:endParaRPr lang="zh-CN" sz="1000" kern="100">
                        <a:effectLst/>
                        <a:latin typeface="Times New Roman" panose="02020603050405020304" charset="0"/>
                        <a:ea typeface="宋体" panose="02010600030101010101" pitchFamily="2" charset="-122"/>
                      </a:endParaRPr>
                    </a:p>
                  </a:txBody>
                  <a:tcPr marL="66251" marR="66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共同使用</a:t>
                      </a:r>
                      <a:endParaRPr lang="zh-CN" sz="1000" kern="100">
                        <a:effectLst/>
                        <a:latin typeface="Times New Roman" panose="02020603050405020304" charset="0"/>
                        <a:ea typeface="宋体" panose="02010600030101010101" pitchFamily="2" charset="-122"/>
                      </a:endParaRPr>
                    </a:p>
                  </a:txBody>
                  <a:tcPr marL="66251" marR="66251"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8888">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甲</a:t>
                      </a:r>
                      <a:endParaRPr lang="zh-CN" sz="1000" kern="100">
                        <a:effectLst/>
                        <a:latin typeface="Times New Roman" panose="02020603050405020304" charset="0"/>
                        <a:ea typeface="宋体" panose="02010600030101010101" pitchFamily="2" charset="-122"/>
                      </a:endParaRPr>
                    </a:p>
                  </a:txBody>
                  <a:tcPr marL="66251" marR="6625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乙</a:t>
                      </a:r>
                      <a:endParaRPr lang="zh-CN" sz="1000" kern="100">
                        <a:effectLst/>
                        <a:latin typeface="Times New Roman" panose="02020603050405020304" charset="0"/>
                        <a:ea typeface="宋体" panose="02010600030101010101" pitchFamily="2" charset="-122"/>
                      </a:endParaRPr>
                    </a:p>
                  </a:txBody>
                  <a:tcPr marL="66251" marR="66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丙</a:t>
                      </a:r>
                      <a:endParaRPr lang="zh-CN" sz="1000" kern="100">
                        <a:effectLst/>
                        <a:latin typeface="Times New Roman" panose="02020603050405020304" charset="0"/>
                        <a:ea typeface="宋体" panose="02010600030101010101" pitchFamily="2" charset="-122"/>
                      </a:endParaRPr>
                    </a:p>
                  </a:txBody>
                  <a:tcPr marL="66251" marR="66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1</a:t>
                      </a:r>
                      <a:endParaRPr lang="zh-CN" sz="1000" kern="100">
                        <a:effectLst/>
                        <a:latin typeface="Times New Roman" panose="02020603050405020304" charset="0"/>
                        <a:ea typeface="宋体" panose="02010600030101010101" pitchFamily="2" charset="-122"/>
                      </a:endParaRPr>
                    </a:p>
                  </a:txBody>
                  <a:tcPr marL="66251" marR="66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2</a:t>
                      </a:r>
                      <a:endParaRPr lang="zh-CN" sz="1000" kern="100">
                        <a:effectLst/>
                        <a:latin typeface="Times New Roman" panose="02020603050405020304" charset="0"/>
                        <a:ea typeface="宋体" panose="02010600030101010101" pitchFamily="2" charset="-122"/>
                      </a:endParaRPr>
                    </a:p>
                  </a:txBody>
                  <a:tcPr marL="66251" marR="66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3</a:t>
                      </a:r>
                      <a:endParaRPr lang="zh-CN" sz="1000" kern="100">
                        <a:effectLst/>
                        <a:latin typeface="Times New Roman" panose="02020603050405020304" charset="0"/>
                        <a:ea typeface="宋体" panose="02010600030101010101" pitchFamily="2" charset="-122"/>
                      </a:endParaRPr>
                    </a:p>
                  </a:txBody>
                  <a:tcPr marL="66251" marR="66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4</a:t>
                      </a:r>
                      <a:endParaRPr lang="zh-CN" sz="1000" kern="100">
                        <a:effectLst/>
                        <a:latin typeface="Times New Roman" panose="02020603050405020304" charset="0"/>
                        <a:ea typeface="宋体" panose="02010600030101010101" pitchFamily="2" charset="-122"/>
                      </a:endParaRPr>
                    </a:p>
                  </a:txBody>
                  <a:tcPr marL="66251" marR="66251"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8888">
                <a:tc>
                  <a:txBody>
                    <a:bodyPr/>
                    <a:lstStyle/>
                    <a:p>
                      <a:pPr algn="l">
                        <a:lnSpc>
                          <a:spcPts val="1400"/>
                        </a:lnSpc>
                        <a:spcAft>
                          <a:spcPts val="0"/>
                        </a:spcAft>
                      </a:pPr>
                      <a:r>
                        <a:rPr lang="zh-CN" sz="900" kern="100">
                          <a:effectLst/>
                          <a:latin typeface="Times New Roman" panose="02020603050405020304" charset="0"/>
                          <a:ea typeface="宋体" panose="02010600030101010101" pitchFamily="2" charset="-122"/>
                        </a:rPr>
                        <a:t>占地面积</a:t>
                      </a:r>
                      <a:endParaRPr lang="zh-CN" sz="1000" kern="100">
                        <a:effectLst/>
                        <a:latin typeface="Times New Roman" panose="02020603050405020304" charset="0"/>
                        <a:ea typeface="宋体" panose="02010600030101010101" pitchFamily="2" charset="-122"/>
                      </a:endParaRPr>
                    </a:p>
                  </a:txBody>
                  <a:tcPr marL="66251" marR="6625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平方米</a:t>
                      </a:r>
                      <a:endParaRPr lang="zh-CN" sz="1000" kern="100">
                        <a:effectLst/>
                        <a:latin typeface="Times New Roman" panose="02020603050405020304" charset="0"/>
                        <a:ea typeface="宋体" panose="02010600030101010101" pitchFamily="2" charset="-122"/>
                      </a:endParaRPr>
                    </a:p>
                  </a:txBody>
                  <a:tcPr marL="66251" marR="66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01</a:t>
                      </a:r>
                      <a:endParaRPr lang="zh-CN" sz="1000" kern="100">
                        <a:effectLst/>
                        <a:latin typeface="Times New Roman" panose="02020603050405020304" charset="0"/>
                        <a:ea typeface="宋体" panose="02010600030101010101" pitchFamily="2" charset="-122"/>
                      </a:endParaRPr>
                    </a:p>
                  </a:txBody>
                  <a:tcPr marL="66251" marR="66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w="12700" cap="flat" cmpd="sng" algn="ctr">
                      <a:solidFill>
                        <a:srgbClr val="000000"/>
                      </a:solidFill>
                      <a:prstDash val="solid"/>
                      <a:round/>
                      <a:headEnd type="none" w="med" len="med"/>
                      <a:tailEnd type="none" w="med" len="med"/>
                    </a:lnT>
                    <a:lnB>
                      <a:noFill/>
                    </a:lnB>
                  </a:tcPr>
                </a:tc>
              </a:tr>
              <a:tr h="188888">
                <a:tc>
                  <a:txBody>
                    <a:bodyPr/>
                    <a:lstStyle/>
                    <a:p>
                      <a:pPr indent="114300" algn="l">
                        <a:lnSpc>
                          <a:spcPts val="1400"/>
                        </a:lnSpc>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绿化用地面积</a:t>
                      </a:r>
                      <a:endParaRPr lang="zh-CN" sz="1000" kern="100">
                        <a:effectLst/>
                        <a:latin typeface="Times New Roman" panose="02020603050405020304" charset="0"/>
                        <a:ea typeface="宋体" panose="02010600030101010101" pitchFamily="2" charset="-122"/>
                      </a:endParaRPr>
                    </a:p>
                  </a:txBody>
                  <a:tcPr marL="66251" marR="6625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平方米</a:t>
                      </a:r>
                      <a:endParaRPr lang="zh-CN" sz="1000" kern="100">
                        <a:effectLst/>
                        <a:latin typeface="Times New Roman" panose="02020603050405020304" charset="0"/>
                        <a:ea typeface="宋体" panose="02010600030101010101" pitchFamily="2" charset="-122"/>
                      </a:endParaRPr>
                    </a:p>
                  </a:txBody>
                  <a:tcPr marL="66251" marR="66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02</a:t>
                      </a:r>
                      <a:endParaRPr lang="zh-CN" sz="1000" kern="100">
                        <a:effectLst/>
                        <a:latin typeface="Times New Roman" panose="02020603050405020304" charset="0"/>
                        <a:ea typeface="宋体" panose="02010600030101010101" pitchFamily="2" charset="-122"/>
                      </a:endParaRPr>
                    </a:p>
                  </a:txBody>
                  <a:tcPr marL="66251" marR="66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r>
              <a:tr h="188888">
                <a:tc>
                  <a:txBody>
                    <a:bodyPr/>
                    <a:lstStyle/>
                    <a:p>
                      <a:pPr indent="114300" algn="l">
                        <a:lnSpc>
                          <a:spcPts val="1400"/>
                        </a:lnSpc>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运动场地面积</a:t>
                      </a:r>
                      <a:endParaRPr lang="zh-CN" sz="1000" kern="100">
                        <a:effectLst/>
                        <a:latin typeface="Times New Roman" panose="02020603050405020304" charset="0"/>
                        <a:ea typeface="宋体" panose="02010600030101010101" pitchFamily="2" charset="-122"/>
                      </a:endParaRPr>
                    </a:p>
                  </a:txBody>
                  <a:tcPr marL="66251" marR="6625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平方米</a:t>
                      </a:r>
                      <a:endParaRPr lang="zh-CN" sz="1000" kern="100">
                        <a:effectLst/>
                        <a:latin typeface="Times New Roman" panose="02020603050405020304" charset="0"/>
                        <a:ea typeface="宋体" panose="02010600030101010101" pitchFamily="2" charset="-122"/>
                      </a:endParaRPr>
                    </a:p>
                  </a:txBody>
                  <a:tcPr marL="66251" marR="66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03</a:t>
                      </a:r>
                      <a:endParaRPr lang="zh-CN" sz="1000" kern="100">
                        <a:effectLst/>
                        <a:latin typeface="Times New Roman" panose="02020603050405020304" charset="0"/>
                        <a:ea typeface="宋体" panose="02010600030101010101" pitchFamily="2" charset="-122"/>
                      </a:endParaRPr>
                    </a:p>
                  </a:txBody>
                  <a:tcPr marL="66251" marR="66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r>
              <a:tr h="188888">
                <a:tc>
                  <a:txBody>
                    <a:bodyPr/>
                    <a:lstStyle/>
                    <a:p>
                      <a:pPr algn="l">
                        <a:lnSpc>
                          <a:spcPts val="1400"/>
                        </a:lnSpc>
                        <a:spcAft>
                          <a:spcPts val="0"/>
                        </a:spcAft>
                      </a:pPr>
                      <a:r>
                        <a:rPr lang="zh-CN" sz="900" kern="100">
                          <a:effectLst/>
                          <a:latin typeface="Times New Roman" panose="02020603050405020304" charset="0"/>
                          <a:ea typeface="宋体" panose="02010600030101010101" pitchFamily="2" charset="-122"/>
                        </a:rPr>
                        <a:t>校园足球场</a:t>
                      </a:r>
                      <a:endParaRPr lang="zh-CN" sz="1000" kern="100">
                        <a:effectLst/>
                        <a:latin typeface="Times New Roman" panose="02020603050405020304" charset="0"/>
                        <a:ea typeface="宋体" panose="02010600030101010101" pitchFamily="2" charset="-122"/>
                      </a:endParaRPr>
                    </a:p>
                  </a:txBody>
                  <a:tcPr marL="66251" marR="6625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个</a:t>
                      </a:r>
                      <a:endParaRPr lang="zh-CN" sz="1000" kern="100">
                        <a:effectLst/>
                        <a:latin typeface="Times New Roman" panose="02020603050405020304" charset="0"/>
                        <a:ea typeface="宋体" panose="02010600030101010101" pitchFamily="2" charset="-122"/>
                      </a:endParaRPr>
                    </a:p>
                  </a:txBody>
                  <a:tcPr marL="66251" marR="66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04</a:t>
                      </a:r>
                      <a:endParaRPr lang="zh-CN" sz="1000" kern="100">
                        <a:effectLst/>
                        <a:latin typeface="Times New Roman" panose="02020603050405020304" charset="0"/>
                        <a:ea typeface="宋体" panose="02010600030101010101" pitchFamily="2" charset="-122"/>
                      </a:endParaRPr>
                    </a:p>
                  </a:txBody>
                  <a:tcPr marL="66251" marR="66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r>
              <a:tr h="188888">
                <a:tc>
                  <a:txBody>
                    <a:bodyPr/>
                    <a:lstStyle/>
                    <a:p>
                      <a:pPr indent="114300" algn="l">
                        <a:lnSpc>
                          <a:spcPts val="1400"/>
                        </a:lnSpc>
                        <a:spcAft>
                          <a:spcPts val="0"/>
                        </a:spcAft>
                      </a:pPr>
                      <a:r>
                        <a:rPr lang="en-US" sz="900" kern="100">
                          <a:effectLst/>
                          <a:latin typeface="宋体" panose="02010600030101010101" pitchFamily="2" charset="-122"/>
                          <a:ea typeface="宋体" panose="02010600030101010101" pitchFamily="2" charset="-122"/>
                        </a:rPr>
                        <a:t>11</a:t>
                      </a:r>
                      <a:r>
                        <a:rPr lang="zh-CN" sz="900" kern="100">
                          <a:effectLst/>
                          <a:latin typeface="Times New Roman" panose="02020603050405020304" charset="0"/>
                          <a:ea typeface="宋体" panose="02010600030101010101" pitchFamily="2" charset="-122"/>
                        </a:rPr>
                        <a:t>人制足球场</a:t>
                      </a:r>
                      <a:endParaRPr lang="zh-CN" sz="1000" kern="100">
                        <a:effectLst/>
                        <a:latin typeface="Times New Roman" panose="02020603050405020304" charset="0"/>
                        <a:ea typeface="宋体" panose="02010600030101010101" pitchFamily="2" charset="-122"/>
                      </a:endParaRPr>
                    </a:p>
                  </a:txBody>
                  <a:tcPr marL="66251" marR="6625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个</a:t>
                      </a:r>
                      <a:endParaRPr lang="zh-CN" sz="1000" kern="100">
                        <a:effectLst/>
                        <a:latin typeface="Times New Roman" panose="02020603050405020304" charset="0"/>
                        <a:ea typeface="宋体" panose="02010600030101010101" pitchFamily="2" charset="-122"/>
                      </a:endParaRPr>
                    </a:p>
                  </a:txBody>
                  <a:tcPr marL="66251" marR="66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05</a:t>
                      </a:r>
                      <a:endParaRPr lang="zh-CN" sz="1000" kern="100">
                        <a:effectLst/>
                        <a:latin typeface="Times New Roman" panose="02020603050405020304" charset="0"/>
                        <a:ea typeface="宋体" panose="02010600030101010101" pitchFamily="2" charset="-122"/>
                      </a:endParaRPr>
                    </a:p>
                  </a:txBody>
                  <a:tcPr marL="66251" marR="66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r>
              <a:tr h="188888">
                <a:tc>
                  <a:txBody>
                    <a:bodyPr/>
                    <a:lstStyle/>
                    <a:p>
                      <a:pPr indent="114300" algn="l">
                        <a:lnSpc>
                          <a:spcPts val="1400"/>
                        </a:lnSpc>
                        <a:spcAft>
                          <a:spcPts val="0"/>
                        </a:spcAft>
                      </a:pPr>
                      <a:r>
                        <a:rPr lang="en-US" sz="900" kern="100">
                          <a:effectLst/>
                          <a:latin typeface="宋体" panose="02010600030101010101" pitchFamily="2" charset="-122"/>
                          <a:ea typeface="宋体" panose="02010600030101010101" pitchFamily="2" charset="-122"/>
                        </a:rPr>
                        <a:t>7</a:t>
                      </a:r>
                      <a:r>
                        <a:rPr lang="zh-CN" sz="900" kern="100">
                          <a:effectLst/>
                          <a:latin typeface="Times New Roman" panose="02020603050405020304" charset="0"/>
                          <a:ea typeface="宋体" panose="02010600030101010101" pitchFamily="2" charset="-122"/>
                        </a:rPr>
                        <a:t>人制足球场</a:t>
                      </a:r>
                      <a:endParaRPr lang="zh-CN" sz="1000" kern="100">
                        <a:effectLst/>
                        <a:latin typeface="Times New Roman" panose="02020603050405020304" charset="0"/>
                        <a:ea typeface="宋体" panose="02010600030101010101" pitchFamily="2" charset="-122"/>
                      </a:endParaRPr>
                    </a:p>
                  </a:txBody>
                  <a:tcPr marL="66251" marR="6625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个</a:t>
                      </a:r>
                      <a:endParaRPr lang="zh-CN" sz="1000" kern="100">
                        <a:effectLst/>
                        <a:latin typeface="Times New Roman" panose="02020603050405020304" charset="0"/>
                        <a:ea typeface="宋体" panose="02010600030101010101" pitchFamily="2" charset="-122"/>
                      </a:endParaRPr>
                    </a:p>
                  </a:txBody>
                  <a:tcPr marL="66251" marR="66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06</a:t>
                      </a:r>
                      <a:endParaRPr lang="zh-CN" sz="1000" kern="100">
                        <a:effectLst/>
                        <a:latin typeface="Times New Roman" panose="02020603050405020304" charset="0"/>
                        <a:ea typeface="宋体" panose="02010600030101010101" pitchFamily="2" charset="-122"/>
                      </a:endParaRPr>
                    </a:p>
                  </a:txBody>
                  <a:tcPr marL="66251" marR="66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r>
              <a:tr h="188888">
                <a:tc>
                  <a:txBody>
                    <a:bodyPr/>
                    <a:lstStyle/>
                    <a:p>
                      <a:pPr indent="114300" algn="l">
                        <a:lnSpc>
                          <a:spcPts val="1400"/>
                        </a:lnSpc>
                        <a:spcAft>
                          <a:spcPts val="0"/>
                        </a:spcAft>
                      </a:pPr>
                      <a:r>
                        <a:rPr lang="en-US" sz="900" kern="100">
                          <a:effectLst/>
                          <a:latin typeface="宋体" panose="02010600030101010101" pitchFamily="2" charset="-122"/>
                          <a:ea typeface="宋体" panose="02010600030101010101" pitchFamily="2" charset="-122"/>
                        </a:rPr>
                        <a:t>5</a:t>
                      </a:r>
                      <a:r>
                        <a:rPr lang="zh-CN" sz="900" kern="100">
                          <a:effectLst/>
                          <a:latin typeface="Times New Roman" panose="02020603050405020304" charset="0"/>
                          <a:ea typeface="宋体" panose="02010600030101010101" pitchFamily="2" charset="-122"/>
                        </a:rPr>
                        <a:t>人制足球场</a:t>
                      </a:r>
                      <a:endParaRPr lang="zh-CN" sz="1000" kern="100">
                        <a:effectLst/>
                        <a:latin typeface="Times New Roman" panose="02020603050405020304" charset="0"/>
                        <a:ea typeface="宋体" panose="02010600030101010101" pitchFamily="2" charset="-122"/>
                      </a:endParaRPr>
                    </a:p>
                  </a:txBody>
                  <a:tcPr marL="66251" marR="6625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个</a:t>
                      </a:r>
                      <a:endParaRPr lang="zh-CN" sz="1000" kern="100">
                        <a:effectLst/>
                        <a:latin typeface="Times New Roman" panose="02020603050405020304" charset="0"/>
                        <a:ea typeface="宋体" panose="02010600030101010101" pitchFamily="2" charset="-122"/>
                      </a:endParaRPr>
                    </a:p>
                  </a:txBody>
                  <a:tcPr marL="66251" marR="66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07</a:t>
                      </a:r>
                      <a:endParaRPr lang="zh-CN" sz="1000" kern="100">
                        <a:effectLst/>
                        <a:latin typeface="Times New Roman" panose="02020603050405020304" charset="0"/>
                        <a:ea typeface="宋体" panose="02010600030101010101" pitchFamily="2" charset="-122"/>
                      </a:endParaRPr>
                    </a:p>
                  </a:txBody>
                  <a:tcPr marL="66251" marR="66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r>
              <a:tr h="188888">
                <a:tc>
                  <a:txBody>
                    <a:bodyPr/>
                    <a:lstStyle/>
                    <a:p>
                      <a:pPr algn="l">
                        <a:lnSpc>
                          <a:spcPts val="1400"/>
                        </a:lnSpc>
                        <a:spcAft>
                          <a:spcPts val="0"/>
                        </a:spcAft>
                      </a:pPr>
                      <a:r>
                        <a:rPr lang="zh-CN" sz="900" kern="100">
                          <a:effectLst/>
                          <a:latin typeface="Times New Roman" panose="02020603050405020304" charset="0"/>
                          <a:ea typeface="宋体" panose="02010600030101010101" pitchFamily="2" charset="-122"/>
                        </a:rPr>
                        <a:t>图书</a:t>
                      </a:r>
                      <a:endParaRPr lang="zh-CN" sz="1000" kern="100">
                        <a:effectLst/>
                        <a:latin typeface="Times New Roman" panose="02020603050405020304" charset="0"/>
                        <a:ea typeface="宋体" panose="02010600030101010101" pitchFamily="2" charset="-122"/>
                      </a:endParaRPr>
                    </a:p>
                  </a:txBody>
                  <a:tcPr marL="66251" marR="6625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册</a:t>
                      </a:r>
                      <a:endParaRPr lang="zh-CN" sz="1000" kern="100">
                        <a:effectLst/>
                        <a:latin typeface="Times New Roman" panose="02020603050405020304" charset="0"/>
                        <a:ea typeface="宋体" panose="02010600030101010101" pitchFamily="2" charset="-122"/>
                      </a:endParaRPr>
                    </a:p>
                  </a:txBody>
                  <a:tcPr marL="66251" marR="66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08</a:t>
                      </a:r>
                      <a:endParaRPr lang="zh-CN" sz="1000" kern="100">
                        <a:effectLst/>
                        <a:latin typeface="Times New Roman" panose="02020603050405020304" charset="0"/>
                        <a:ea typeface="宋体" panose="02010600030101010101" pitchFamily="2" charset="-122"/>
                      </a:endParaRPr>
                    </a:p>
                  </a:txBody>
                  <a:tcPr marL="66251" marR="66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r>
              <a:tr h="188888">
                <a:tc>
                  <a:txBody>
                    <a:bodyPr/>
                    <a:lstStyle/>
                    <a:p>
                      <a:pPr indent="114300" algn="l">
                        <a:lnSpc>
                          <a:spcPts val="1400"/>
                        </a:lnSpc>
                        <a:spcAft>
                          <a:spcPts val="0"/>
                        </a:spcAft>
                      </a:pPr>
                      <a:r>
                        <a:rPr lang="en-US" sz="900" kern="100" dirty="0">
                          <a:effectLst/>
                          <a:latin typeface="宋体" panose="02010600030101010101" pitchFamily="2" charset="-122"/>
                          <a:ea typeface="宋体" panose="02010600030101010101" pitchFamily="2" charset="-122"/>
                        </a:rPr>
                        <a:t>#</a:t>
                      </a:r>
                      <a:r>
                        <a:rPr lang="zh-CN" sz="900" kern="100" dirty="0">
                          <a:effectLst/>
                          <a:latin typeface="Times New Roman" panose="02020603050405020304" charset="0"/>
                          <a:ea typeface="宋体" panose="02010600030101010101" pitchFamily="2" charset="-122"/>
                        </a:rPr>
                        <a:t>当年新增</a:t>
                      </a:r>
                      <a:endParaRPr lang="zh-CN" sz="1000" kern="100" dirty="0">
                        <a:effectLst/>
                        <a:latin typeface="Times New Roman" panose="02020603050405020304" charset="0"/>
                        <a:ea typeface="宋体" panose="02010600030101010101" pitchFamily="2" charset="-122"/>
                      </a:endParaRPr>
                    </a:p>
                  </a:txBody>
                  <a:tcPr marL="66251" marR="6625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册</a:t>
                      </a:r>
                      <a:endParaRPr lang="zh-CN" sz="1000" kern="100">
                        <a:effectLst/>
                        <a:latin typeface="Times New Roman" panose="02020603050405020304" charset="0"/>
                        <a:ea typeface="宋体" panose="02010600030101010101" pitchFamily="2" charset="-122"/>
                      </a:endParaRPr>
                    </a:p>
                  </a:txBody>
                  <a:tcPr marL="66251" marR="66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09</a:t>
                      </a:r>
                      <a:endParaRPr lang="zh-CN" sz="1000" kern="100">
                        <a:effectLst/>
                        <a:latin typeface="Times New Roman" panose="02020603050405020304" charset="0"/>
                        <a:ea typeface="宋体" panose="02010600030101010101" pitchFamily="2" charset="-122"/>
                      </a:endParaRPr>
                    </a:p>
                  </a:txBody>
                  <a:tcPr marL="66251" marR="66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r>
              <a:tr h="188888">
                <a:tc>
                  <a:txBody>
                    <a:bodyPr/>
                    <a:lstStyle/>
                    <a:p>
                      <a:pPr algn="l">
                        <a:lnSpc>
                          <a:spcPts val="1400"/>
                        </a:lnSpc>
                        <a:spcAft>
                          <a:spcPts val="0"/>
                        </a:spcAft>
                      </a:pPr>
                      <a:r>
                        <a:rPr lang="zh-CN" sz="900" kern="100">
                          <a:effectLst/>
                          <a:latin typeface="Times New Roman" panose="02020603050405020304" charset="0"/>
                          <a:ea typeface="宋体" panose="02010600030101010101" pitchFamily="2" charset="-122"/>
                        </a:rPr>
                        <a:t>数字资源量</a:t>
                      </a:r>
                      <a:endParaRPr lang="zh-CN" sz="1000" kern="100">
                        <a:effectLst/>
                        <a:latin typeface="Times New Roman" panose="02020603050405020304" charset="0"/>
                        <a:ea typeface="宋体" panose="02010600030101010101" pitchFamily="2" charset="-122"/>
                      </a:endParaRPr>
                    </a:p>
                  </a:txBody>
                  <a:tcPr marL="66251" marR="6625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66251" marR="66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66251" marR="66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66251" marR="66251"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66251" marR="66251"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66251" marR="66251" marT="0" marB="0" anchor="ctr">
                    <a:lnL>
                      <a:noFill/>
                    </a:lnL>
                    <a:lnR>
                      <a:noFill/>
                    </a:lnR>
                    <a:lnT>
                      <a:noFill/>
                    </a:lnT>
                    <a:lnB>
                      <a:noFill/>
                    </a:lnB>
                  </a:tcPr>
                </a:tc>
              </a:tr>
              <a:tr h="188888">
                <a:tc>
                  <a:txBody>
                    <a:bodyPr/>
                    <a:lstStyle/>
                    <a:p>
                      <a:pPr indent="114300" algn="l">
                        <a:lnSpc>
                          <a:spcPts val="1400"/>
                        </a:lnSpc>
                        <a:spcAft>
                          <a:spcPts val="0"/>
                        </a:spcAft>
                      </a:pPr>
                      <a:r>
                        <a:rPr lang="zh-CN" sz="900" kern="100">
                          <a:effectLst/>
                          <a:latin typeface="Times New Roman" panose="02020603050405020304" charset="0"/>
                          <a:ea typeface="宋体" panose="02010600030101010101" pitchFamily="2" charset="-122"/>
                        </a:rPr>
                        <a:t>电子图书</a:t>
                      </a:r>
                      <a:endParaRPr lang="zh-CN" sz="1000" kern="100">
                        <a:effectLst/>
                        <a:latin typeface="Times New Roman" panose="02020603050405020304" charset="0"/>
                        <a:ea typeface="宋体" panose="02010600030101010101" pitchFamily="2" charset="-122"/>
                      </a:endParaRPr>
                    </a:p>
                  </a:txBody>
                  <a:tcPr marL="66251" marR="6625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册</a:t>
                      </a:r>
                      <a:endParaRPr lang="zh-CN" sz="1000" kern="100">
                        <a:effectLst/>
                        <a:latin typeface="Times New Roman" panose="02020603050405020304" charset="0"/>
                        <a:ea typeface="宋体" panose="02010600030101010101" pitchFamily="2" charset="-122"/>
                      </a:endParaRPr>
                    </a:p>
                  </a:txBody>
                  <a:tcPr marL="66251" marR="66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10</a:t>
                      </a:r>
                      <a:endParaRPr lang="zh-CN" sz="1000" kern="100">
                        <a:effectLst/>
                        <a:latin typeface="Times New Roman" panose="02020603050405020304" charset="0"/>
                        <a:ea typeface="宋体" panose="02010600030101010101" pitchFamily="2" charset="-122"/>
                      </a:endParaRPr>
                    </a:p>
                  </a:txBody>
                  <a:tcPr marL="66251" marR="66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r>
              <a:tr h="188888">
                <a:tc>
                  <a:txBody>
                    <a:bodyPr/>
                    <a:lstStyle/>
                    <a:p>
                      <a:pPr indent="114300" algn="l">
                        <a:lnSpc>
                          <a:spcPts val="1400"/>
                        </a:lnSpc>
                        <a:spcAft>
                          <a:spcPts val="0"/>
                        </a:spcAft>
                      </a:pPr>
                      <a:r>
                        <a:rPr lang="zh-CN" sz="900" kern="100">
                          <a:effectLst/>
                          <a:latin typeface="Times New Roman" panose="02020603050405020304" charset="0"/>
                          <a:ea typeface="宋体" panose="02010600030101010101" pitchFamily="2" charset="-122"/>
                        </a:rPr>
                        <a:t>电子期刊</a:t>
                      </a:r>
                      <a:endParaRPr lang="zh-CN" sz="1000" kern="100">
                        <a:effectLst/>
                        <a:latin typeface="Times New Roman" panose="02020603050405020304" charset="0"/>
                        <a:ea typeface="宋体" panose="02010600030101010101" pitchFamily="2" charset="-122"/>
                      </a:endParaRPr>
                    </a:p>
                  </a:txBody>
                  <a:tcPr marL="66251" marR="6625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册</a:t>
                      </a:r>
                      <a:endParaRPr lang="zh-CN" sz="1000" kern="100">
                        <a:effectLst/>
                        <a:latin typeface="Times New Roman" panose="02020603050405020304" charset="0"/>
                        <a:ea typeface="宋体" panose="02010600030101010101" pitchFamily="2" charset="-122"/>
                      </a:endParaRPr>
                    </a:p>
                  </a:txBody>
                  <a:tcPr marL="66251" marR="66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11</a:t>
                      </a:r>
                      <a:endParaRPr lang="zh-CN" sz="1000" kern="100">
                        <a:effectLst/>
                        <a:latin typeface="Times New Roman" panose="02020603050405020304" charset="0"/>
                        <a:ea typeface="宋体" panose="02010600030101010101" pitchFamily="2" charset="-122"/>
                      </a:endParaRPr>
                    </a:p>
                  </a:txBody>
                  <a:tcPr marL="66251" marR="66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r>
              <a:tr h="188888">
                <a:tc>
                  <a:txBody>
                    <a:bodyPr/>
                    <a:lstStyle/>
                    <a:p>
                      <a:pPr indent="114300" algn="l">
                        <a:lnSpc>
                          <a:spcPts val="1400"/>
                        </a:lnSpc>
                        <a:spcAft>
                          <a:spcPts val="0"/>
                        </a:spcAft>
                      </a:pPr>
                      <a:r>
                        <a:rPr lang="zh-CN" sz="900" kern="100">
                          <a:effectLst/>
                          <a:latin typeface="Times New Roman" panose="02020603050405020304" charset="0"/>
                          <a:ea typeface="宋体" panose="02010600030101010101" pitchFamily="2" charset="-122"/>
                        </a:rPr>
                        <a:t>学位论文</a:t>
                      </a:r>
                      <a:endParaRPr lang="zh-CN" sz="1000" kern="100">
                        <a:effectLst/>
                        <a:latin typeface="Times New Roman" panose="02020603050405020304" charset="0"/>
                        <a:ea typeface="宋体" panose="02010600030101010101" pitchFamily="2" charset="-122"/>
                      </a:endParaRPr>
                    </a:p>
                  </a:txBody>
                  <a:tcPr marL="66251" marR="6625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册</a:t>
                      </a:r>
                      <a:endParaRPr lang="zh-CN" sz="1000" kern="100">
                        <a:effectLst/>
                        <a:latin typeface="Times New Roman" panose="02020603050405020304" charset="0"/>
                        <a:ea typeface="宋体" panose="02010600030101010101" pitchFamily="2" charset="-122"/>
                      </a:endParaRPr>
                    </a:p>
                  </a:txBody>
                  <a:tcPr marL="66251" marR="66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12</a:t>
                      </a:r>
                      <a:endParaRPr lang="zh-CN" sz="1000" kern="100">
                        <a:effectLst/>
                        <a:latin typeface="Times New Roman" panose="02020603050405020304" charset="0"/>
                        <a:ea typeface="宋体" panose="02010600030101010101" pitchFamily="2" charset="-122"/>
                      </a:endParaRPr>
                    </a:p>
                  </a:txBody>
                  <a:tcPr marL="66251" marR="66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r>
              <a:tr h="188888">
                <a:tc>
                  <a:txBody>
                    <a:bodyPr/>
                    <a:lstStyle/>
                    <a:p>
                      <a:pPr indent="114300" algn="l">
                        <a:lnSpc>
                          <a:spcPts val="1400"/>
                        </a:lnSpc>
                        <a:spcAft>
                          <a:spcPts val="0"/>
                        </a:spcAft>
                      </a:pPr>
                      <a:r>
                        <a:rPr lang="zh-CN" sz="900" kern="100">
                          <a:effectLst/>
                          <a:latin typeface="Times New Roman" panose="02020603050405020304" charset="0"/>
                          <a:ea typeface="宋体" panose="02010600030101010101" pitchFamily="2" charset="-122"/>
                        </a:rPr>
                        <a:t>音视频</a:t>
                      </a:r>
                      <a:endParaRPr lang="zh-CN" sz="1000" kern="100">
                        <a:effectLst/>
                        <a:latin typeface="Times New Roman" panose="02020603050405020304" charset="0"/>
                        <a:ea typeface="宋体" panose="02010600030101010101" pitchFamily="2" charset="-122"/>
                      </a:endParaRPr>
                    </a:p>
                  </a:txBody>
                  <a:tcPr marL="66251" marR="6625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小时</a:t>
                      </a:r>
                      <a:endParaRPr lang="zh-CN" sz="1000" kern="100">
                        <a:effectLst/>
                        <a:latin typeface="Times New Roman" panose="02020603050405020304" charset="0"/>
                        <a:ea typeface="宋体" panose="02010600030101010101" pitchFamily="2" charset="-122"/>
                      </a:endParaRPr>
                    </a:p>
                  </a:txBody>
                  <a:tcPr marL="66251" marR="66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13</a:t>
                      </a:r>
                      <a:endParaRPr lang="zh-CN" sz="1000" kern="100">
                        <a:effectLst/>
                        <a:latin typeface="Times New Roman" panose="02020603050405020304" charset="0"/>
                        <a:ea typeface="宋体" panose="02010600030101010101" pitchFamily="2" charset="-122"/>
                      </a:endParaRPr>
                    </a:p>
                  </a:txBody>
                  <a:tcPr marL="66251" marR="66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r>
              <a:tr h="188888">
                <a:tc>
                  <a:txBody>
                    <a:bodyPr/>
                    <a:lstStyle/>
                    <a:p>
                      <a:pPr algn="l">
                        <a:lnSpc>
                          <a:spcPts val="1400"/>
                        </a:lnSpc>
                        <a:spcAft>
                          <a:spcPts val="0"/>
                        </a:spcAft>
                      </a:pPr>
                      <a:r>
                        <a:rPr lang="zh-CN" sz="900" kern="100" dirty="0">
                          <a:effectLst/>
                          <a:latin typeface="Times New Roman" panose="02020603050405020304" charset="0"/>
                          <a:ea typeface="宋体" panose="02010600030101010101" pitchFamily="2" charset="-122"/>
                        </a:rPr>
                        <a:t>职业教育仿真实训资源量</a:t>
                      </a:r>
                      <a:endParaRPr lang="zh-CN" sz="1000" kern="100" dirty="0">
                        <a:effectLst/>
                        <a:latin typeface="Times New Roman" panose="02020603050405020304" charset="0"/>
                        <a:ea typeface="宋体" panose="02010600030101010101" pitchFamily="2" charset="-122"/>
                      </a:endParaRPr>
                    </a:p>
                  </a:txBody>
                  <a:tcPr marL="66251" marR="6625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套</a:t>
                      </a:r>
                      <a:endParaRPr lang="zh-CN" sz="1000" kern="100">
                        <a:effectLst/>
                        <a:latin typeface="Times New Roman" panose="02020603050405020304" charset="0"/>
                        <a:ea typeface="宋体" panose="02010600030101010101" pitchFamily="2" charset="-122"/>
                      </a:endParaRPr>
                    </a:p>
                  </a:txBody>
                  <a:tcPr marL="66251" marR="66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14</a:t>
                      </a:r>
                      <a:endParaRPr lang="zh-CN" sz="1000" kern="100">
                        <a:effectLst/>
                        <a:latin typeface="Times New Roman" panose="02020603050405020304" charset="0"/>
                        <a:ea typeface="宋体" panose="02010600030101010101" pitchFamily="2" charset="-122"/>
                      </a:endParaRPr>
                    </a:p>
                  </a:txBody>
                  <a:tcPr marL="66251" marR="66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r>
              <a:tr h="188888">
                <a:tc>
                  <a:txBody>
                    <a:bodyPr/>
                    <a:lstStyle/>
                    <a:p>
                      <a:pPr indent="114300" algn="l">
                        <a:lnSpc>
                          <a:spcPts val="1400"/>
                        </a:lnSpc>
                        <a:spcAft>
                          <a:spcPts val="0"/>
                        </a:spcAft>
                      </a:pPr>
                      <a:r>
                        <a:rPr lang="zh-CN" sz="900" kern="100">
                          <a:effectLst/>
                          <a:latin typeface="Times New Roman" panose="02020603050405020304" charset="0"/>
                          <a:ea typeface="宋体" panose="02010600030101010101" pitchFamily="2" charset="-122"/>
                        </a:rPr>
                        <a:t>仿真实验软件</a:t>
                      </a:r>
                      <a:endParaRPr lang="zh-CN" sz="1000" kern="100">
                        <a:effectLst/>
                        <a:latin typeface="Times New Roman" panose="02020603050405020304" charset="0"/>
                        <a:ea typeface="宋体" panose="02010600030101010101" pitchFamily="2" charset="-122"/>
                      </a:endParaRPr>
                    </a:p>
                  </a:txBody>
                  <a:tcPr marL="66251" marR="6625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套</a:t>
                      </a:r>
                      <a:endParaRPr lang="zh-CN" sz="1000" kern="100">
                        <a:effectLst/>
                        <a:latin typeface="Times New Roman" panose="02020603050405020304" charset="0"/>
                        <a:ea typeface="宋体" panose="02010600030101010101" pitchFamily="2" charset="-122"/>
                      </a:endParaRPr>
                    </a:p>
                  </a:txBody>
                  <a:tcPr marL="66251" marR="66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15</a:t>
                      </a:r>
                      <a:endParaRPr lang="zh-CN" sz="1000" kern="100">
                        <a:effectLst/>
                        <a:latin typeface="Times New Roman" panose="02020603050405020304" charset="0"/>
                        <a:ea typeface="宋体" panose="02010600030101010101" pitchFamily="2" charset="-122"/>
                      </a:endParaRPr>
                    </a:p>
                  </a:txBody>
                  <a:tcPr marL="66251" marR="66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r>
              <a:tr h="188888">
                <a:tc>
                  <a:txBody>
                    <a:bodyPr/>
                    <a:lstStyle/>
                    <a:p>
                      <a:pPr indent="114300" algn="l">
                        <a:lnSpc>
                          <a:spcPts val="1400"/>
                        </a:lnSpc>
                        <a:spcAft>
                          <a:spcPts val="0"/>
                        </a:spcAft>
                      </a:pPr>
                      <a:r>
                        <a:rPr lang="zh-CN" sz="900" kern="100">
                          <a:effectLst/>
                          <a:latin typeface="Times New Roman" panose="02020603050405020304" charset="0"/>
                          <a:ea typeface="宋体" panose="02010600030101010101" pitchFamily="2" charset="-122"/>
                        </a:rPr>
                        <a:t>仿真实训软件</a:t>
                      </a:r>
                      <a:endParaRPr lang="zh-CN" sz="1000" kern="100">
                        <a:effectLst/>
                        <a:latin typeface="Times New Roman" panose="02020603050405020304" charset="0"/>
                        <a:ea typeface="宋体" panose="02010600030101010101" pitchFamily="2" charset="-122"/>
                      </a:endParaRPr>
                    </a:p>
                  </a:txBody>
                  <a:tcPr marL="66251" marR="6625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套</a:t>
                      </a:r>
                      <a:endParaRPr lang="zh-CN" sz="1000" kern="100">
                        <a:effectLst/>
                        <a:latin typeface="Times New Roman" panose="02020603050405020304" charset="0"/>
                        <a:ea typeface="宋体" panose="02010600030101010101" pitchFamily="2" charset="-122"/>
                      </a:endParaRPr>
                    </a:p>
                  </a:txBody>
                  <a:tcPr marL="66251" marR="66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16</a:t>
                      </a:r>
                      <a:endParaRPr lang="zh-CN" sz="1000" kern="100">
                        <a:effectLst/>
                        <a:latin typeface="Times New Roman" panose="02020603050405020304" charset="0"/>
                        <a:ea typeface="宋体" panose="02010600030101010101" pitchFamily="2" charset="-122"/>
                      </a:endParaRPr>
                    </a:p>
                  </a:txBody>
                  <a:tcPr marL="66251" marR="66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r>
              <a:tr h="188888">
                <a:tc>
                  <a:txBody>
                    <a:bodyPr/>
                    <a:lstStyle/>
                    <a:p>
                      <a:pPr indent="114300" algn="l">
                        <a:lnSpc>
                          <a:spcPts val="1400"/>
                        </a:lnSpc>
                        <a:spcAft>
                          <a:spcPts val="0"/>
                        </a:spcAft>
                      </a:pPr>
                      <a:r>
                        <a:rPr lang="zh-CN" sz="900" kern="100">
                          <a:effectLst/>
                          <a:latin typeface="Times New Roman" panose="02020603050405020304" charset="0"/>
                          <a:ea typeface="宋体" panose="02010600030101010101" pitchFamily="2" charset="-122"/>
                        </a:rPr>
                        <a:t>仿真实习软件</a:t>
                      </a:r>
                      <a:endParaRPr lang="zh-CN" sz="1000" kern="100">
                        <a:effectLst/>
                        <a:latin typeface="Times New Roman" panose="02020603050405020304" charset="0"/>
                        <a:ea typeface="宋体" panose="02010600030101010101" pitchFamily="2" charset="-122"/>
                      </a:endParaRPr>
                    </a:p>
                  </a:txBody>
                  <a:tcPr marL="66251" marR="6625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套</a:t>
                      </a:r>
                      <a:endParaRPr lang="zh-CN" sz="1000" kern="100">
                        <a:effectLst/>
                        <a:latin typeface="Times New Roman" panose="02020603050405020304" charset="0"/>
                        <a:ea typeface="宋体" panose="02010600030101010101" pitchFamily="2" charset="-122"/>
                      </a:endParaRPr>
                    </a:p>
                  </a:txBody>
                  <a:tcPr marL="66251" marR="66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17</a:t>
                      </a:r>
                      <a:endParaRPr lang="zh-CN" sz="1000" kern="100">
                        <a:effectLst/>
                        <a:latin typeface="Times New Roman" panose="02020603050405020304" charset="0"/>
                        <a:ea typeface="宋体" panose="02010600030101010101" pitchFamily="2" charset="-122"/>
                      </a:endParaRPr>
                    </a:p>
                  </a:txBody>
                  <a:tcPr marL="66251" marR="66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r>
              <a:tr h="188888">
                <a:tc>
                  <a:txBody>
                    <a:bodyPr/>
                    <a:lstStyle/>
                    <a:p>
                      <a:pPr algn="l">
                        <a:lnSpc>
                          <a:spcPts val="1400"/>
                        </a:lnSpc>
                        <a:spcAft>
                          <a:spcPts val="0"/>
                        </a:spcAft>
                      </a:pPr>
                      <a:r>
                        <a:rPr lang="zh-CN" sz="900" kern="100" dirty="0">
                          <a:effectLst/>
                          <a:latin typeface="Times New Roman" panose="02020603050405020304" charset="0"/>
                          <a:ea typeface="宋体" panose="02010600030101010101" pitchFamily="2" charset="-122"/>
                        </a:rPr>
                        <a:t>数字终端数</a:t>
                      </a:r>
                      <a:endParaRPr lang="zh-CN" sz="1000" kern="100" dirty="0">
                        <a:effectLst/>
                        <a:latin typeface="Times New Roman" panose="02020603050405020304" charset="0"/>
                        <a:ea typeface="宋体" panose="02010600030101010101" pitchFamily="2" charset="-122"/>
                      </a:endParaRPr>
                    </a:p>
                  </a:txBody>
                  <a:tcPr marL="66251" marR="6625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台</a:t>
                      </a:r>
                      <a:endParaRPr lang="zh-CN" sz="1000" kern="100">
                        <a:effectLst/>
                        <a:latin typeface="Times New Roman" panose="02020603050405020304" charset="0"/>
                        <a:ea typeface="宋体" panose="02010600030101010101" pitchFamily="2" charset="-122"/>
                      </a:endParaRPr>
                    </a:p>
                  </a:txBody>
                  <a:tcPr marL="66251" marR="66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18</a:t>
                      </a:r>
                      <a:endParaRPr lang="zh-CN" sz="1000" kern="100">
                        <a:effectLst/>
                        <a:latin typeface="Times New Roman" panose="02020603050405020304" charset="0"/>
                        <a:ea typeface="宋体" panose="02010600030101010101" pitchFamily="2" charset="-122"/>
                      </a:endParaRPr>
                    </a:p>
                  </a:txBody>
                  <a:tcPr marL="66251" marR="66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r>
              <a:tr h="188888">
                <a:tc>
                  <a:txBody>
                    <a:bodyPr/>
                    <a:lstStyle/>
                    <a:p>
                      <a:pPr indent="114300" algn="l">
                        <a:lnSpc>
                          <a:spcPts val="1400"/>
                        </a:lnSpc>
                        <a:spcAft>
                          <a:spcPts val="0"/>
                        </a:spcAft>
                      </a:pPr>
                      <a:r>
                        <a:rPr lang="en-US" altLang="zh-CN" sz="900" kern="100" dirty="0">
                          <a:effectLst/>
                          <a:latin typeface="Times New Roman" panose="02020603050405020304" charset="0"/>
                          <a:ea typeface="宋体" panose="02010600030101010101" pitchFamily="2" charset="-122"/>
                        </a:rPr>
                        <a:t>#</a:t>
                      </a:r>
                      <a:r>
                        <a:rPr lang="zh-CN" sz="900" kern="100" dirty="0">
                          <a:effectLst/>
                          <a:latin typeface="Times New Roman" panose="02020603050405020304" charset="0"/>
                          <a:ea typeface="宋体" panose="02010600030101010101" pitchFamily="2" charset="-122"/>
                        </a:rPr>
                        <a:t>教师终端数</a:t>
                      </a:r>
                      <a:endParaRPr lang="zh-CN" sz="1000" kern="100" dirty="0">
                        <a:effectLst/>
                        <a:latin typeface="Times New Roman" panose="02020603050405020304" charset="0"/>
                        <a:ea typeface="宋体" panose="02010600030101010101" pitchFamily="2" charset="-122"/>
                      </a:endParaRPr>
                    </a:p>
                  </a:txBody>
                  <a:tcPr marL="66251" marR="6625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台</a:t>
                      </a:r>
                      <a:endParaRPr lang="zh-CN" sz="1000" kern="100">
                        <a:effectLst/>
                        <a:latin typeface="Times New Roman" panose="02020603050405020304" charset="0"/>
                        <a:ea typeface="宋体" panose="02010600030101010101" pitchFamily="2" charset="-122"/>
                      </a:endParaRPr>
                    </a:p>
                  </a:txBody>
                  <a:tcPr marL="66251" marR="66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19</a:t>
                      </a:r>
                      <a:endParaRPr lang="zh-CN" sz="1000" kern="100">
                        <a:effectLst/>
                        <a:latin typeface="Times New Roman" panose="02020603050405020304" charset="0"/>
                        <a:ea typeface="宋体" panose="02010600030101010101" pitchFamily="2" charset="-122"/>
                      </a:endParaRPr>
                    </a:p>
                  </a:txBody>
                  <a:tcPr marL="66251" marR="66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r>
              <a:tr h="188888">
                <a:tc>
                  <a:txBody>
                    <a:bodyPr/>
                    <a:lstStyle/>
                    <a:p>
                      <a:pPr indent="114300" algn="l">
                        <a:lnSpc>
                          <a:spcPts val="1400"/>
                        </a:lnSpc>
                        <a:spcAft>
                          <a:spcPts val="0"/>
                        </a:spcAft>
                      </a:pPr>
                      <a:r>
                        <a:rPr lang="en-US" altLang="zh-CN" sz="900" kern="100" dirty="0">
                          <a:effectLst/>
                          <a:latin typeface="Times New Roman" panose="02020603050405020304" charset="0"/>
                          <a:ea typeface="宋体" panose="02010600030101010101" pitchFamily="2" charset="-122"/>
                        </a:rPr>
                        <a:t>#</a:t>
                      </a:r>
                      <a:r>
                        <a:rPr lang="zh-CN" sz="900" kern="100" dirty="0">
                          <a:effectLst/>
                          <a:latin typeface="Times New Roman" panose="02020603050405020304" charset="0"/>
                          <a:ea typeface="宋体" panose="02010600030101010101" pitchFamily="2" charset="-122"/>
                        </a:rPr>
                        <a:t>学生终端数</a:t>
                      </a:r>
                      <a:endParaRPr lang="zh-CN" sz="1000" kern="100" dirty="0">
                        <a:effectLst/>
                        <a:latin typeface="Times New Roman" panose="02020603050405020304" charset="0"/>
                        <a:ea typeface="宋体" panose="02010600030101010101" pitchFamily="2" charset="-122"/>
                      </a:endParaRPr>
                    </a:p>
                  </a:txBody>
                  <a:tcPr marL="66251" marR="6625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台</a:t>
                      </a:r>
                      <a:endParaRPr lang="zh-CN" sz="1000" kern="100">
                        <a:effectLst/>
                        <a:latin typeface="Times New Roman" panose="02020603050405020304" charset="0"/>
                        <a:ea typeface="宋体" panose="02010600030101010101" pitchFamily="2" charset="-122"/>
                      </a:endParaRPr>
                    </a:p>
                  </a:txBody>
                  <a:tcPr marL="66251" marR="66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20</a:t>
                      </a:r>
                      <a:endParaRPr lang="zh-CN" sz="1000" kern="100">
                        <a:effectLst/>
                        <a:latin typeface="Times New Roman" panose="02020603050405020304" charset="0"/>
                        <a:ea typeface="宋体" panose="02010600030101010101" pitchFamily="2" charset="-122"/>
                      </a:endParaRPr>
                    </a:p>
                  </a:txBody>
                  <a:tcPr marL="66251" marR="66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r>
              <a:tr h="188888">
                <a:tc>
                  <a:txBody>
                    <a:bodyPr/>
                    <a:lstStyle/>
                    <a:p>
                      <a:pPr algn="l">
                        <a:lnSpc>
                          <a:spcPts val="1400"/>
                        </a:lnSpc>
                        <a:spcAft>
                          <a:spcPts val="0"/>
                        </a:spcAft>
                      </a:pPr>
                      <a:r>
                        <a:rPr lang="zh-CN" sz="900" kern="100">
                          <a:effectLst/>
                          <a:latin typeface="Times New Roman" panose="02020603050405020304" charset="0"/>
                          <a:ea typeface="宋体" panose="02010600030101010101" pitchFamily="2" charset="-122"/>
                        </a:rPr>
                        <a:t>教室</a:t>
                      </a:r>
                      <a:endParaRPr lang="zh-CN" sz="1000" kern="100">
                        <a:effectLst/>
                        <a:latin typeface="Times New Roman" panose="02020603050405020304" charset="0"/>
                        <a:ea typeface="宋体" panose="02010600030101010101" pitchFamily="2" charset="-122"/>
                      </a:endParaRPr>
                    </a:p>
                  </a:txBody>
                  <a:tcPr marL="66251" marR="6625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间</a:t>
                      </a:r>
                      <a:endParaRPr lang="zh-CN" sz="1000" kern="100">
                        <a:effectLst/>
                        <a:latin typeface="Times New Roman" panose="02020603050405020304" charset="0"/>
                        <a:ea typeface="宋体" panose="02010600030101010101" pitchFamily="2" charset="-122"/>
                      </a:endParaRPr>
                    </a:p>
                  </a:txBody>
                  <a:tcPr marL="66251" marR="66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21</a:t>
                      </a:r>
                      <a:endParaRPr lang="zh-CN" sz="1000" kern="100">
                        <a:effectLst/>
                        <a:latin typeface="Times New Roman" panose="02020603050405020304" charset="0"/>
                        <a:ea typeface="宋体" panose="02010600030101010101" pitchFamily="2" charset="-122"/>
                      </a:endParaRPr>
                    </a:p>
                  </a:txBody>
                  <a:tcPr marL="66251" marR="66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r>
              <a:tr h="188888">
                <a:tc>
                  <a:txBody>
                    <a:bodyPr/>
                    <a:lstStyle/>
                    <a:p>
                      <a:pPr indent="114300" algn="l">
                        <a:lnSpc>
                          <a:spcPts val="1400"/>
                        </a:lnSpc>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网络多媒体教室</a:t>
                      </a:r>
                      <a:endParaRPr lang="zh-CN" sz="1000" kern="100">
                        <a:effectLst/>
                        <a:latin typeface="Times New Roman" panose="02020603050405020304" charset="0"/>
                        <a:ea typeface="宋体" panose="02010600030101010101" pitchFamily="2" charset="-122"/>
                      </a:endParaRPr>
                    </a:p>
                  </a:txBody>
                  <a:tcPr marL="66251" marR="6625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间</a:t>
                      </a:r>
                      <a:endParaRPr lang="zh-CN" sz="1000" kern="100">
                        <a:effectLst/>
                        <a:latin typeface="Times New Roman" panose="02020603050405020304" charset="0"/>
                        <a:ea typeface="宋体" panose="02010600030101010101" pitchFamily="2" charset="-122"/>
                      </a:endParaRPr>
                    </a:p>
                  </a:txBody>
                  <a:tcPr marL="66251" marR="66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22</a:t>
                      </a:r>
                      <a:endParaRPr lang="zh-CN" sz="1000" kern="100">
                        <a:effectLst/>
                        <a:latin typeface="Times New Roman" panose="02020603050405020304" charset="0"/>
                        <a:ea typeface="宋体" panose="02010600030101010101" pitchFamily="2" charset="-122"/>
                      </a:endParaRPr>
                    </a:p>
                  </a:txBody>
                  <a:tcPr marL="66251" marR="66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r>
              <a:tr h="188888">
                <a:tc>
                  <a:txBody>
                    <a:bodyPr/>
                    <a:lstStyle/>
                    <a:p>
                      <a:pPr algn="l">
                        <a:lnSpc>
                          <a:spcPts val="1400"/>
                        </a:lnSpc>
                        <a:spcAft>
                          <a:spcPts val="0"/>
                        </a:spcAft>
                      </a:pPr>
                      <a:r>
                        <a:rPr lang="zh-CN" sz="900" kern="100">
                          <a:effectLst/>
                          <a:latin typeface="Times New Roman" panose="02020603050405020304" charset="0"/>
                          <a:ea typeface="宋体" panose="02010600030101010101" pitchFamily="2" charset="-122"/>
                        </a:rPr>
                        <a:t>固定资产总值</a:t>
                      </a:r>
                      <a:endParaRPr lang="zh-CN" sz="1000" kern="100">
                        <a:effectLst/>
                        <a:latin typeface="Times New Roman" panose="02020603050405020304" charset="0"/>
                        <a:ea typeface="宋体" panose="02010600030101010101" pitchFamily="2" charset="-122"/>
                      </a:endParaRPr>
                    </a:p>
                  </a:txBody>
                  <a:tcPr marL="66251" marR="6625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万元</a:t>
                      </a:r>
                      <a:endParaRPr lang="zh-CN" sz="1000" kern="100">
                        <a:effectLst/>
                        <a:latin typeface="Times New Roman" panose="02020603050405020304" charset="0"/>
                        <a:ea typeface="宋体" panose="02010600030101010101" pitchFamily="2" charset="-122"/>
                      </a:endParaRPr>
                    </a:p>
                  </a:txBody>
                  <a:tcPr marL="66251" marR="66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23</a:t>
                      </a:r>
                      <a:endParaRPr lang="zh-CN" sz="1000" kern="100">
                        <a:effectLst/>
                        <a:latin typeface="Times New Roman" panose="02020603050405020304" charset="0"/>
                        <a:ea typeface="宋体" panose="02010600030101010101" pitchFamily="2" charset="-122"/>
                      </a:endParaRPr>
                    </a:p>
                  </a:txBody>
                  <a:tcPr marL="66251" marR="66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r>
              <a:tr h="188888">
                <a:tc>
                  <a:txBody>
                    <a:bodyPr/>
                    <a:lstStyle/>
                    <a:p>
                      <a:pPr indent="114300" algn="l">
                        <a:lnSpc>
                          <a:spcPts val="1400"/>
                        </a:lnSpc>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教学科研实习仪器设备资产值</a:t>
                      </a:r>
                      <a:endParaRPr lang="zh-CN" sz="1000" kern="100">
                        <a:effectLst/>
                        <a:latin typeface="Times New Roman" panose="02020603050405020304" charset="0"/>
                        <a:ea typeface="宋体" panose="02010600030101010101" pitchFamily="2" charset="-122"/>
                      </a:endParaRPr>
                    </a:p>
                  </a:txBody>
                  <a:tcPr marL="66251" marR="6625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万元</a:t>
                      </a:r>
                      <a:endParaRPr lang="zh-CN" sz="1000" kern="100">
                        <a:effectLst/>
                        <a:latin typeface="Times New Roman" panose="02020603050405020304" charset="0"/>
                        <a:ea typeface="宋体" panose="02010600030101010101" pitchFamily="2" charset="-122"/>
                      </a:endParaRPr>
                    </a:p>
                  </a:txBody>
                  <a:tcPr marL="66251" marR="66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24</a:t>
                      </a:r>
                      <a:endParaRPr lang="zh-CN" sz="1000" kern="100">
                        <a:effectLst/>
                        <a:latin typeface="Times New Roman" panose="02020603050405020304" charset="0"/>
                        <a:ea typeface="宋体" panose="02010600030101010101" pitchFamily="2" charset="-122"/>
                      </a:endParaRPr>
                    </a:p>
                  </a:txBody>
                  <a:tcPr marL="66251" marR="66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a:noFill/>
                    </a:lnB>
                  </a:tcPr>
                </a:tc>
              </a:tr>
              <a:tr h="188888">
                <a:tc>
                  <a:txBody>
                    <a:bodyPr/>
                    <a:lstStyle/>
                    <a:p>
                      <a:pPr indent="228600" algn="l">
                        <a:lnSpc>
                          <a:spcPts val="1400"/>
                        </a:lnSpc>
                        <a:spcAft>
                          <a:spcPts val="0"/>
                        </a:spcAft>
                      </a:pPr>
                      <a:r>
                        <a:rPr lang="en-US" sz="900" kern="100" dirty="0">
                          <a:effectLst/>
                          <a:latin typeface="宋体" panose="02010600030101010101" pitchFamily="2" charset="-122"/>
                          <a:ea typeface="宋体" panose="02010600030101010101" pitchFamily="2" charset="-122"/>
                        </a:rPr>
                        <a:t>#</a:t>
                      </a:r>
                      <a:r>
                        <a:rPr lang="zh-CN" sz="900" kern="100" dirty="0">
                          <a:effectLst/>
                          <a:latin typeface="Times New Roman" panose="02020603050405020304" charset="0"/>
                          <a:ea typeface="宋体" panose="02010600030101010101" pitchFamily="2" charset="-122"/>
                        </a:rPr>
                        <a:t>当年新增</a:t>
                      </a:r>
                      <a:endParaRPr lang="zh-CN" sz="1000" kern="100" dirty="0">
                        <a:effectLst/>
                        <a:latin typeface="Times New Roman" panose="02020603050405020304" charset="0"/>
                        <a:ea typeface="宋体" panose="02010600030101010101" pitchFamily="2" charset="-122"/>
                      </a:endParaRPr>
                    </a:p>
                  </a:txBody>
                  <a:tcPr marL="66251" marR="6625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万元</a:t>
                      </a:r>
                      <a:endParaRPr lang="zh-CN" sz="1000" kern="100">
                        <a:effectLst/>
                        <a:latin typeface="Times New Roman" panose="02020603050405020304" charset="0"/>
                        <a:ea typeface="宋体" panose="02010600030101010101" pitchFamily="2" charset="-122"/>
                      </a:endParaRPr>
                    </a:p>
                  </a:txBody>
                  <a:tcPr marL="66251" marR="66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25</a:t>
                      </a:r>
                      <a:endParaRPr lang="zh-CN" sz="1000" kern="100">
                        <a:effectLst/>
                        <a:latin typeface="Times New Roman" panose="02020603050405020304" charset="0"/>
                        <a:ea typeface="宋体" panose="02010600030101010101" pitchFamily="2" charset="-122"/>
                      </a:endParaRPr>
                    </a:p>
                  </a:txBody>
                  <a:tcPr marL="66251" marR="66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6251" marR="66251"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66251" marR="66251" marT="0" marB="0">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
        <p:nvSpPr>
          <p:cNvPr id="9" name="矩形 8"/>
          <p:cNvSpPr/>
          <p:nvPr/>
        </p:nvSpPr>
        <p:spPr>
          <a:xfrm>
            <a:off x="2797661" y="287020"/>
            <a:ext cx="6596678" cy="400110"/>
          </a:xfrm>
          <a:prstGeom prst="rect">
            <a:avLst/>
          </a:prstGeom>
        </p:spPr>
        <p:txBody>
          <a:bodyPr wrap="none">
            <a:spAutoFit/>
          </a:bodyPr>
          <a:lstStyle/>
          <a:p>
            <a:pPr algn="ctr"/>
            <a:r>
              <a:rPr lang="zh-CN" altLang="en-US" sz="2000" b="1" dirty="0">
                <a:solidFill>
                  <a:srgbClr val="304371"/>
                </a:solidFill>
                <a:cs typeface="+mn-ea"/>
                <a:sym typeface="+mn-lt"/>
              </a:rPr>
              <a:t>（七十六）职业教育学校、高等教育学校资产等办学条件</a:t>
            </a:r>
            <a:endParaRPr lang="zh-CN" altLang="en-US" sz="2000" b="1" dirty="0">
              <a:solidFill>
                <a:srgbClr val="304371"/>
              </a:solidFill>
              <a:cs typeface="+mn-ea"/>
              <a:sym typeface="+mn-lt"/>
            </a:endParaRPr>
          </a:p>
        </p:txBody>
      </p:sp>
      <p:grpSp>
        <p:nvGrpSpPr>
          <p:cNvPr id="4" name="组合 3"/>
          <p:cNvGrpSpPr/>
          <p:nvPr/>
        </p:nvGrpSpPr>
        <p:grpSpPr>
          <a:xfrm>
            <a:off x="673105" y="3118494"/>
            <a:ext cx="10858500" cy="670829"/>
            <a:chOff x="660401" y="1157364"/>
            <a:chExt cx="10858500" cy="1009229"/>
          </a:xfrm>
        </p:grpSpPr>
        <p:grpSp>
          <p:nvGrpSpPr>
            <p:cNvPr id="5" name="组合 4"/>
            <p:cNvGrpSpPr/>
            <p:nvPr/>
          </p:nvGrpSpPr>
          <p:grpSpPr>
            <a:xfrm>
              <a:off x="660401" y="1449637"/>
              <a:ext cx="10858500" cy="716956"/>
              <a:chOff x="660401" y="370053"/>
              <a:chExt cx="10858500" cy="1226285"/>
            </a:xfrm>
          </p:grpSpPr>
          <p:sp>
            <p:nvSpPr>
              <p:cNvPr id="7" name="矩形 6"/>
              <p:cNvSpPr/>
              <p:nvPr/>
            </p:nvSpPr>
            <p:spPr>
              <a:xfrm>
                <a:off x="660401" y="556866"/>
                <a:ext cx="10858500" cy="1039472"/>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8" name="矩形 7"/>
              <p:cNvSpPr/>
              <p:nvPr/>
            </p:nvSpPr>
            <p:spPr>
              <a:xfrm>
                <a:off x="666750" y="370053"/>
                <a:ext cx="10722611" cy="1039471"/>
              </a:xfrm>
              <a:prstGeom prst="rect">
                <a:avLst/>
              </a:prstGeom>
            </p:spPr>
            <p:txBody>
              <a:bodyPr wrap="square">
                <a:spAutoFit/>
              </a:bodyPr>
              <a:lstStyle/>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rPr>
                  <a:t>图书当年新增是指上学年期间学校产权图书净增加的数量。包括购买，接受捐赠、政府划拨调配等</a:t>
                </a:r>
                <a:endParaRPr lang="en-US" altLang="zh-CN" sz="1600" b="1" dirty="0">
                  <a:solidFill>
                    <a:schemeClr val="accent5">
                      <a:lumMod val="20000"/>
                      <a:lumOff val="80000"/>
                    </a:schemeClr>
                  </a:solidFill>
                  <a:latin typeface="黑体" panose="02010609060101010101" charset="-122"/>
                  <a:ea typeface="黑体" panose="02010609060101010101" charset="-122"/>
                </a:endParaRPr>
              </a:p>
            </p:txBody>
          </p:sp>
        </p:grpSp>
        <p:sp>
          <p:nvSpPr>
            <p:cNvPr id="6" name="矩形 5"/>
            <p:cNvSpPr/>
            <p:nvPr/>
          </p:nvSpPr>
          <p:spPr>
            <a:xfrm flipH="1">
              <a:off x="765171" y="1157364"/>
              <a:ext cx="1624329" cy="380235"/>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10" name="组合 9"/>
          <p:cNvGrpSpPr/>
          <p:nvPr/>
        </p:nvGrpSpPr>
        <p:grpSpPr>
          <a:xfrm>
            <a:off x="658805" y="4255176"/>
            <a:ext cx="10858500" cy="2606571"/>
            <a:chOff x="660401" y="211585"/>
            <a:chExt cx="10858500" cy="3921458"/>
          </a:xfrm>
        </p:grpSpPr>
        <p:grpSp>
          <p:nvGrpSpPr>
            <p:cNvPr id="11" name="组合 10"/>
            <p:cNvGrpSpPr/>
            <p:nvPr/>
          </p:nvGrpSpPr>
          <p:grpSpPr>
            <a:xfrm>
              <a:off x="660401" y="1449637"/>
              <a:ext cx="10858500" cy="2683406"/>
              <a:chOff x="660401" y="370052"/>
              <a:chExt cx="10858500" cy="4589710"/>
            </a:xfrm>
          </p:grpSpPr>
          <p:sp>
            <p:nvSpPr>
              <p:cNvPr id="13" name="矩形 12"/>
              <p:cNvSpPr/>
              <p:nvPr/>
            </p:nvSpPr>
            <p:spPr>
              <a:xfrm>
                <a:off x="660401" y="556866"/>
                <a:ext cx="10858500" cy="4402896"/>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14" name="矩形 13"/>
              <p:cNvSpPr/>
              <p:nvPr/>
            </p:nvSpPr>
            <p:spPr>
              <a:xfrm>
                <a:off x="666750" y="370052"/>
                <a:ext cx="10722611" cy="4402897"/>
              </a:xfrm>
              <a:prstGeom prst="rect">
                <a:avLst/>
              </a:prstGeom>
            </p:spPr>
            <p:txBody>
              <a:bodyPr wrap="square">
                <a:spAutoFit/>
              </a:bodyPr>
              <a:lstStyle/>
              <a:p>
                <a:pPr>
                  <a:lnSpc>
                    <a:spcPct val="150000"/>
                  </a:lnSpc>
                </a:pPr>
                <a:r>
                  <a:rPr lang="zh-CN" altLang="en-US" sz="1200" dirty="0">
                    <a:solidFill>
                      <a:schemeClr val="accent5">
                        <a:lumMod val="20000"/>
                        <a:lumOff val="80000"/>
                      </a:schemeClr>
                    </a:solidFill>
                    <a:latin typeface="黑体" panose="02010609060101010101" charset="-122"/>
                    <a:ea typeface="黑体" panose="02010609060101010101" charset="-122"/>
                  </a:rPr>
                  <a:t>（</a:t>
                </a:r>
                <a:r>
                  <a:rPr lang="en-US" altLang="zh-CN" sz="1200" dirty="0">
                    <a:solidFill>
                      <a:schemeClr val="accent5">
                        <a:lumMod val="20000"/>
                        <a:lumOff val="80000"/>
                      </a:schemeClr>
                    </a:solidFill>
                    <a:latin typeface="黑体" panose="02010609060101010101" charset="-122"/>
                    <a:ea typeface="黑体" panose="02010609060101010101" charset="-122"/>
                  </a:rPr>
                  <a:t>11</a:t>
                </a:r>
                <a:r>
                  <a:rPr lang="zh-CN" altLang="en-US" sz="1200" dirty="0">
                    <a:solidFill>
                      <a:schemeClr val="accent5">
                        <a:lumMod val="20000"/>
                        <a:lumOff val="80000"/>
                      </a:schemeClr>
                    </a:solidFill>
                    <a:latin typeface="黑体" panose="02010609060101010101" charset="-122"/>
                    <a:ea typeface="黑体" panose="02010609060101010101" charset="-122"/>
                  </a:rPr>
                  <a:t>）职业教育仿真实训资源量是指根据</a:t>
                </a:r>
                <a:r>
                  <a:rPr lang="en-US" altLang="zh-CN" sz="1200" dirty="0">
                    <a:solidFill>
                      <a:schemeClr val="accent5">
                        <a:lumMod val="20000"/>
                        <a:lumOff val="80000"/>
                      </a:schemeClr>
                    </a:solidFill>
                    <a:latin typeface="黑体" panose="02010609060101010101" charset="-122"/>
                    <a:ea typeface="黑体" panose="02010609060101010101" charset="-122"/>
                  </a:rPr>
                  <a:t>《</a:t>
                </a:r>
                <a:r>
                  <a:rPr lang="zh-CN" altLang="en-US" sz="1200" dirty="0">
                    <a:solidFill>
                      <a:schemeClr val="accent5">
                        <a:lumMod val="20000"/>
                        <a:lumOff val="80000"/>
                      </a:schemeClr>
                    </a:solidFill>
                    <a:latin typeface="黑体" panose="02010609060101010101" charset="-122"/>
                    <a:ea typeface="黑体" panose="02010609060101010101" charset="-122"/>
                  </a:rPr>
                  <a:t>职业院校数字校园建设规范</a:t>
                </a:r>
                <a:r>
                  <a:rPr lang="en-US" altLang="zh-CN" sz="1200" dirty="0">
                    <a:solidFill>
                      <a:schemeClr val="accent5">
                        <a:lumMod val="20000"/>
                        <a:lumOff val="80000"/>
                      </a:schemeClr>
                    </a:solidFill>
                    <a:latin typeface="黑体" panose="02010609060101010101" charset="-122"/>
                    <a:ea typeface="黑体" panose="02010609060101010101" charset="-122"/>
                  </a:rPr>
                  <a:t>》</a:t>
                </a:r>
                <a:r>
                  <a:rPr lang="zh-CN" altLang="en-US" sz="1200" dirty="0">
                    <a:solidFill>
                      <a:schemeClr val="accent5">
                        <a:lumMod val="20000"/>
                        <a:lumOff val="80000"/>
                      </a:schemeClr>
                    </a:solidFill>
                    <a:latin typeface="黑体" panose="02010609060101010101" charset="-122"/>
                    <a:ea typeface="黑体" panose="02010609060101010101" charset="-122"/>
                  </a:rPr>
                  <a:t>，一切可用于职业教育教学实践环节的数字化资源总数，包括用于工程设计与制造的计算机辅助设计（</a:t>
                </a:r>
                <a:r>
                  <a:rPr lang="en-US" altLang="zh-CN" sz="1200" dirty="0">
                    <a:solidFill>
                      <a:schemeClr val="accent5">
                        <a:lumMod val="20000"/>
                        <a:lumOff val="80000"/>
                      </a:schemeClr>
                    </a:solidFill>
                    <a:latin typeface="黑体" panose="02010609060101010101" charset="-122"/>
                    <a:ea typeface="黑体" panose="02010609060101010101" charset="-122"/>
                  </a:rPr>
                  <a:t>CAD</a:t>
                </a:r>
                <a:r>
                  <a:rPr lang="zh-CN" altLang="en-US" sz="1200" dirty="0">
                    <a:solidFill>
                      <a:schemeClr val="accent5">
                        <a:lumMod val="20000"/>
                        <a:lumOff val="80000"/>
                      </a:schemeClr>
                    </a:solidFill>
                    <a:latin typeface="黑体" panose="02010609060101010101" charset="-122"/>
                    <a:ea typeface="黑体" panose="02010609060101010101" charset="-122"/>
                  </a:rPr>
                  <a:t>）和计算机辅助工程（</a:t>
                </a:r>
                <a:r>
                  <a:rPr lang="en-US" altLang="zh-CN" sz="1200" dirty="0">
                    <a:solidFill>
                      <a:schemeClr val="accent5">
                        <a:lumMod val="20000"/>
                        <a:lumOff val="80000"/>
                      </a:schemeClr>
                    </a:solidFill>
                    <a:latin typeface="黑体" panose="02010609060101010101" charset="-122"/>
                    <a:ea typeface="黑体" panose="02010609060101010101" charset="-122"/>
                  </a:rPr>
                  <a:t>CAE</a:t>
                </a:r>
                <a:r>
                  <a:rPr lang="zh-CN" altLang="en-US" sz="1200" dirty="0">
                    <a:solidFill>
                      <a:schemeClr val="accent5">
                        <a:lumMod val="20000"/>
                        <a:lumOff val="80000"/>
                      </a:schemeClr>
                    </a:solidFill>
                    <a:latin typeface="黑体" panose="02010609060101010101" charset="-122"/>
                    <a:ea typeface="黑体" panose="02010609060101010101" charset="-122"/>
                  </a:rPr>
                  <a:t>）软件数，用于职业训练过程的仿真实训软件数等。</a:t>
                </a:r>
                <a:endParaRPr lang="zh-CN" altLang="en-US" sz="1200" dirty="0">
                  <a:solidFill>
                    <a:schemeClr val="accent5">
                      <a:lumMod val="20000"/>
                      <a:lumOff val="80000"/>
                    </a:schemeClr>
                  </a:solidFill>
                  <a:latin typeface="黑体" panose="02010609060101010101" charset="-122"/>
                  <a:ea typeface="黑体" panose="02010609060101010101" charset="-122"/>
                </a:endParaRPr>
              </a:p>
              <a:p>
                <a:pPr>
                  <a:lnSpc>
                    <a:spcPct val="150000"/>
                  </a:lnSpc>
                </a:pPr>
                <a:r>
                  <a:rPr lang="zh-CN" altLang="en-US" sz="1200" dirty="0">
                    <a:solidFill>
                      <a:schemeClr val="accent5">
                        <a:lumMod val="20000"/>
                        <a:lumOff val="80000"/>
                      </a:schemeClr>
                    </a:solidFill>
                    <a:latin typeface="黑体" panose="02010609060101010101" charset="-122"/>
                    <a:ea typeface="黑体" panose="02010609060101010101" charset="-122"/>
                  </a:rPr>
                  <a:t>（</a:t>
                </a:r>
                <a:r>
                  <a:rPr lang="en-US" altLang="zh-CN" sz="1200" dirty="0">
                    <a:solidFill>
                      <a:schemeClr val="accent5">
                        <a:lumMod val="20000"/>
                        <a:lumOff val="80000"/>
                      </a:schemeClr>
                    </a:solidFill>
                    <a:latin typeface="黑体" panose="02010609060101010101" charset="-122"/>
                    <a:ea typeface="黑体" panose="02010609060101010101" charset="-122"/>
                  </a:rPr>
                  <a:t>12</a:t>
                </a:r>
                <a:r>
                  <a:rPr lang="zh-CN" altLang="en-US" sz="1200" dirty="0">
                    <a:solidFill>
                      <a:schemeClr val="accent5">
                        <a:lumMod val="20000"/>
                        <a:lumOff val="80000"/>
                      </a:schemeClr>
                    </a:solidFill>
                    <a:latin typeface="黑体" panose="02010609060101010101" charset="-122"/>
                    <a:ea typeface="黑体" panose="02010609060101010101" charset="-122"/>
                  </a:rPr>
                  <a:t>）仿真实验软件指将多媒体技术应用于实验环节中，以期达到观察现象、学会方法、自主操作的效果，其主要教学目的是验证理论、巩固知识、培养兴趣以及培养分析问题与解决问题的能力；</a:t>
                </a:r>
                <a:endParaRPr lang="zh-CN" altLang="en-US" sz="1200" dirty="0">
                  <a:solidFill>
                    <a:schemeClr val="accent5">
                      <a:lumMod val="20000"/>
                      <a:lumOff val="80000"/>
                    </a:schemeClr>
                  </a:solidFill>
                  <a:latin typeface="黑体" panose="02010609060101010101" charset="-122"/>
                  <a:ea typeface="黑体" panose="02010609060101010101" charset="-122"/>
                </a:endParaRPr>
              </a:p>
              <a:p>
                <a:pPr>
                  <a:lnSpc>
                    <a:spcPct val="150000"/>
                  </a:lnSpc>
                </a:pPr>
                <a:r>
                  <a:rPr lang="zh-CN" altLang="en-US" sz="1200" dirty="0">
                    <a:solidFill>
                      <a:schemeClr val="accent5">
                        <a:lumMod val="20000"/>
                        <a:lumOff val="80000"/>
                      </a:schemeClr>
                    </a:solidFill>
                    <a:latin typeface="黑体" panose="02010609060101010101" charset="-122"/>
                    <a:ea typeface="黑体" panose="02010609060101010101" charset="-122"/>
                  </a:rPr>
                  <a:t>（</a:t>
                </a:r>
                <a:r>
                  <a:rPr lang="en-US" altLang="zh-CN" sz="1200" dirty="0">
                    <a:solidFill>
                      <a:schemeClr val="accent5">
                        <a:lumMod val="20000"/>
                        <a:lumOff val="80000"/>
                      </a:schemeClr>
                    </a:solidFill>
                    <a:latin typeface="黑体" panose="02010609060101010101" charset="-122"/>
                    <a:ea typeface="黑体" panose="02010609060101010101" charset="-122"/>
                  </a:rPr>
                  <a:t>13</a:t>
                </a:r>
                <a:r>
                  <a:rPr lang="zh-CN" altLang="en-US" sz="1200" dirty="0">
                    <a:solidFill>
                      <a:schemeClr val="accent5">
                        <a:lumMod val="20000"/>
                        <a:lumOff val="80000"/>
                      </a:schemeClr>
                    </a:solidFill>
                    <a:latin typeface="黑体" panose="02010609060101010101" charset="-122"/>
                    <a:ea typeface="黑体" panose="02010609060101010101" charset="-122"/>
                  </a:rPr>
                  <a:t>）仿真实训软件指应用于职业技能训练过程的软件，以期达到熟悉操作、技能养成的目的；</a:t>
                </a:r>
                <a:endParaRPr lang="zh-CN" altLang="en-US" sz="1200" dirty="0">
                  <a:solidFill>
                    <a:schemeClr val="accent5">
                      <a:lumMod val="20000"/>
                      <a:lumOff val="80000"/>
                    </a:schemeClr>
                  </a:solidFill>
                  <a:latin typeface="黑体" panose="02010609060101010101" charset="-122"/>
                  <a:ea typeface="黑体" panose="02010609060101010101" charset="-122"/>
                </a:endParaRPr>
              </a:p>
              <a:p>
                <a:pPr>
                  <a:lnSpc>
                    <a:spcPct val="150000"/>
                  </a:lnSpc>
                </a:pPr>
                <a:r>
                  <a:rPr lang="zh-CN" altLang="en-US" sz="1200" dirty="0">
                    <a:solidFill>
                      <a:schemeClr val="accent5">
                        <a:lumMod val="20000"/>
                        <a:lumOff val="80000"/>
                      </a:schemeClr>
                    </a:solidFill>
                    <a:latin typeface="黑体" panose="02010609060101010101" charset="-122"/>
                    <a:ea typeface="黑体" panose="02010609060101010101" charset="-122"/>
                  </a:rPr>
                  <a:t>（</a:t>
                </a:r>
                <a:r>
                  <a:rPr lang="en-US" altLang="zh-CN" sz="1200" dirty="0">
                    <a:solidFill>
                      <a:schemeClr val="accent5">
                        <a:lumMod val="20000"/>
                        <a:lumOff val="80000"/>
                      </a:schemeClr>
                    </a:solidFill>
                    <a:latin typeface="黑体" panose="02010609060101010101" charset="-122"/>
                    <a:ea typeface="黑体" panose="02010609060101010101" charset="-122"/>
                  </a:rPr>
                  <a:t>14</a:t>
                </a:r>
                <a:r>
                  <a:rPr lang="zh-CN" altLang="en-US" sz="1200" dirty="0">
                    <a:solidFill>
                      <a:schemeClr val="accent5">
                        <a:lumMod val="20000"/>
                        <a:lumOff val="80000"/>
                      </a:schemeClr>
                    </a:solidFill>
                    <a:latin typeface="黑体" panose="02010609060101010101" charset="-122"/>
                    <a:ea typeface="黑体" panose="02010609060101010101" charset="-122"/>
                  </a:rPr>
                  <a:t>）仿真实习软件指用于生产性实习中的仿真软件，主要目的是缓解下厂实习难的问题。</a:t>
                </a:r>
                <a:endParaRPr lang="zh-CN" altLang="en-US" sz="1200" dirty="0">
                  <a:solidFill>
                    <a:schemeClr val="accent5">
                      <a:lumMod val="20000"/>
                      <a:lumOff val="80000"/>
                    </a:schemeClr>
                  </a:solidFill>
                  <a:latin typeface="黑体" panose="02010609060101010101" charset="-122"/>
                  <a:ea typeface="黑体" panose="02010609060101010101" charset="-122"/>
                </a:endParaRPr>
              </a:p>
            </p:txBody>
          </p:sp>
        </p:grpSp>
        <p:sp>
          <p:nvSpPr>
            <p:cNvPr id="12" name="矩形 11"/>
            <p:cNvSpPr/>
            <p:nvPr/>
          </p:nvSpPr>
          <p:spPr>
            <a:xfrm flipH="1">
              <a:off x="665154" y="211585"/>
              <a:ext cx="1624329" cy="1326014"/>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15" name="组合 14"/>
          <p:cNvGrpSpPr/>
          <p:nvPr/>
        </p:nvGrpSpPr>
        <p:grpSpPr>
          <a:xfrm>
            <a:off x="777876" y="6046316"/>
            <a:ext cx="10753723" cy="773289"/>
            <a:chOff x="679447" y="1449637"/>
            <a:chExt cx="10839452" cy="1163374"/>
          </a:xfrm>
        </p:grpSpPr>
        <p:grpSp>
          <p:nvGrpSpPr>
            <p:cNvPr id="16" name="组合 15"/>
            <p:cNvGrpSpPr/>
            <p:nvPr/>
          </p:nvGrpSpPr>
          <p:grpSpPr>
            <a:xfrm>
              <a:off x="3114147" y="1449637"/>
              <a:ext cx="8404752" cy="1163374"/>
              <a:chOff x="3114147" y="370053"/>
              <a:chExt cx="8404752" cy="1989841"/>
            </a:xfrm>
          </p:grpSpPr>
          <p:sp>
            <p:nvSpPr>
              <p:cNvPr id="18" name="矩形 17"/>
              <p:cNvSpPr/>
              <p:nvPr/>
            </p:nvSpPr>
            <p:spPr>
              <a:xfrm>
                <a:off x="3114147" y="556863"/>
                <a:ext cx="8404752" cy="1774231"/>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19" name="矩形 18"/>
              <p:cNvSpPr/>
              <p:nvPr/>
            </p:nvSpPr>
            <p:spPr>
              <a:xfrm>
                <a:off x="3209907" y="370053"/>
                <a:ext cx="8179454" cy="1989841"/>
              </a:xfrm>
              <a:prstGeom prst="rect">
                <a:avLst/>
              </a:prstGeom>
            </p:spPr>
            <p:txBody>
              <a:bodyPr wrap="square">
                <a:spAutoFit/>
              </a:bodyPr>
              <a:lstStyle/>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rPr>
                  <a:t>教学科研实习仪器设备资产值当年新增是指上学年期间学校产权仪器设备值净增加的数量。包括购买，接受捐赠、政府划拨调配等</a:t>
                </a:r>
                <a:endParaRPr lang="en-US" altLang="zh-CN" sz="1600" b="1" dirty="0">
                  <a:solidFill>
                    <a:schemeClr val="accent5">
                      <a:lumMod val="20000"/>
                      <a:lumOff val="80000"/>
                    </a:schemeClr>
                  </a:solidFill>
                  <a:latin typeface="黑体" panose="02010609060101010101" charset="-122"/>
                  <a:ea typeface="黑体" panose="02010609060101010101" charset="-122"/>
                </a:endParaRPr>
              </a:p>
            </p:txBody>
          </p:sp>
        </p:grpSp>
        <p:sp>
          <p:nvSpPr>
            <p:cNvPr id="17" name="矩形 16"/>
            <p:cNvSpPr/>
            <p:nvPr/>
          </p:nvSpPr>
          <p:spPr>
            <a:xfrm flipH="1">
              <a:off x="679447" y="1651087"/>
              <a:ext cx="2335487" cy="380234"/>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250"/>
                                        <p:tgtEl>
                                          <p:spTgt spid="4"/>
                                        </p:tgtEl>
                                      </p:cBhvr>
                                    </p:animEffect>
                                    <p:set>
                                      <p:cBhvr>
                                        <p:cTn id="12" dur="1" fill="hold">
                                          <p:stCondLst>
                                            <p:cond delay="249"/>
                                          </p:stCondLst>
                                        </p:cTn>
                                        <p:tgtEl>
                                          <p:spTgt spid="4"/>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nodeType="clickEffect">
                                  <p:stCondLst>
                                    <p:cond delay="0"/>
                                  </p:stCondLst>
                                  <p:childTnLst>
                                    <p:animEffect transition="out" filter="fade">
                                      <p:cBhvr>
                                        <p:cTn id="21" dur="250"/>
                                        <p:tgtEl>
                                          <p:spTgt spid="10"/>
                                        </p:tgtEl>
                                      </p:cBhvr>
                                    </p:animEffect>
                                    <p:set>
                                      <p:cBhvr>
                                        <p:cTn id="22" dur="1" fill="hold">
                                          <p:stCondLst>
                                            <p:cond delay="249"/>
                                          </p:stCondLst>
                                        </p:cTn>
                                        <p:tgtEl>
                                          <p:spTgt spid="10"/>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nodeType="clickEffect">
                                  <p:stCondLst>
                                    <p:cond delay="0"/>
                                  </p:stCondLst>
                                  <p:childTnLst>
                                    <p:animEffect transition="out" filter="fade">
                                      <p:cBhvr>
                                        <p:cTn id="31" dur="250"/>
                                        <p:tgtEl>
                                          <p:spTgt spid="15"/>
                                        </p:tgtEl>
                                      </p:cBhvr>
                                    </p:animEffect>
                                    <p:set>
                                      <p:cBhvr>
                                        <p:cTn id="32" dur="1" fill="hold">
                                          <p:stCondLst>
                                            <p:cond delay="249"/>
                                          </p:stCondLst>
                                        </p:cTn>
                                        <p:tgtEl>
                                          <p:spTgt spid="1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2669422" y="287020"/>
            <a:ext cx="6853158" cy="400110"/>
          </a:xfrm>
          <a:prstGeom prst="rect">
            <a:avLst/>
          </a:prstGeom>
        </p:spPr>
        <p:txBody>
          <a:bodyPr wrap="none">
            <a:spAutoFit/>
          </a:bodyPr>
          <a:lstStyle/>
          <a:p>
            <a:pPr algn="ctr"/>
            <a:r>
              <a:rPr lang="zh-CN" altLang="en-US" sz="2000" b="1" dirty="0">
                <a:solidFill>
                  <a:srgbClr val="304371"/>
                </a:solidFill>
                <a:cs typeface="+mn-ea"/>
                <a:sym typeface="+mn-lt"/>
              </a:rPr>
              <a:t>（八十五）高等教育学校校园占地情况统计调查表（台账）</a:t>
            </a:r>
            <a:endParaRPr lang="zh-CN" altLang="en-US" sz="2000" b="1" dirty="0">
              <a:solidFill>
                <a:srgbClr val="304371"/>
              </a:solidFill>
              <a:cs typeface="+mn-ea"/>
              <a:sym typeface="+mn-lt"/>
            </a:endParaRPr>
          </a:p>
        </p:txBody>
      </p:sp>
      <p:sp>
        <p:nvSpPr>
          <p:cNvPr id="4" name="矩形 3"/>
          <p:cNvSpPr/>
          <p:nvPr/>
        </p:nvSpPr>
        <p:spPr>
          <a:xfrm>
            <a:off x="660400" y="3503581"/>
            <a:ext cx="646331" cy="262508"/>
          </a:xfrm>
          <a:prstGeom prst="rect">
            <a:avLst/>
          </a:prstGeom>
        </p:spPr>
        <p:txBody>
          <a:bodyPr wrap="none">
            <a:spAutoFit/>
          </a:bodyPr>
          <a:lstStyle/>
          <a:p>
            <a:pPr algn="just">
              <a:lnSpc>
                <a:spcPts val="1200"/>
              </a:lnSpc>
              <a:spcAft>
                <a:spcPts val="0"/>
              </a:spcAft>
            </a:pPr>
            <a:r>
              <a:rPr lang="zh-CN" altLang="zh-CN" kern="100" dirty="0">
                <a:cs typeface="+mn-ea"/>
                <a:sym typeface="+mn-lt"/>
              </a:rPr>
              <a:t>续表</a:t>
            </a:r>
            <a:endParaRPr lang="zh-CN" altLang="zh-CN" sz="2400" kern="100" dirty="0">
              <a:cs typeface="+mn-ea"/>
              <a:sym typeface="+mn-lt"/>
            </a:endParaRPr>
          </a:p>
        </p:txBody>
      </p:sp>
      <p:graphicFrame>
        <p:nvGraphicFramePr>
          <p:cNvPr id="5" name="表格 4"/>
          <p:cNvGraphicFramePr>
            <a:graphicFrameLocks noGrp="1"/>
          </p:cNvGraphicFramePr>
          <p:nvPr/>
        </p:nvGraphicFramePr>
        <p:xfrm>
          <a:off x="676859" y="1125538"/>
          <a:ext cx="10856329" cy="2159051"/>
        </p:xfrm>
        <a:graphic>
          <a:graphicData uri="http://schemas.openxmlformats.org/drawingml/2006/table">
            <a:tbl>
              <a:tblPr firstRow="1" firstCol="1" bandRow="1"/>
              <a:tblGrid>
                <a:gridCol w="1265848"/>
                <a:gridCol w="772971"/>
                <a:gridCol w="1265848"/>
                <a:gridCol w="1265848"/>
                <a:gridCol w="1265848"/>
                <a:gridCol w="1265848"/>
                <a:gridCol w="1265848"/>
                <a:gridCol w="1268019"/>
                <a:gridCol w="1220251"/>
              </a:tblGrid>
              <a:tr h="305073">
                <a:tc rowSpan="2">
                  <a:txBody>
                    <a:bodyPr/>
                    <a:lstStyle/>
                    <a:p>
                      <a:pPr algn="ctr">
                        <a:spcAft>
                          <a:spcPts val="0"/>
                        </a:spcAft>
                      </a:pPr>
                      <a:r>
                        <a:rPr lang="en-US" sz="900" kern="100" dirty="0">
                          <a:effectLst/>
                          <a:latin typeface="宋体" panose="02010600030101010101" pitchFamily="2" charset="-122"/>
                          <a:ea typeface="宋体" panose="02010600030101010101" pitchFamily="2" charset="-122"/>
                          <a:cs typeface="宋体" panose="02010600030101010101" pitchFamily="2" charset="-122"/>
                        </a:rPr>
                        <a:t>            </a:t>
                      </a:r>
                      <a:r>
                        <a:rPr lang="zh-CN" sz="900" kern="0" dirty="0">
                          <a:effectLst/>
                          <a:latin typeface="Times New Roman" panose="02020603050405020304" charset="0"/>
                          <a:ea typeface="宋体" panose="02010600030101010101" pitchFamily="2" charset="-122"/>
                          <a:cs typeface="宋体" panose="02010600030101010101" pitchFamily="2" charset="-122"/>
                        </a:rPr>
                        <a:t>指标名称　</a:t>
                      </a:r>
                      <a:endParaRPr lang="zh-CN" sz="1050" kern="100" dirty="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编号</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实有床位数</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gridSpan="5">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在校生中的住宿生</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c hMerge="1">
                  <a:tcPr/>
                </a:tc>
                <a:tc hMerge="1">
                  <a:tcPr/>
                </a:tc>
              </a:tr>
              <a:tr h="794562">
                <a:tc vMerge="1">
                  <a:tcPr/>
                </a:tc>
                <a:tc vMerge="1">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学校产权</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非学校产权</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高等职业专科学生</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高等职业本科学生</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普通本科生</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硕士研究生</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博士研究生</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4854">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甲</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乙</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1</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2</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3</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4</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5</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4854">
                <a:tc>
                  <a:txBody>
                    <a:bodyPr/>
                    <a:lstStyle/>
                    <a:p>
                      <a:pPr algn="just">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a:t>
                      </a:r>
                      <a:r>
                        <a:rPr lang="zh-CN" altLang="en-US" sz="900" kern="0" dirty="0">
                          <a:effectLst/>
                          <a:latin typeface="Times New Roman" panose="02020603050405020304" charset="0"/>
                          <a:ea typeface="宋体" panose="02010600030101010101" pitchFamily="2" charset="-122"/>
                          <a:cs typeface="宋体" panose="02010600030101010101" pitchFamily="2" charset="-122"/>
                        </a:rPr>
                        <a:t>办学点</a:t>
                      </a:r>
                      <a:endParaRPr lang="zh-CN" sz="1050" kern="100" dirty="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01</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r>
              <a:tr h="264854">
                <a:tc>
                  <a:txBody>
                    <a:bodyPr/>
                    <a:lstStyle/>
                    <a:p>
                      <a:pPr algn="just">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a:t>
                      </a:r>
                      <a:r>
                        <a:rPr lang="zh-CN" altLang="en-US" sz="900" kern="0" dirty="0">
                          <a:effectLst/>
                          <a:latin typeface="Times New Roman" panose="02020603050405020304" charset="0"/>
                          <a:ea typeface="宋体" panose="02010600030101010101" pitchFamily="2" charset="-122"/>
                          <a:cs typeface="宋体" panose="02010600030101010101" pitchFamily="2" charset="-122"/>
                        </a:rPr>
                        <a:t>办学点</a:t>
                      </a:r>
                      <a:endParaRPr lang="zh-CN" sz="1050" kern="100" dirty="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02</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r>
              <a:tr h="264854">
                <a:tc>
                  <a:txBody>
                    <a:bodyPr/>
                    <a:lstStyle/>
                    <a:p>
                      <a:pPr algn="just">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r>
            </a:tbl>
          </a:graphicData>
        </a:graphic>
      </p:graphicFrame>
      <p:graphicFrame>
        <p:nvGraphicFramePr>
          <p:cNvPr id="6" name="表格 5"/>
          <p:cNvGraphicFramePr>
            <a:graphicFrameLocks noGrp="1"/>
          </p:cNvGraphicFramePr>
          <p:nvPr/>
        </p:nvGraphicFramePr>
        <p:xfrm>
          <a:off x="676861" y="4448642"/>
          <a:ext cx="10856327" cy="1476408"/>
        </p:xfrm>
        <a:graphic>
          <a:graphicData uri="http://schemas.openxmlformats.org/drawingml/2006/table">
            <a:tbl>
              <a:tblPr firstRow="1" firstCol="1" bandRow="1"/>
              <a:tblGrid>
                <a:gridCol w="1278875"/>
                <a:gridCol w="1061749"/>
                <a:gridCol w="1278875"/>
                <a:gridCol w="1118202"/>
                <a:gridCol w="1046396"/>
                <a:gridCol w="1070810"/>
                <a:gridCol w="1034716"/>
                <a:gridCol w="1179095"/>
                <a:gridCol w="866274"/>
                <a:gridCol w="921335"/>
              </a:tblGrid>
              <a:tr h="306847">
                <a:tc rowSpan="3">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国有土地使用证号</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学校产权占地面积</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非学校产权占地面积</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专门实习用地</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1073">
                <a:tc vMerge="1">
                  <a:tcPr/>
                </a:tc>
                <a:tc vMerge="1">
                  <a:tcPr/>
                </a:tc>
                <a:tc rowSpan="2">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t>
                      </a:r>
                      <a:r>
                        <a:rPr lang="zh-CN" sz="900" kern="0">
                          <a:effectLst/>
                          <a:latin typeface="Times New Roman" panose="02020603050405020304" charset="0"/>
                          <a:ea typeface="宋体" panose="02010600030101010101" pitchFamily="2" charset="-122"/>
                          <a:cs typeface="宋体" panose="02010600030101010101" pitchFamily="2" charset="-122"/>
                        </a:rPr>
                        <a:t>未取得国有土地使用证</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cPr/>
                </a:tc>
                <a:tc rowSpan="2">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独立使用</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共同使用</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cPr/>
                </a:tc>
              </a:tr>
              <a:tr h="509839">
                <a:tc vMerge="1">
                  <a:tcPr/>
                </a:tc>
                <a:tc vMerge="1">
                  <a:tcPr/>
                </a:tc>
                <a:tc vMerge="1">
                  <a:tcPr/>
                </a:tc>
                <a:tc vMerge="1">
                  <a:tcPr/>
                </a:tc>
                <a:tc vMerge="1">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未取得国有土地使用证</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民办学校出资方土地</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租借用其他单位土地</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cPr/>
                </a:tc>
                <a:tc vMerge="1">
                  <a:tcPr/>
                </a:tc>
              </a:tr>
              <a:tr h="318649">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6</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7</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8</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9</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10</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11</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12</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13</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14</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rPr>
                        <a:t>15</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pSp>
        <p:nvGrpSpPr>
          <p:cNvPr id="18" name="组合 17"/>
          <p:cNvGrpSpPr/>
          <p:nvPr/>
        </p:nvGrpSpPr>
        <p:grpSpPr>
          <a:xfrm>
            <a:off x="543560" y="301879"/>
            <a:ext cx="10891859" cy="1635932"/>
            <a:chOff x="660401" y="8009"/>
            <a:chExt cx="10891859" cy="1817748"/>
          </a:xfrm>
        </p:grpSpPr>
        <p:grpSp>
          <p:nvGrpSpPr>
            <p:cNvPr id="19" name="组合 18"/>
            <p:cNvGrpSpPr/>
            <p:nvPr/>
          </p:nvGrpSpPr>
          <p:grpSpPr>
            <a:xfrm>
              <a:off x="660401" y="524650"/>
              <a:ext cx="10891859" cy="1301107"/>
              <a:chOff x="660401" y="-1212053"/>
              <a:chExt cx="10891859" cy="2225422"/>
            </a:xfrm>
          </p:grpSpPr>
          <p:sp>
            <p:nvSpPr>
              <p:cNvPr id="21" name="矩形 20"/>
              <p:cNvSpPr/>
              <p:nvPr/>
            </p:nvSpPr>
            <p:spPr>
              <a:xfrm>
                <a:off x="693760" y="-1192493"/>
                <a:ext cx="10858500" cy="2205862"/>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zh-CN" altLang="zh-CN"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1</a:t>
                </a:r>
                <a:r>
                  <a:rPr lang="zh-CN" altLang="zh-CN" sz="1600" b="1" dirty="0">
                    <a:solidFill>
                      <a:schemeClr val="accent5">
                        <a:lumMod val="20000"/>
                        <a:lumOff val="80000"/>
                      </a:schemeClr>
                    </a:solidFill>
                    <a:latin typeface="黑体" panose="02010609060101010101" charset="-122"/>
                    <a:ea typeface="黑体" panose="02010609060101010101" charset="-122"/>
                  </a:rPr>
                  <a:t>）本表由大学、学院、独立学院、本科层次职业学校、高等专科学校、高等职业学校、其他普通高教机构</a:t>
                </a:r>
                <a:r>
                  <a:rPr lang="zh-CN" altLang="en-US" sz="1600" b="1" dirty="0">
                    <a:solidFill>
                      <a:schemeClr val="accent5">
                        <a:lumMod val="20000"/>
                        <a:lumOff val="80000"/>
                      </a:schemeClr>
                    </a:solidFill>
                    <a:latin typeface="黑体" panose="02010609060101010101" charset="-122"/>
                    <a:ea typeface="黑体" panose="02010609060101010101" charset="-122"/>
                  </a:rPr>
                  <a:t>（分校或大专班）</a:t>
                </a:r>
                <a:r>
                  <a:rPr lang="zh-CN" altLang="zh-CN" sz="1600" b="1" dirty="0">
                    <a:solidFill>
                      <a:schemeClr val="accent5">
                        <a:lumMod val="20000"/>
                        <a:lumOff val="80000"/>
                      </a:schemeClr>
                    </a:solidFill>
                    <a:latin typeface="黑体" panose="02010609060101010101" charset="-122"/>
                    <a:ea typeface="黑体" panose="02010609060101010101" charset="-122"/>
                  </a:rPr>
                  <a:t>、职工高校、农民高校、管理干部学院、教育学院、独立函授学院、广播电视大学、其他成人高教机构填报。</a:t>
                </a:r>
                <a:endParaRPr lang="zh-CN" altLang="zh-CN" sz="1600" b="1" dirty="0">
                  <a:solidFill>
                    <a:schemeClr val="accent5">
                      <a:lumMod val="20000"/>
                      <a:lumOff val="80000"/>
                    </a:schemeClr>
                  </a:solidFill>
                  <a:latin typeface="黑体" panose="02010609060101010101" charset="-122"/>
                  <a:ea typeface="黑体" panose="02010609060101010101" charset="-122"/>
                </a:endParaRPr>
              </a:p>
              <a:p>
                <a:r>
                  <a:rPr lang="zh-CN" altLang="zh-CN"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2</a:t>
                </a:r>
                <a:r>
                  <a:rPr lang="zh-CN" altLang="zh-CN" sz="1600" b="1" dirty="0">
                    <a:solidFill>
                      <a:schemeClr val="accent5">
                        <a:lumMod val="20000"/>
                        <a:lumOff val="80000"/>
                      </a:schemeClr>
                    </a:solidFill>
                    <a:latin typeface="黑体" panose="02010609060101010101" charset="-122"/>
                    <a:ea typeface="黑体" panose="02010609060101010101" charset="-122"/>
                  </a:rPr>
                  <a:t>）本表由大学、学院、独立学院、本科层次职业学校、高等专科学校、高等职业学校的主校区、分校区、研究生培养机构、无学生培养任务的科研机构、专门实习用地、其他校外用房填报。</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sp>
            <p:nvSpPr>
              <p:cNvPr id="22" name="矩形 21"/>
              <p:cNvSpPr/>
              <p:nvPr/>
            </p:nvSpPr>
            <p:spPr>
              <a:xfrm>
                <a:off x="660401" y="-1212053"/>
                <a:ext cx="10722611" cy="767721"/>
              </a:xfrm>
              <a:prstGeom prst="rect">
                <a:avLst/>
              </a:prstGeom>
            </p:spPr>
            <p:txBody>
              <a:bodyPr wrap="square">
                <a:spAutoFit/>
              </a:bodyPr>
              <a:lstStyle/>
              <a:p>
                <a:pPr>
                  <a:lnSpc>
                    <a:spcPct val="150000"/>
                  </a:lnSpc>
                </a:pP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20" name="矩形 19"/>
            <p:cNvSpPr/>
            <p:nvPr/>
          </p:nvSpPr>
          <p:spPr>
            <a:xfrm>
              <a:off x="4274171" y="8009"/>
              <a:ext cx="5263116" cy="411556"/>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23" name="组合 22"/>
          <p:cNvGrpSpPr/>
          <p:nvPr/>
        </p:nvGrpSpPr>
        <p:grpSpPr>
          <a:xfrm>
            <a:off x="673101" y="2535060"/>
            <a:ext cx="10863844" cy="1038352"/>
            <a:chOff x="655057" y="652056"/>
            <a:chExt cx="10863844" cy="1562148"/>
          </a:xfrm>
        </p:grpSpPr>
        <p:grpSp>
          <p:nvGrpSpPr>
            <p:cNvPr id="24" name="组合 23"/>
            <p:cNvGrpSpPr/>
            <p:nvPr/>
          </p:nvGrpSpPr>
          <p:grpSpPr>
            <a:xfrm>
              <a:off x="658815" y="1455604"/>
              <a:ext cx="10860086" cy="758600"/>
              <a:chOff x="658815" y="380260"/>
              <a:chExt cx="10860086" cy="1297513"/>
            </a:xfrm>
          </p:grpSpPr>
          <p:sp>
            <p:nvSpPr>
              <p:cNvPr id="26" name="矩形 25"/>
              <p:cNvSpPr/>
              <p:nvPr/>
            </p:nvSpPr>
            <p:spPr>
              <a:xfrm>
                <a:off x="660401" y="556862"/>
                <a:ext cx="10858500" cy="1120911"/>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27" name="矩形 26"/>
              <p:cNvSpPr/>
              <p:nvPr/>
            </p:nvSpPr>
            <p:spPr>
              <a:xfrm>
                <a:off x="658815" y="380260"/>
                <a:ext cx="10722611" cy="1039468"/>
              </a:xfrm>
              <a:prstGeom prst="rect">
                <a:avLst/>
              </a:prstGeom>
            </p:spPr>
            <p:txBody>
              <a:bodyPr wrap="square">
                <a:spAutoFit/>
              </a:bodyPr>
              <a:lstStyle/>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rPr>
                  <a:t>办学点</a:t>
                </a:r>
                <a:r>
                  <a:rPr lang="zh-CN" altLang="zh-CN" sz="1600" b="1" dirty="0">
                    <a:solidFill>
                      <a:schemeClr val="accent5">
                        <a:lumMod val="20000"/>
                        <a:lumOff val="80000"/>
                      </a:schemeClr>
                    </a:solidFill>
                    <a:latin typeface="黑体" panose="02010609060101010101" charset="-122"/>
                    <a:ea typeface="黑体" panose="02010609060101010101" charset="-122"/>
                  </a:rPr>
                  <a:t>名称由学校（机构）代码信息系统导入。一般应使用教育主管部门批复的名称</a:t>
                </a:r>
                <a:r>
                  <a:rPr lang="zh-CN" altLang="en-US" sz="1600" b="1" dirty="0">
                    <a:solidFill>
                      <a:schemeClr val="accent5">
                        <a:lumMod val="20000"/>
                        <a:lumOff val="80000"/>
                      </a:schemeClr>
                    </a:solidFill>
                    <a:latin typeface="黑体" panose="02010609060101010101" charset="-122"/>
                    <a:ea typeface="黑体" panose="02010609060101010101" charset="-122"/>
                  </a:rPr>
                  <a:t>。</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25" name="矩形 24"/>
            <p:cNvSpPr/>
            <p:nvPr/>
          </p:nvSpPr>
          <p:spPr>
            <a:xfrm flipH="1">
              <a:off x="655057" y="652056"/>
              <a:ext cx="741028" cy="803549"/>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28" name="组合 27"/>
          <p:cNvGrpSpPr/>
          <p:nvPr/>
        </p:nvGrpSpPr>
        <p:grpSpPr>
          <a:xfrm>
            <a:off x="965015" y="4880344"/>
            <a:ext cx="10877050" cy="1108597"/>
            <a:chOff x="713308" y="790862"/>
            <a:chExt cx="10877050" cy="1667828"/>
          </a:xfrm>
        </p:grpSpPr>
        <p:grpSp>
          <p:nvGrpSpPr>
            <p:cNvPr id="29" name="组合 28"/>
            <p:cNvGrpSpPr/>
            <p:nvPr/>
          </p:nvGrpSpPr>
          <p:grpSpPr>
            <a:xfrm>
              <a:off x="713308" y="1295316"/>
              <a:ext cx="10877050" cy="1163374"/>
              <a:chOff x="713308" y="106101"/>
              <a:chExt cx="10877050" cy="1989842"/>
            </a:xfrm>
          </p:grpSpPr>
          <p:sp>
            <p:nvSpPr>
              <p:cNvPr id="31" name="矩形 30"/>
              <p:cNvSpPr/>
              <p:nvPr/>
            </p:nvSpPr>
            <p:spPr>
              <a:xfrm>
                <a:off x="731858" y="315057"/>
                <a:ext cx="10858500" cy="1780886"/>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32" name="矩形 31"/>
              <p:cNvSpPr/>
              <p:nvPr/>
            </p:nvSpPr>
            <p:spPr>
              <a:xfrm>
                <a:off x="713308" y="106101"/>
                <a:ext cx="10722611" cy="1989842"/>
              </a:xfrm>
              <a:prstGeom prst="rect">
                <a:avLst/>
              </a:prstGeom>
            </p:spPr>
            <p:txBody>
              <a:bodyPr wrap="square">
                <a:spAutoFit/>
              </a:bodyPr>
              <a:lstStyle/>
              <a:p>
                <a:pPr>
                  <a:lnSpc>
                    <a:spcPct val="150000"/>
                  </a:lnSpc>
                </a:pPr>
                <a:r>
                  <a:rPr lang="zh-CN" altLang="zh-CN" sz="1600" b="1" dirty="0">
                    <a:solidFill>
                      <a:schemeClr val="accent5">
                        <a:lumMod val="20000"/>
                        <a:lumOff val="80000"/>
                      </a:schemeClr>
                    </a:solidFill>
                    <a:latin typeface="黑体" panose="02010609060101010101" charset="-122"/>
                    <a:ea typeface="黑体" panose="02010609060101010101" charset="-122"/>
                  </a:rPr>
                  <a:t>专门实习用地是指独立于主校区和</a:t>
                </a:r>
                <a:r>
                  <a:rPr lang="zh-CN" altLang="en-US" sz="1600" b="1" dirty="0">
                    <a:solidFill>
                      <a:schemeClr val="accent5">
                        <a:lumMod val="20000"/>
                        <a:lumOff val="80000"/>
                      </a:schemeClr>
                    </a:solidFill>
                    <a:latin typeface="黑体" panose="02010609060101010101" charset="-122"/>
                    <a:ea typeface="黑体" panose="02010609060101010101" charset="-122"/>
                  </a:rPr>
                  <a:t>分</a:t>
                </a:r>
                <a:r>
                  <a:rPr lang="zh-CN" altLang="zh-CN" sz="1600" b="1" dirty="0">
                    <a:solidFill>
                      <a:schemeClr val="accent5">
                        <a:lumMod val="20000"/>
                        <a:lumOff val="80000"/>
                      </a:schemeClr>
                    </a:solidFill>
                    <a:latin typeface="黑体" panose="02010609060101010101" charset="-122"/>
                    <a:ea typeface="黑体" panose="02010609060101010101" charset="-122"/>
                  </a:rPr>
                  <a:t>校区外，有学校产权的农场、林场、牧场、渔场、树木园、生物实习园等各种专门实习用地。</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30" name="矩形 29"/>
            <p:cNvSpPr/>
            <p:nvPr/>
          </p:nvSpPr>
          <p:spPr>
            <a:xfrm flipH="1">
              <a:off x="10417366" y="790862"/>
              <a:ext cx="846066" cy="461117"/>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250"/>
                                        <p:tgtEl>
                                          <p:spTgt spid="18"/>
                                        </p:tgtEl>
                                      </p:cBhvr>
                                    </p:animEffect>
                                    <p:set>
                                      <p:cBhvr>
                                        <p:cTn id="12" dur="1" fill="hold">
                                          <p:stCondLst>
                                            <p:cond delay="249"/>
                                          </p:stCondLst>
                                        </p:cTn>
                                        <p:tgtEl>
                                          <p:spTgt spid="18"/>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nodeType="clickEffect">
                                  <p:stCondLst>
                                    <p:cond delay="0"/>
                                  </p:stCondLst>
                                  <p:childTnLst>
                                    <p:animEffect transition="out" filter="fade">
                                      <p:cBhvr>
                                        <p:cTn id="21" dur="250"/>
                                        <p:tgtEl>
                                          <p:spTgt spid="23"/>
                                        </p:tgtEl>
                                      </p:cBhvr>
                                    </p:animEffect>
                                    <p:set>
                                      <p:cBhvr>
                                        <p:cTn id="22" dur="1" fill="hold">
                                          <p:stCondLst>
                                            <p:cond delay="249"/>
                                          </p:stCondLst>
                                        </p:cTn>
                                        <p:tgtEl>
                                          <p:spTgt spid="23"/>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fade">
                                      <p:cBhvr>
                                        <p:cTn id="27" dur="500"/>
                                        <p:tgtEl>
                                          <p:spTgt spid="2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nodeType="clickEffect">
                                  <p:stCondLst>
                                    <p:cond delay="0"/>
                                  </p:stCondLst>
                                  <p:childTnLst>
                                    <p:animEffect transition="out" filter="fade">
                                      <p:cBhvr>
                                        <p:cTn id="31" dur="250"/>
                                        <p:tgtEl>
                                          <p:spTgt spid="28"/>
                                        </p:tgtEl>
                                      </p:cBhvr>
                                    </p:animEffect>
                                    <p:set>
                                      <p:cBhvr>
                                        <p:cTn id="32" dur="1" fill="hold">
                                          <p:stCondLst>
                                            <p:cond delay="249"/>
                                          </p:stCondLst>
                                        </p:cTn>
                                        <p:tgtEl>
                                          <p:spTgt spid="2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658813" y="1125538"/>
          <a:ext cx="10858499" cy="2946400"/>
        </p:xfrm>
        <a:graphic>
          <a:graphicData uri="http://schemas.openxmlformats.org/drawingml/2006/table">
            <a:tbl>
              <a:tblPr firstRow="1" firstCol="1" bandRow="1"/>
              <a:tblGrid>
                <a:gridCol w="1483271"/>
                <a:gridCol w="851306"/>
                <a:gridCol w="838276"/>
                <a:gridCol w="838276"/>
                <a:gridCol w="668884"/>
                <a:gridCol w="1018527"/>
                <a:gridCol w="1018527"/>
                <a:gridCol w="1018527"/>
                <a:gridCol w="1064133"/>
                <a:gridCol w="1064133"/>
                <a:gridCol w="994639"/>
              </a:tblGrid>
              <a:tr h="234950">
                <a:tc rowSpan="2">
                  <a:txBody>
                    <a:bodyPr/>
                    <a:lstStyle/>
                    <a:p>
                      <a:pPr algn="just">
                        <a:lnSpc>
                          <a:spcPts val="1200"/>
                        </a:lnSpc>
                        <a:spcAft>
                          <a:spcPts val="0"/>
                        </a:spcAft>
                      </a:pPr>
                      <a:r>
                        <a:rPr lang="zh-CN" sz="900" kern="0" dirty="0">
                          <a:effectLst/>
                          <a:latin typeface="Times New Roman" panose="02020603050405020304" charset="0"/>
                          <a:ea typeface="宋体" panose="02010600030101010101" pitchFamily="2" charset="-122"/>
                          <a:cs typeface="宋体" panose="02010600030101010101" pitchFamily="2" charset="-122"/>
                        </a:rPr>
                        <a:t>指标名称</a:t>
                      </a:r>
                      <a:endParaRPr lang="zh-CN" sz="1050" kern="100" dirty="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2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编号</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200"/>
                        </a:lnSpc>
                        <a:spcAft>
                          <a:spcPts val="0"/>
                        </a:spcAft>
                      </a:pPr>
                      <a:r>
                        <a:rPr lang="zh-CN" altLang="en-US" sz="900" kern="0" dirty="0">
                          <a:effectLst/>
                          <a:latin typeface="Times New Roman" panose="02020603050405020304" charset="0"/>
                          <a:ea typeface="宋体" panose="02010600030101010101" pitchFamily="2" charset="-122"/>
                          <a:cs typeface="宋体" panose="02010600030101010101" pitchFamily="2" charset="-122"/>
                        </a:rPr>
                        <a:t>办学点</a:t>
                      </a:r>
                      <a:r>
                        <a:rPr lang="zh-CN" sz="900" kern="0" dirty="0">
                          <a:effectLst/>
                          <a:latin typeface="Times New Roman" panose="02020603050405020304" charset="0"/>
                          <a:ea typeface="宋体" panose="02010600030101010101" pitchFamily="2" charset="-122"/>
                          <a:cs typeface="宋体" panose="02010600030101010101" pitchFamily="2" charset="-122"/>
                        </a:rPr>
                        <a:t>名称</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2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建成年份</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2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证书号</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2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校舍建筑面积</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ts val="12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建筑层数</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rowSpan="2">
                  <a:txBody>
                    <a:bodyPr/>
                    <a:lstStyle/>
                    <a:p>
                      <a:pPr algn="ctr">
                        <a:lnSpc>
                          <a:spcPts val="12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使用面积系数</a:t>
                      </a:r>
                      <a:r>
                        <a:rPr lang="en-US" sz="900" kern="0">
                          <a:effectLst/>
                          <a:latin typeface="Times New Roman" panose="02020603050405020304" charset="0"/>
                          <a:ea typeface="宋体" panose="02010600030101010101" pitchFamily="2" charset="-122"/>
                          <a:cs typeface="宋体" panose="02010600030101010101" pitchFamily="2" charset="-122"/>
                        </a:rPr>
                        <a:t>(K)</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4350">
                <a:tc vMerge="1">
                  <a:tcPr/>
                </a:tc>
                <a:tc vMerge="1">
                  <a:tcPr/>
                </a:tc>
                <a:tc vMerge="1">
                  <a:tcPr/>
                </a:tc>
                <a:tc vMerge="1">
                  <a:tcPr/>
                </a:tc>
                <a:tc vMerge="1">
                  <a:tcPr/>
                </a:tc>
                <a:tc vMerge="1">
                  <a:tcPr/>
                </a:tc>
                <a:tc>
                  <a:txBody>
                    <a:bodyPr/>
                    <a:lstStyle/>
                    <a:p>
                      <a:pPr algn="ctr">
                        <a:lnSpc>
                          <a:spcPts val="1200"/>
                        </a:lnSpc>
                        <a:spcAft>
                          <a:spcPts val="0"/>
                        </a:spcAft>
                      </a:pPr>
                      <a:r>
                        <a:rPr lang="en-US" altLang="zh-CN" sz="900" kern="0" dirty="0">
                          <a:effectLst/>
                          <a:latin typeface="Times New Roman" panose="02020603050405020304" charset="0"/>
                          <a:ea typeface="宋体" panose="02010600030101010101" pitchFamily="2" charset="-122"/>
                          <a:cs typeface="宋体" panose="02010600030101010101" pitchFamily="2" charset="-122"/>
                        </a:rPr>
                        <a:t>#</a:t>
                      </a:r>
                      <a:r>
                        <a:rPr lang="zh-CN" sz="900" kern="0" dirty="0">
                          <a:effectLst/>
                          <a:latin typeface="Times New Roman" panose="02020603050405020304" charset="0"/>
                          <a:ea typeface="宋体" panose="02010600030101010101" pitchFamily="2" charset="-122"/>
                          <a:cs typeface="宋体" panose="02010600030101010101" pitchFamily="2" charset="-122"/>
                        </a:rPr>
                        <a:t>地上面积</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altLang="zh-CN" sz="900" kern="0" dirty="0">
                          <a:effectLst/>
                          <a:latin typeface="Times New Roman" panose="02020603050405020304" charset="0"/>
                          <a:ea typeface="宋体" panose="02010600030101010101" pitchFamily="2" charset="-122"/>
                          <a:cs typeface="宋体" panose="02010600030101010101" pitchFamily="2" charset="-122"/>
                        </a:rPr>
                        <a:t>#</a:t>
                      </a:r>
                      <a:r>
                        <a:rPr lang="zh-CN" sz="900" kern="0" dirty="0">
                          <a:effectLst/>
                          <a:latin typeface="Times New Roman" panose="02020603050405020304" charset="0"/>
                          <a:ea typeface="宋体" panose="02010600030101010101" pitchFamily="2" charset="-122"/>
                          <a:cs typeface="宋体" panose="02010600030101010101" pitchFamily="2" charset="-122"/>
                        </a:rPr>
                        <a:t>地下面积</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地上层数</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zh-CN" sz="900" kern="0" dirty="0">
                          <a:effectLst/>
                          <a:latin typeface="Times New Roman" panose="02020603050405020304" charset="0"/>
                          <a:ea typeface="宋体" panose="02010600030101010101" pitchFamily="2" charset="-122"/>
                          <a:cs typeface="宋体" panose="02010600030101010101" pitchFamily="2" charset="-122"/>
                        </a:rPr>
                        <a:t>地下层数</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cPr/>
                </a:tc>
              </a:tr>
              <a:tr h="171450">
                <a:tc>
                  <a:txBody>
                    <a:bodyPr/>
                    <a:lstStyle/>
                    <a:p>
                      <a:pPr algn="ctr">
                        <a:lnSpc>
                          <a:spcPts val="12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甲</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乙</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zh-CN" sz="900" kern="100">
                          <a:effectLst/>
                          <a:latin typeface="Times New Roman" panose="02020603050405020304" charset="0"/>
                          <a:ea typeface="宋体" panose="02010600030101010101" pitchFamily="2" charset="-122"/>
                        </a:rPr>
                        <a:t>丙</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zh-CN" sz="900" kern="100">
                          <a:effectLst/>
                          <a:latin typeface="Times New Roman" panose="02020603050405020304" charset="0"/>
                          <a:ea typeface="宋体" panose="02010600030101010101" pitchFamily="2" charset="-122"/>
                        </a:rPr>
                        <a:t>丁</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zh-CN" sz="900" kern="100">
                          <a:effectLst/>
                          <a:latin typeface="Times New Roman" panose="02020603050405020304" charset="0"/>
                          <a:ea typeface="宋体" panose="02010600030101010101" pitchFamily="2" charset="-122"/>
                        </a:rPr>
                        <a:t>戊</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1</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2</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3</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4</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5</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6</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450">
                <a:tc>
                  <a:txBody>
                    <a:bodyPr/>
                    <a:lstStyle/>
                    <a:p>
                      <a:pPr algn="ctr">
                        <a:lnSpc>
                          <a:spcPts val="1200"/>
                        </a:lnSpc>
                        <a:spcAft>
                          <a:spcPts val="0"/>
                        </a:spcAft>
                      </a:pPr>
                      <a:r>
                        <a:rPr lang="zh-CN" sz="900" kern="100">
                          <a:effectLst/>
                          <a:latin typeface="Times New Roman" panose="02020603050405020304" charset="0"/>
                          <a:ea typeface="宋体" panose="02010600030101010101" pitchFamily="2" charset="-122"/>
                        </a:rPr>
                        <a:t>（一）学校产权校舍建筑面积</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100">
                          <a:effectLst/>
                          <a:latin typeface="宋体" panose="02010600030101010101" pitchFamily="2" charset="-122"/>
                          <a:ea typeface="宋体" panose="02010600030101010101" pitchFamily="2" charset="-122"/>
                        </a:rPr>
                        <a:t>10000</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r>
              <a:tr h="171450">
                <a:tc>
                  <a:txBody>
                    <a:bodyPr/>
                    <a:lstStyle/>
                    <a:p>
                      <a:pPr algn="ctr">
                        <a:lnSpc>
                          <a:spcPts val="1200"/>
                        </a:lnSpc>
                        <a:spcAft>
                          <a:spcPts val="0"/>
                        </a:spcAft>
                      </a:pPr>
                      <a:r>
                        <a:rPr lang="zh-CN" sz="900" kern="100">
                          <a:effectLst/>
                          <a:latin typeface="Times New Roman" panose="02020603050405020304" charset="0"/>
                          <a:ea typeface="宋体" panose="02010600030101010101" pitchFamily="2" charset="-122"/>
                        </a:rPr>
                        <a:t>教学主楼</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100">
                          <a:effectLst/>
                          <a:latin typeface="宋体" panose="02010600030101010101" pitchFamily="2" charset="-122"/>
                          <a:ea typeface="宋体" panose="02010600030101010101" pitchFamily="2" charset="-122"/>
                        </a:rPr>
                        <a:t>10001</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171450">
                <a:tc>
                  <a:txBody>
                    <a:bodyPr/>
                    <a:lstStyle/>
                    <a:p>
                      <a:pPr algn="ctr">
                        <a:lnSpc>
                          <a:spcPts val="12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100">
                          <a:effectLst/>
                          <a:latin typeface="宋体" panose="02010600030101010101" pitchFamily="2" charset="-122"/>
                          <a:ea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171450">
                <a:tc>
                  <a:txBody>
                    <a:bodyPr/>
                    <a:lstStyle/>
                    <a:p>
                      <a:pPr algn="ctr">
                        <a:lnSpc>
                          <a:spcPts val="1200"/>
                        </a:lnSpc>
                        <a:spcAft>
                          <a:spcPts val="0"/>
                        </a:spcAft>
                      </a:pPr>
                      <a:r>
                        <a:rPr lang="zh-CN" sz="900" kern="100">
                          <a:effectLst/>
                          <a:latin typeface="Times New Roman" panose="02020603050405020304" charset="0"/>
                          <a:ea typeface="宋体" panose="02010600030101010101" pitchFamily="2" charset="-122"/>
                        </a:rPr>
                        <a:t>（二）非学校产权独立使用校舍建筑面积</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100" dirty="0">
                          <a:effectLst/>
                          <a:latin typeface="宋体" panose="02010600030101010101" pitchFamily="2" charset="-122"/>
                          <a:ea typeface="宋体" panose="02010600030101010101" pitchFamily="2" charset="-122"/>
                        </a:rPr>
                        <a:t>20000</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171450">
                <a:tc>
                  <a:txBody>
                    <a:bodyPr/>
                    <a:lstStyle/>
                    <a:p>
                      <a:pPr algn="ctr">
                        <a:lnSpc>
                          <a:spcPts val="12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100">
                          <a:effectLst/>
                          <a:latin typeface="宋体" panose="02010600030101010101" pitchFamily="2" charset="-122"/>
                          <a:ea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171450">
                <a:tc>
                  <a:txBody>
                    <a:bodyPr/>
                    <a:lstStyle/>
                    <a:p>
                      <a:pPr algn="ctr">
                        <a:lnSpc>
                          <a:spcPts val="1200"/>
                        </a:lnSpc>
                        <a:spcAft>
                          <a:spcPts val="0"/>
                        </a:spcAft>
                      </a:pPr>
                      <a:r>
                        <a:rPr lang="zh-CN" sz="900" kern="100">
                          <a:effectLst/>
                          <a:latin typeface="Times New Roman" panose="02020603050405020304" charset="0"/>
                          <a:ea typeface="宋体" panose="02010600030101010101" pitchFamily="2" charset="-122"/>
                        </a:rPr>
                        <a:t>（三）非学校产权共同使用校舍建筑面积</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100">
                          <a:effectLst/>
                          <a:latin typeface="宋体" panose="02010600030101010101" pitchFamily="2" charset="-122"/>
                          <a:ea typeface="宋体" panose="02010600030101010101" pitchFamily="2" charset="-122"/>
                        </a:rPr>
                        <a:t>30000</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171450">
                <a:tc>
                  <a:txBody>
                    <a:bodyPr/>
                    <a:lstStyle/>
                    <a:p>
                      <a:pPr algn="ctr">
                        <a:lnSpc>
                          <a:spcPts val="12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100">
                          <a:effectLst/>
                          <a:latin typeface="宋体" panose="02010600030101010101" pitchFamily="2" charset="-122"/>
                          <a:ea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171450">
                <a:tc>
                  <a:txBody>
                    <a:bodyPr/>
                    <a:lstStyle/>
                    <a:p>
                      <a:pPr algn="ctr">
                        <a:lnSpc>
                          <a:spcPts val="1200"/>
                        </a:lnSpc>
                        <a:spcAft>
                          <a:spcPts val="0"/>
                        </a:spcAft>
                      </a:pPr>
                      <a:r>
                        <a:rPr lang="zh-CN" sz="900" kern="100">
                          <a:effectLst/>
                          <a:latin typeface="Times New Roman" panose="02020603050405020304" charset="0"/>
                          <a:ea typeface="宋体" panose="02010600030101010101" pitchFamily="2" charset="-122"/>
                        </a:rPr>
                        <a:t>（四） 正在施工校舍建筑面积</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100">
                          <a:effectLst/>
                          <a:latin typeface="宋体" panose="02010600030101010101" pitchFamily="2" charset="-122"/>
                          <a:ea typeface="宋体" panose="02010600030101010101" pitchFamily="2" charset="-122"/>
                        </a:rPr>
                        <a:t>40000</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171450">
                <a:tc>
                  <a:txBody>
                    <a:bodyPr/>
                    <a:lstStyle/>
                    <a:p>
                      <a:pPr algn="ctr">
                        <a:lnSpc>
                          <a:spcPts val="1200"/>
                        </a:lnSpc>
                        <a:spcAft>
                          <a:spcPts val="0"/>
                        </a:spcAft>
                      </a:pPr>
                      <a:r>
                        <a:rPr lang="en-US" sz="900" kern="10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100">
                          <a:effectLst/>
                          <a:latin typeface="宋体" panose="02010600030101010101" pitchFamily="2" charset="-122"/>
                          <a:ea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
        <p:nvSpPr>
          <p:cNvPr id="9" name="矩形 8"/>
          <p:cNvSpPr/>
          <p:nvPr/>
        </p:nvSpPr>
        <p:spPr>
          <a:xfrm>
            <a:off x="1631477" y="287020"/>
            <a:ext cx="8929047" cy="400110"/>
          </a:xfrm>
          <a:prstGeom prst="rect">
            <a:avLst/>
          </a:prstGeom>
        </p:spPr>
        <p:txBody>
          <a:bodyPr wrap="none">
            <a:spAutoFit/>
          </a:bodyPr>
          <a:lstStyle/>
          <a:p>
            <a:pPr algn="ctr"/>
            <a:r>
              <a:rPr lang="zh-CN" altLang="en-US" sz="2000" b="1" dirty="0">
                <a:solidFill>
                  <a:srgbClr val="304371"/>
                </a:solidFill>
                <a:cs typeface="+mn-ea"/>
                <a:sym typeface="+mn-lt"/>
              </a:rPr>
              <a:t>（八十六）高等教育学校（职业、成人）校舍功能明细统计调查表（台账）</a:t>
            </a:r>
            <a:endParaRPr lang="zh-CN" altLang="en-US" sz="2000" b="1" dirty="0">
              <a:solidFill>
                <a:srgbClr val="304371"/>
              </a:solidFill>
              <a:cs typeface="+mn-ea"/>
              <a:sym typeface="+mn-lt"/>
            </a:endParaRPr>
          </a:p>
        </p:txBody>
      </p:sp>
      <p:sp>
        <p:nvSpPr>
          <p:cNvPr id="5" name="矩形 4"/>
          <p:cNvSpPr/>
          <p:nvPr/>
        </p:nvSpPr>
        <p:spPr>
          <a:xfrm>
            <a:off x="660400" y="4177521"/>
            <a:ext cx="877163" cy="262508"/>
          </a:xfrm>
          <a:prstGeom prst="rect">
            <a:avLst/>
          </a:prstGeom>
        </p:spPr>
        <p:txBody>
          <a:bodyPr wrap="none">
            <a:spAutoFit/>
          </a:bodyPr>
          <a:lstStyle/>
          <a:p>
            <a:pPr algn="just">
              <a:lnSpc>
                <a:spcPts val="1200"/>
              </a:lnSpc>
              <a:spcAft>
                <a:spcPts val="0"/>
              </a:spcAft>
            </a:pPr>
            <a:r>
              <a:rPr lang="zh-CN" altLang="zh-CN" kern="100" dirty="0">
                <a:cs typeface="+mn-ea"/>
                <a:sym typeface="+mn-lt"/>
              </a:rPr>
              <a:t>续表一</a:t>
            </a:r>
            <a:endParaRPr lang="zh-CN" altLang="zh-CN" sz="2400" kern="100" dirty="0">
              <a:cs typeface="+mn-ea"/>
              <a:sym typeface="+mn-lt"/>
            </a:endParaRPr>
          </a:p>
        </p:txBody>
      </p:sp>
      <p:sp>
        <p:nvSpPr>
          <p:cNvPr id="6" name="矩形 5"/>
          <p:cNvSpPr/>
          <p:nvPr/>
        </p:nvSpPr>
        <p:spPr>
          <a:xfrm>
            <a:off x="660400" y="5193821"/>
            <a:ext cx="877163" cy="355225"/>
          </a:xfrm>
          <a:prstGeom prst="rect">
            <a:avLst/>
          </a:prstGeom>
        </p:spPr>
        <p:txBody>
          <a:bodyPr wrap="none">
            <a:spAutoFit/>
          </a:bodyPr>
          <a:lstStyle/>
          <a:p>
            <a:pPr algn="just">
              <a:lnSpc>
                <a:spcPts val="2200"/>
              </a:lnSpc>
              <a:spcAft>
                <a:spcPts val="0"/>
              </a:spcAft>
            </a:pPr>
            <a:r>
              <a:rPr lang="zh-CN" altLang="zh-CN" kern="100" dirty="0">
                <a:cs typeface="+mn-ea"/>
                <a:sym typeface="+mn-lt"/>
              </a:rPr>
              <a:t>续表二</a:t>
            </a:r>
            <a:endParaRPr lang="zh-CN" altLang="zh-CN" sz="2400" kern="100" dirty="0">
              <a:cs typeface="+mn-ea"/>
              <a:sym typeface="+mn-lt"/>
            </a:endParaRPr>
          </a:p>
        </p:txBody>
      </p:sp>
      <p:graphicFrame>
        <p:nvGraphicFramePr>
          <p:cNvPr id="3" name="表格 2"/>
          <p:cNvGraphicFramePr>
            <a:graphicFrameLocks noGrp="1"/>
          </p:cNvGraphicFramePr>
          <p:nvPr/>
        </p:nvGraphicFramePr>
        <p:xfrm>
          <a:off x="658812" y="4545612"/>
          <a:ext cx="10858500" cy="603250"/>
        </p:xfrm>
        <a:graphic>
          <a:graphicData uri="http://schemas.openxmlformats.org/drawingml/2006/table">
            <a:tbl>
              <a:tblPr firstRow="1" firstCol="1" bandRow="1"/>
              <a:tblGrid>
                <a:gridCol w="1085850"/>
                <a:gridCol w="1085850"/>
                <a:gridCol w="1085850"/>
                <a:gridCol w="1085850"/>
                <a:gridCol w="1085850"/>
                <a:gridCol w="1085850"/>
                <a:gridCol w="1085850"/>
                <a:gridCol w="1085850"/>
                <a:gridCol w="1085850"/>
                <a:gridCol w="1085850"/>
              </a:tblGrid>
              <a:tr h="0">
                <a:tc rowSpan="2">
                  <a:txBody>
                    <a:bodyPr/>
                    <a:lstStyle/>
                    <a:p>
                      <a:pPr algn="ctr">
                        <a:lnSpc>
                          <a:spcPts val="1200"/>
                        </a:lnSpc>
                        <a:spcAft>
                          <a:spcPts val="0"/>
                        </a:spcAft>
                      </a:pPr>
                      <a:r>
                        <a:rPr lang="zh-CN" sz="900" kern="100">
                          <a:effectLst/>
                          <a:latin typeface="Times New Roman" panose="02020603050405020304" charset="0"/>
                          <a:ea typeface="宋体" panose="02010600030101010101" pitchFamily="2" charset="-122"/>
                        </a:rPr>
                        <a:t>教学及辅助用房</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200"/>
                        </a:lnSpc>
                        <a:spcAft>
                          <a:spcPts val="0"/>
                        </a:spcAft>
                      </a:pPr>
                      <a:r>
                        <a:rPr lang="zh-CN" sz="900" kern="100">
                          <a:effectLst/>
                          <a:latin typeface="Times New Roman" panose="02020603050405020304" charset="0"/>
                          <a:ea typeface="宋体" panose="02010600030101010101" pitchFamily="2" charset="-122"/>
                        </a:rPr>
                        <a:t>行政办公用房</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7955">
                <a:tc vMerge="1">
                  <a:tcPr/>
                </a:tc>
                <a:tc>
                  <a:txBody>
                    <a:bodyPr/>
                    <a:lstStyle/>
                    <a:p>
                      <a:pPr algn="ctr">
                        <a:lnSpc>
                          <a:spcPts val="12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教室</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专业教学实训用房及场所</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图书馆</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培训工作用房</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室内体育用房</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大学生活动用房</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cPr/>
                </a:tc>
                <a:tc>
                  <a:txBody>
                    <a:bodyPr/>
                    <a:lstStyle/>
                    <a:p>
                      <a:pPr algn="ctr">
                        <a:lnSpc>
                          <a:spcPts val="12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系及教师教研办公用房</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校级办公用房</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450">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7</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8</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dirty="0">
                          <a:effectLst/>
                          <a:latin typeface="宋体" panose="02010600030101010101" pitchFamily="2" charset="-122"/>
                          <a:ea typeface="宋体" panose="02010600030101010101" pitchFamily="2" charset="-122"/>
                        </a:rPr>
                        <a:t>9</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10</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11</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12</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13</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14</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15</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dirty="0">
                          <a:effectLst/>
                          <a:latin typeface="宋体" panose="02010600030101010101" pitchFamily="2" charset="-122"/>
                          <a:ea typeface="宋体" panose="02010600030101010101" pitchFamily="2" charset="-122"/>
                        </a:rPr>
                        <a:t>16</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7" name="表格 6"/>
          <p:cNvGraphicFramePr>
            <a:graphicFrameLocks noGrp="1"/>
          </p:cNvGraphicFramePr>
          <p:nvPr/>
        </p:nvGraphicFramePr>
        <p:xfrm>
          <a:off x="658812" y="5732462"/>
          <a:ext cx="10858502" cy="615950"/>
        </p:xfrm>
        <a:graphic>
          <a:graphicData uri="http://schemas.openxmlformats.org/drawingml/2006/table">
            <a:tbl>
              <a:tblPr firstRow="1" firstCol="1" bandRow="1"/>
              <a:tblGrid>
                <a:gridCol w="1092365"/>
                <a:gridCol w="1092365"/>
                <a:gridCol w="1090193"/>
                <a:gridCol w="1090193"/>
                <a:gridCol w="1085851"/>
                <a:gridCol w="1085851"/>
                <a:gridCol w="1392060"/>
                <a:gridCol w="1392060"/>
                <a:gridCol w="907771"/>
                <a:gridCol w="629793"/>
              </a:tblGrid>
              <a:tr h="0">
                <a:tc rowSpan="2">
                  <a:txBody>
                    <a:bodyPr/>
                    <a:lstStyle/>
                    <a:p>
                      <a:pPr algn="ctr">
                        <a:lnSpc>
                          <a:spcPts val="1200"/>
                        </a:lnSpc>
                        <a:spcAft>
                          <a:spcPts val="0"/>
                        </a:spcAft>
                      </a:pPr>
                      <a:r>
                        <a:rPr lang="zh-CN" sz="900" kern="0" dirty="0">
                          <a:effectLst/>
                          <a:latin typeface="Times New Roman" panose="02020603050405020304" charset="0"/>
                          <a:ea typeface="宋体" panose="02010600030101010101" pitchFamily="2" charset="-122"/>
                          <a:cs typeface="宋体" panose="02010600030101010101" pitchFamily="2" charset="-122"/>
                        </a:rPr>
                        <a:t>生活用房</a:t>
                      </a:r>
                      <a:endParaRPr lang="zh-CN" sz="1050" kern="100" dirty="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200"/>
                        </a:lnSpc>
                        <a:spcAft>
                          <a:spcPts val="0"/>
                        </a:spcAft>
                      </a:pPr>
                      <a:r>
                        <a:rPr lang="zh-CN" sz="900" kern="0">
                          <a:effectLst/>
                          <a:latin typeface="Times New Roman" panose="02020603050405020304" charset="0"/>
                          <a:ea typeface="宋体" panose="02010600030101010101" pitchFamily="2" charset="-122"/>
                        </a:rPr>
                        <a:t>其他用房</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2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教工住宅</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200"/>
                        </a:lnSpc>
                        <a:spcAft>
                          <a:spcPts val="0"/>
                        </a:spcAft>
                      </a:pPr>
                      <a:r>
                        <a:rPr lang="zh-CN" sz="900" kern="100" dirty="0">
                          <a:effectLst/>
                          <a:latin typeface="Times New Roman" panose="02020603050405020304" charset="0"/>
                          <a:ea typeface="宋体" panose="02010600030101010101" pitchFamily="2" charset="-122"/>
                        </a:rPr>
                        <a:t>危房等级</a:t>
                      </a:r>
                      <a:endParaRPr lang="zh-CN" sz="1050" kern="100" dirty="0">
                        <a:effectLst/>
                        <a:latin typeface="Times New Roman" panose="02020603050405020304" charset="0"/>
                        <a:ea typeface="宋体" panose="02010600030101010101" pitchFamily="2" charset="-122"/>
                      </a:endParaRPr>
                    </a:p>
                    <a:p>
                      <a:pPr algn="ctr">
                        <a:lnSpc>
                          <a:spcPts val="1200"/>
                        </a:lnSpc>
                        <a:spcAft>
                          <a:spcPts val="0"/>
                        </a:spcAft>
                      </a:pPr>
                      <a:r>
                        <a:rPr lang="zh-CN" sz="900" kern="100" dirty="0">
                          <a:effectLst/>
                          <a:latin typeface="Times New Roman" panose="02020603050405020304" charset="0"/>
                          <a:ea typeface="宋体" panose="02010600030101010101" pitchFamily="2" charset="-122"/>
                        </a:rPr>
                        <a:t>（</a:t>
                      </a:r>
                      <a:r>
                        <a:rPr lang="en-US" sz="900" kern="100" dirty="0">
                          <a:effectLst/>
                          <a:latin typeface="Times New Roman" panose="02020603050405020304" charset="0"/>
                          <a:ea typeface="宋体" panose="02010600030101010101" pitchFamily="2" charset="-122"/>
                        </a:rPr>
                        <a:t>C</a:t>
                      </a:r>
                      <a:r>
                        <a:rPr lang="zh-CN" sz="900" kern="100" dirty="0">
                          <a:effectLst/>
                          <a:latin typeface="Times New Roman" panose="02020603050405020304" charset="0"/>
                          <a:ea typeface="宋体" panose="02010600030101010101" pitchFamily="2" charset="-122"/>
                        </a:rPr>
                        <a:t>级</a:t>
                      </a:r>
                      <a:r>
                        <a:rPr lang="en-US" sz="900" kern="100" dirty="0">
                          <a:effectLst/>
                          <a:latin typeface="Times New Roman" panose="02020603050405020304" charset="0"/>
                          <a:ea typeface="宋体" panose="02010600030101010101" pitchFamily="2" charset="-122"/>
                        </a:rPr>
                        <a:t>/D</a:t>
                      </a:r>
                      <a:r>
                        <a:rPr lang="zh-CN" sz="900" kern="100" dirty="0">
                          <a:effectLst/>
                          <a:latin typeface="Times New Roman" panose="02020603050405020304" charset="0"/>
                          <a:ea typeface="宋体" panose="02010600030101010101" pitchFamily="2" charset="-122"/>
                        </a:rPr>
                        <a:t>级）</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7955">
                <a:tc vMerge="1">
                  <a:tcPr/>
                </a:tc>
                <a:tc>
                  <a:txBody>
                    <a:bodyPr/>
                    <a:lstStyle/>
                    <a:p>
                      <a:pPr algn="ctr">
                        <a:lnSpc>
                          <a:spcPts val="12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学生宿舍（公寓）</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食堂</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单身教师宿舍（公寓）</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后勤及辅助用房</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cPr/>
                </a:tc>
                <a:tc>
                  <a:txBody>
                    <a:bodyPr/>
                    <a:lstStyle/>
                    <a:p>
                      <a:pPr algn="ctr">
                        <a:lnSpc>
                          <a:spcPts val="1200"/>
                        </a:lnSpc>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功能类别</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100" dirty="0">
                          <a:effectLst/>
                          <a:latin typeface="宋体" panose="02010600030101010101" pitchFamily="2" charset="-122"/>
                          <a:ea typeface="宋体" panose="02010600030101010101" pitchFamily="2" charset="-122"/>
                        </a:rPr>
                        <a:t>#</a:t>
                      </a:r>
                      <a:r>
                        <a:rPr lang="zh-CN" sz="900" kern="100" dirty="0">
                          <a:effectLst/>
                          <a:latin typeface="Times New Roman" panose="02020603050405020304" charset="0"/>
                          <a:ea typeface="宋体" panose="02010600030101010101" pitchFamily="2" charset="-122"/>
                        </a:rPr>
                        <a:t>学校产权中被外单位租（借）用面积</a:t>
                      </a:r>
                      <a:endParaRPr lang="zh-CN" sz="1050" kern="100" dirty="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cPr/>
                </a:tc>
                <a:tc vMerge="1">
                  <a:tcPr/>
                </a:tc>
              </a:tr>
              <a:tr h="171450">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17</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18</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19</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20</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21</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dirty="0">
                          <a:effectLst/>
                          <a:latin typeface="宋体" panose="02010600030101010101" pitchFamily="2" charset="-122"/>
                          <a:ea typeface="宋体" panose="02010600030101010101" pitchFamily="2" charset="-122"/>
                        </a:rPr>
                        <a:t>22</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23</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dirty="0">
                          <a:effectLst/>
                          <a:latin typeface="宋体" panose="02010600030101010101" pitchFamily="2" charset="-122"/>
                          <a:ea typeface="宋体" panose="02010600030101010101" pitchFamily="2" charset="-122"/>
                        </a:rPr>
                        <a:t>24</a:t>
                      </a:r>
                      <a:endParaRPr lang="zh-CN" sz="1050" kern="100" dirty="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a:effectLst/>
                          <a:latin typeface="宋体" panose="02010600030101010101" pitchFamily="2" charset="-122"/>
                          <a:ea typeface="宋体" panose="02010600030101010101" pitchFamily="2" charset="-122"/>
                        </a:rPr>
                        <a:t>25</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US" sz="900" kern="0" dirty="0">
                          <a:effectLst/>
                          <a:latin typeface="宋体" panose="02010600030101010101" pitchFamily="2" charset="-122"/>
                          <a:ea typeface="宋体" panose="02010600030101010101" pitchFamily="2" charset="-122"/>
                        </a:rPr>
                        <a:t>26</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pSp>
        <p:nvGrpSpPr>
          <p:cNvPr id="15" name="组合 14"/>
          <p:cNvGrpSpPr/>
          <p:nvPr/>
        </p:nvGrpSpPr>
        <p:grpSpPr>
          <a:xfrm>
            <a:off x="543560" y="309728"/>
            <a:ext cx="10891859" cy="1399410"/>
            <a:chOff x="660401" y="16731"/>
            <a:chExt cx="10891859" cy="1554938"/>
          </a:xfrm>
        </p:grpSpPr>
        <p:grpSp>
          <p:nvGrpSpPr>
            <p:cNvPr id="16" name="组合 15"/>
            <p:cNvGrpSpPr/>
            <p:nvPr/>
          </p:nvGrpSpPr>
          <p:grpSpPr>
            <a:xfrm>
              <a:off x="660401" y="524650"/>
              <a:ext cx="10891859" cy="1047019"/>
              <a:chOff x="660401" y="-1212053"/>
              <a:chExt cx="10891859" cy="1790829"/>
            </a:xfrm>
          </p:grpSpPr>
          <p:sp>
            <p:nvSpPr>
              <p:cNvPr id="18" name="矩形 17"/>
              <p:cNvSpPr/>
              <p:nvPr/>
            </p:nvSpPr>
            <p:spPr>
              <a:xfrm>
                <a:off x="693760" y="-1192493"/>
                <a:ext cx="10858500" cy="1771269"/>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zh-CN" altLang="zh-CN"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1</a:t>
                </a:r>
                <a:r>
                  <a:rPr lang="zh-CN" altLang="zh-CN" sz="1600" b="1" dirty="0">
                    <a:solidFill>
                      <a:schemeClr val="accent5">
                        <a:lumMod val="20000"/>
                        <a:lumOff val="80000"/>
                      </a:schemeClr>
                    </a:solidFill>
                    <a:latin typeface="黑体" panose="02010609060101010101" charset="-122"/>
                    <a:ea typeface="黑体" panose="02010609060101010101" charset="-122"/>
                  </a:rPr>
                  <a:t>）本表由本科层次职业学校、高等专科学校、高等职业学校、成人高校填报。</a:t>
                </a:r>
                <a:endParaRPr lang="en-US" altLang="zh-CN" sz="1600" b="1" dirty="0">
                  <a:solidFill>
                    <a:schemeClr val="accent5">
                      <a:lumMod val="20000"/>
                      <a:lumOff val="80000"/>
                    </a:schemeClr>
                  </a:solidFill>
                  <a:latin typeface="黑体" panose="02010609060101010101" charset="-122"/>
                  <a:ea typeface="黑体" panose="02010609060101010101" charset="-122"/>
                </a:endParaRPr>
              </a:p>
              <a:p>
                <a:r>
                  <a:rPr lang="zh-CN" altLang="zh-CN"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2</a:t>
                </a:r>
                <a:r>
                  <a:rPr lang="zh-CN" altLang="zh-CN" sz="1600" b="1" dirty="0">
                    <a:solidFill>
                      <a:schemeClr val="accent5">
                        <a:lumMod val="20000"/>
                        <a:lumOff val="80000"/>
                      </a:schemeClr>
                    </a:solidFill>
                    <a:latin typeface="黑体" panose="02010609060101010101" charset="-122"/>
                    <a:ea typeface="黑体" panose="02010609060101010101" charset="-122"/>
                  </a:rPr>
                  <a:t>）本表由本科层次职业学校、高等专科学校、高等职业学校的主校区、分校区、研究生培养机构、无学生培养任务的科研机构、专门实习用地、其他校外用房填报</a:t>
                </a:r>
                <a:r>
                  <a:rPr lang="zh-CN" altLang="en-US" sz="1600" b="1" dirty="0">
                    <a:solidFill>
                      <a:schemeClr val="accent5">
                        <a:lumMod val="20000"/>
                        <a:lumOff val="80000"/>
                      </a:schemeClr>
                    </a:solidFill>
                    <a:latin typeface="黑体" panose="02010609060101010101" charset="-122"/>
                    <a:ea typeface="黑体" panose="02010609060101010101" charset="-122"/>
                  </a:rPr>
                  <a:t>。</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sp>
            <p:nvSpPr>
              <p:cNvPr id="19" name="矩形 18"/>
              <p:cNvSpPr/>
              <p:nvPr/>
            </p:nvSpPr>
            <p:spPr>
              <a:xfrm>
                <a:off x="660401" y="-1212053"/>
                <a:ext cx="10722611" cy="767721"/>
              </a:xfrm>
              <a:prstGeom prst="rect">
                <a:avLst/>
              </a:prstGeom>
            </p:spPr>
            <p:txBody>
              <a:bodyPr wrap="square">
                <a:spAutoFit/>
              </a:bodyPr>
              <a:lstStyle/>
              <a:p>
                <a:pPr>
                  <a:lnSpc>
                    <a:spcPct val="150000"/>
                  </a:lnSpc>
                </a:pP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17" name="矩形 16"/>
            <p:cNvSpPr/>
            <p:nvPr/>
          </p:nvSpPr>
          <p:spPr>
            <a:xfrm>
              <a:off x="3370404" y="16731"/>
              <a:ext cx="7134446" cy="411556"/>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20" name="组合 19"/>
          <p:cNvGrpSpPr/>
          <p:nvPr/>
        </p:nvGrpSpPr>
        <p:grpSpPr>
          <a:xfrm>
            <a:off x="658812" y="4934038"/>
            <a:ext cx="10888665" cy="1225634"/>
            <a:chOff x="644525" y="2284174"/>
            <a:chExt cx="10888665" cy="1843906"/>
          </a:xfrm>
        </p:grpSpPr>
        <p:grpSp>
          <p:nvGrpSpPr>
            <p:cNvPr id="21" name="组合 20"/>
            <p:cNvGrpSpPr/>
            <p:nvPr/>
          </p:nvGrpSpPr>
          <p:grpSpPr>
            <a:xfrm>
              <a:off x="644525" y="2284174"/>
              <a:ext cx="10888665" cy="1182282"/>
              <a:chOff x="644525" y="1797451"/>
              <a:chExt cx="10888665" cy="2022183"/>
            </a:xfrm>
          </p:grpSpPr>
          <p:sp>
            <p:nvSpPr>
              <p:cNvPr id="23" name="矩形 22"/>
              <p:cNvSpPr/>
              <p:nvPr/>
            </p:nvSpPr>
            <p:spPr>
              <a:xfrm>
                <a:off x="644525" y="1829792"/>
                <a:ext cx="10858500" cy="1989842"/>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24" name="矩形 23"/>
              <p:cNvSpPr/>
              <p:nvPr/>
            </p:nvSpPr>
            <p:spPr>
              <a:xfrm>
                <a:off x="644525" y="1797451"/>
                <a:ext cx="10888665" cy="1989845"/>
              </a:xfrm>
              <a:prstGeom prst="rect">
                <a:avLst/>
              </a:prstGeom>
            </p:spPr>
            <p:txBody>
              <a:bodyPr wrap="square">
                <a:spAutoFit/>
              </a:bodyPr>
              <a:lstStyle/>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23</a:t>
                </a:r>
                <a:r>
                  <a:rPr lang="zh-CN" altLang="en-US" sz="1600" b="1" dirty="0">
                    <a:solidFill>
                      <a:schemeClr val="accent5">
                        <a:lumMod val="20000"/>
                        <a:lumOff val="80000"/>
                      </a:schemeClr>
                    </a:solidFill>
                    <a:latin typeface="黑体" panose="02010609060101010101" charset="-122"/>
                    <a:ea typeface="黑体" panose="02010609060101010101" charset="-122"/>
                  </a:rPr>
                  <a:t>）</a:t>
                </a:r>
                <a:r>
                  <a:rPr lang="zh-CN" altLang="zh-CN" sz="1600" b="1" dirty="0">
                    <a:solidFill>
                      <a:schemeClr val="accent5">
                        <a:lumMod val="20000"/>
                        <a:lumOff val="80000"/>
                      </a:schemeClr>
                    </a:solidFill>
                    <a:latin typeface="黑体" panose="02010609060101010101" charset="-122"/>
                    <a:ea typeface="黑体" panose="02010609060101010101" charset="-122"/>
                  </a:rPr>
                  <a:t>其他用房包括人防工程，地下停车场（库），商业用房，产业用房，对外招生的附中、附小、幼儿园，对外开放的医院，交流中心、接待中心，师范院校的培训中心、博物馆、被外单位租（借）等（借）</a:t>
                </a:r>
                <a:r>
                  <a:rPr lang="zh-CN" altLang="en-US" sz="1600" b="1" dirty="0">
                    <a:solidFill>
                      <a:schemeClr val="accent5">
                        <a:lumMod val="20000"/>
                        <a:lumOff val="80000"/>
                      </a:schemeClr>
                    </a:solidFill>
                    <a:latin typeface="黑体" panose="02010609060101010101" charset="-122"/>
                    <a:ea typeface="黑体" panose="02010609060101010101" charset="-122"/>
                  </a:rPr>
                  <a:t>。</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22" name="矩形 21"/>
            <p:cNvSpPr/>
            <p:nvPr/>
          </p:nvSpPr>
          <p:spPr>
            <a:xfrm flipH="1">
              <a:off x="6269554" y="3520345"/>
              <a:ext cx="712380" cy="607735"/>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30" name="组合 29"/>
          <p:cNvGrpSpPr/>
          <p:nvPr/>
        </p:nvGrpSpPr>
        <p:grpSpPr>
          <a:xfrm>
            <a:off x="658812" y="2294995"/>
            <a:ext cx="10858500" cy="2620748"/>
            <a:chOff x="625471" y="2546762"/>
            <a:chExt cx="10858500" cy="2912005"/>
          </a:xfrm>
        </p:grpSpPr>
        <p:grpSp>
          <p:nvGrpSpPr>
            <p:cNvPr id="31" name="组合 30"/>
            <p:cNvGrpSpPr/>
            <p:nvPr/>
          </p:nvGrpSpPr>
          <p:grpSpPr>
            <a:xfrm>
              <a:off x="625471" y="2546762"/>
              <a:ext cx="10858500" cy="1748103"/>
              <a:chOff x="625471" y="2246575"/>
              <a:chExt cx="10858500" cy="2989959"/>
            </a:xfrm>
          </p:grpSpPr>
          <p:sp>
            <p:nvSpPr>
              <p:cNvPr id="33" name="矩形 32"/>
              <p:cNvSpPr/>
              <p:nvPr/>
            </p:nvSpPr>
            <p:spPr>
              <a:xfrm>
                <a:off x="625471" y="2412908"/>
                <a:ext cx="10858500" cy="2823626"/>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34" name="矩形 33"/>
              <p:cNvSpPr/>
              <p:nvPr/>
            </p:nvSpPr>
            <p:spPr>
              <a:xfrm>
                <a:off x="676275" y="2246575"/>
                <a:ext cx="10722611" cy="2873445"/>
              </a:xfrm>
              <a:prstGeom prst="rect">
                <a:avLst/>
              </a:prstGeom>
            </p:spPr>
            <p:txBody>
              <a:bodyPr wrap="square">
                <a:spAutoFit/>
              </a:bodyPr>
              <a:lstStyle/>
              <a:p>
                <a:pPr>
                  <a:lnSpc>
                    <a:spcPct val="150000"/>
                  </a:lnSpc>
                </a:pPr>
                <a:r>
                  <a:rPr lang="zh-CN" altLang="zh-CN"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6</a:t>
                </a:r>
                <a:r>
                  <a:rPr lang="zh-CN" altLang="zh-CN" sz="1600" b="1" dirty="0">
                    <a:solidFill>
                      <a:schemeClr val="accent5">
                        <a:lumMod val="20000"/>
                        <a:lumOff val="80000"/>
                      </a:schemeClr>
                    </a:solidFill>
                    <a:latin typeface="黑体" panose="02010609060101010101" charset="-122"/>
                    <a:ea typeface="黑体" panose="02010609060101010101" charset="-122"/>
                  </a:rPr>
                  <a:t>）使用面积系数（</a:t>
                </a:r>
                <a:r>
                  <a:rPr lang="en-US" altLang="zh-CN" sz="1600" b="1" dirty="0">
                    <a:solidFill>
                      <a:schemeClr val="accent5">
                        <a:lumMod val="20000"/>
                        <a:lumOff val="80000"/>
                      </a:schemeClr>
                    </a:solidFill>
                    <a:latin typeface="黑体" panose="02010609060101010101" charset="-122"/>
                    <a:ea typeface="黑体" panose="02010609060101010101" charset="-122"/>
                  </a:rPr>
                  <a:t>K</a:t>
                </a:r>
                <a:r>
                  <a:rPr lang="zh-CN" altLang="zh-CN" sz="1600" b="1" dirty="0">
                    <a:solidFill>
                      <a:schemeClr val="accent5">
                        <a:lumMod val="20000"/>
                        <a:lumOff val="80000"/>
                      </a:schemeClr>
                    </a:solidFill>
                    <a:latin typeface="黑体" panose="02010609060101010101" charset="-122"/>
                    <a:ea typeface="黑体" panose="02010609060101010101" charset="-122"/>
                  </a:rPr>
                  <a:t>）：建筑物中使用面积与建筑面积之比，即使用面积</a:t>
                </a:r>
                <a:r>
                  <a:rPr lang="en-US" altLang="zh-CN" sz="1600" b="1" dirty="0">
                    <a:solidFill>
                      <a:schemeClr val="accent5">
                        <a:lumMod val="20000"/>
                        <a:lumOff val="80000"/>
                      </a:schemeClr>
                    </a:solidFill>
                    <a:latin typeface="黑体" panose="02010609060101010101" charset="-122"/>
                    <a:ea typeface="黑体" panose="02010609060101010101" charset="-122"/>
                  </a:rPr>
                  <a:t>/</a:t>
                </a:r>
                <a:r>
                  <a:rPr lang="zh-CN" altLang="zh-CN" sz="1600" b="1" dirty="0">
                    <a:solidFill>
                      <a:schemeClr val="accent5">
                        <a:lumMod val="20000"/>
                        <a:lumOff val="80000"/>
                      </a:schemeClr>
                    </a:solidFill>
                    <a:latin typeface="黑体" panose="02010609060101010101" charset="-122"/>
                    <a:ea typeface="黑体" panose="02010609060101010101" charset="-122"/>
                  </a:rPr>
                  <a:t>建筑面积（％）；使用面积统计中，卫生间、设备间、值班室等配套功能面积应计入，地下室和人防面积不计入</a:t>
                </a:r>
                <a:r>
                  <a:rPr lang="en-US" altLang="zh-CN" sz="1600" b="1" dirty="0">
                    <a:solidFill>
                      <a:schemeClr val="accent5">
                        <a:lumMod val="20000"/>
                        <a:lumOff val="80000"/>
                      </a:schemeClr>
                    </a:solidFill>
                    <a:latin typeface="黑体" panose="02010609060101010101" charset="-122"/>
                    <a:ea typeface="黑体" panose="02010609060101010101" charset="-122"/>
                  </a:rPr>
                  <a:t>K</a:t>
                </a:r>
                <a:r>
                  <a:rPr lang="zh-CN" altLang="zh-CN" sz="1600" b="1" dirty="0">
                    <a:solidFill>
                      <a:schemeClr val="accent5">
                        <a:lumMod val="20000"/>
                        <a:lumOff val="80000"/>
                      </a:schemeClr>
                    </a:solidFill>
                    <a:latin typeface="黑体" panose="02010609060101010101" charset="-122"/>
                    <a:ea typeface="黑体" panose="02010609060101010101" charset="-122"/>
                  </a:rPr>
                  <a:t>值计算。</a:t>
                </a:r>
                <a:endParaRPr lang="en-US" altLang="zh-CN" sz="1600" b="1" dirty="0">
                  <a:solidFill>
                    <a:schemeClr val="accent5">
                      <a:lumMod val="20000"/>
                      <a:lumOff val="80000"/>
                    </a:schemeClr>
                  </a:solidFill>
                  <a:latin typeface="黑体" panose="02010609060101010101" charset="-122"/>
                  <a:ea typeface="黑体" panose="02010609060101010101" charset="-122"/>
                </a:endParaRPr>
              </a:p>
              <a:p>
                <a:pPr>
                  <a:lnSpc>
                    <a:spcPct val="150000"/>
                  </a:lnSpc>
                </a:pPr>
                <a:r>
                  <a:rPr lang="zh-CN" altLang="zh-CN"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7</a:t>
                </a:r>
                <a:r>
                  <a:rPr lang="zh-CN" altLang="zh-CN" sz="1600" b="1" dirty="0">
                    <a:solidFill>
                      <a:schemeClr val="accent5">
                        <a:lumMod val="20000"/>
                        <a:lumOff val="80000"/>
                      </a:schemeClr>
                    </a:solidFill>
                    <a:latin typeface="黑体" panose="02010609060101010101" charset="-122"/>
                    <a:ea typeface="黑体" panose="02010609060101010101" charset="-122"/>
                  </a:rPr>
                  <a:t>）教学及辅助用房是指《高等职业学校建设标准》（建标</a:t>
                </a:r>
                <a:r>
                  <a:rPr lang="en-US" altLang="zh-CN" sz="1600" b="1" dirty="0">
                    <a:solidFill>
                      <a:schemeClr val="accent5">
                        <a:lumMod val="20000"/>
                        <a:lumOff val="80000"/>
                      </a:schemeClr>
                    </a:solidFill>
                    <a:latin typeface="黑体" panose="02010609060101010101" charset="-122"/>
                    <a:ea typeface="黑体" panose="02010609060101010101" charset="-122"/>
                  </a:rPr>
                  <a:t>197-2019</a:t>
                </a:r>
                <a:r>
                  <a:rPr lang="zh-CN" altLang="zh-CN" sz="1600" b="1" dirty="0">
                    <a:solidFill>
                      <a:schemeClr val="accent5">
                        <a:lumMod val="20000"/>
                        <a:lumOff val="80000"/>
                      </a:schemeClr>
                    </a:solidFill>
                    <a:latin typeface="黑体" panose="02010609060101010101" charset="-122"/>
                    <a:ea typeface="黑体" panose="02010609060101010101" charset="-122"/>
                  </a:rPr>
                  <a:t>）中的教室、专业教学实训实验实习用房及场所、图书馆、培训工作用房、室内体育用房、大学生活动用房。</a:t>
                </a:r>
                <a:endParaRPr lang="en-US" altLang="zh-CN" sz="1600" b="1" dirty="0">
                  <a:solidFill>
                    <a:schemeClr val="accent5">
                      <a:lumMod val="20000"/>
                      <a:lumOff val="80000"/>
                    </a:schemeClr>
                  </a:solidFill>
                  <a:latin typeface="黑体" panose="02010609060101010101" charset="-122"/>
                  <a:ea typeface="黑体" panose="02010609060101010101" charset="-122"/>
                </a:endParaRPr>
              </a:p>
            </p:txBody>
          </p:sp>
        </p:grpSp>
        <p:sp>
          <p:nvSpPr>
            <p:cNvPr id="32" name="矩形 31"/>
            <p:cNvSpPr/>
            <p:nvPr/>
          </p:nvSpPr>
          <p:spPr>
            <a:xfrm flipH="1">
              <a:off x="676275" y="5158665"/>
              <a:ext cx="977429" cy="300102"/>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250"/>
                                        <p:tgtEl>
                                          <p:spTgt spid="15"/>
                                        </p:tgtEl>
                                      </p:cBhvr>
                                    </p:animEffect>
                                    <p:set>
                                      <p:cBhvr>
                                        <p:cTn id="12" dur="1" fill="hold">
                                          <p:stCondLst>
                                            <p:cond delay="249"/>
                                          </p:stCondLst>
                                        </p:cTn>
                                        <p:tgtEl>
                                          <p:spTgt spid="15"/>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500"/>
                                        <p:tgtEl>
                                          <p:spTgt spid="2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nodeType="clickEffect">
                                  <p:stCondLst>
                                    <p:cond delay="0"/>
                                  </p:stCondLst>
                                  <p:childTnLst>
                                    <p:animEffect transition="out" filter="fade">
                                      <p:cBhvr>
                                        <p:cTn id="21" dur="250"/>
                                        <p:tgtEl>
                                          <p:spTgt spid="20"/>
                                        </p:tgtEl>
                                      </p:cBhvr>
                                    </p:animEffect>
                                    <p:set>
                                      <p:cBhvr>
                                        <p:cTn id="22" dur="1" fill="hold">
                                          <p:stCondLst>
                                            <p:cond delay="249"/>
                                          </p:stCondLst>
                                        </p:cTn>
                                        <p:tgtEl>
                                          <p:spTgt spid="20"/>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fade">
                                      <p:cBhvr>
                                        <p:cTn id="27" dur="500"/>
                                        <p:tgtEl>
                                          <p:spTgt spid="30"/>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nodeType="clickEffect">
                                  <p:stCondLst>
                                    <p:cond delay="0"/>
                                  </p:stCondLst>
                                  <p:childTnLst>
                                    <p:animEffect transition="out" filter="fade">
                                      <p:cBhvr>
                                        <p:cTn id="31" dur="250"/>
                                        <p:tgtEl>
                                          <p:spTgt spid="30"/>
                                        </p:tgtEl>
                                      </p:cBhvr>
                                    </p:animEffect>
                                    <p:set>
                                      <p:cBhvr>
                                        <p:cTn id="32" dur="1" fill="hold">
                                          <p:stCondLst>
                                            <p:cond delay="249"/>
                                          </p:stCondLst>
                                        </p:cTn>
                                        <p:tgtEl>
                                          <p:spTgt spid="3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2016197" y="287020"/>
            <a:ext cx="8159606" cy="400110"/>
          </a:xfrm>
          <a:prstGeom prst="rect">
            <a:avLst/>
          </a:prstGeom>
        </p:spPr>
        <p:txBody>
          <a:bodyPr wrap="none">
            <a:spAutoFit/>
          </a:bodyPr>
          <a:lstStyle/>
          <a:p>
            <a:pPr algn="ctr"/>
            <a:r>
              <a:rPr lang="zh-CN" altLang="en-US" sz="2000" b="1" dirty="0">
                <a:solidFill>
                  <a:srgbClr val="304371"/>
                </a:solidFill>
                <a:cs typeface="+mn-ea"/>
                <a:sym typeface="+mn-lt"/>
              </a:rPr>
              <a:t>（八十七）高等教育学校（普通）校舍功能明细统计调查表（台账）</a:t>
            </a:r>
            <a:endParaRPr lang="zh-CN" altLang="en-US" sz="2000" b="1" dirty="0">
              <a:solidFill>
                <a:srgbClr val="304371"/>
              </a:solidFill>
              <a:cs typeface="+mn-ea"/>
              <a:sym typeface="+mn-lt"/>
            </a:endParaRPr>
          </a:p>
        </p:txBody>
      </p:sp>
      <p:sp>
        <p:nvSpPr>
          <p:cNvPr id="5" name="矩形 4"/>
          <p:cNvSpPr/>
          <p:nvPr/>
        </p:nvSpPr>
        <p:spPr>
          <a:xfrm>
            <a:off x="658813" y="4120343"/>
            <a:ext cx="877163" cy="262508"/>
          </a:xfrm>
          <a:prstGeom prst="rect">
            <a:avLst/>
          </a:prstGeom>
        </p:spPr>
        <p:txBody>
          <a:bodyPr wrap="none">
            <a:spAutoFit/>
          </a:bodyPr>
          <a:lstStyle/>
          <a:p>
            <a:pPr algn="just">
              <a:lnSpc>
                <a:spcPts val="1200"/>
              </a:lnSpc>
              <a:spcAft>
                <a:spcPts val="0"/>
              </a:spcAft>
            </a:pPr>
            <a:r>
              <a:rPr lang="zh-CN" altLang="zh-CN" kern="100" dirty="0">
                <a:cs typeface="+mn-ea"/>
                <a:sym typeface="+mn-lt"/>
              </a:rPr>
              <a:t>续表一</a:t>
            </a:r>
            <a:endParaRPr lang="zh-CN" altLang="zh-CN" sz="2400" kern="100" dirty="0">
              <a:cs typeface="+mn-ea"/>
              <a:sym typeface="+mn-lt"/>
            </a:endParaRPr>
          </a:p>
        </p:txBody>
      </p:sp>
      <p:sp>
        <p:nvSpPr>
          <p:cNvPr id="6" name="矩形 5"/>
          <p:cNvSpPr/>
          <p:nvPr/>
        </p:nvSpPr>
        <p:spPr>
          <a:xfrm>
            <a:off x="666749" y="5372118"/>
            <a:ext cx="877163" cy="355225"/>
          </a:xfrm>
          <a:prstGeom prst="rect">
            <a:avLst/>
          </a:prstGeom>
        </p:spPr>
        <p:txBody>
          <a:bodyPr wrap="none">
            <a:spAutoFit/>
          </a:bodyPr>
          <a:lstStyle/>
          <a:p>
            <a:pPr algn="just">
              <a:lnSpc>
                <a:spcPts val="2200"/>
              </a:lnSpc>
              <a:spcAft>
                <a:spcPts val="0"/>
              </a:spcAft>
            </a:pPr>
            <a:r>
              <a:rPr lang="zh-CN" altLang="zh-CN" kern="100" dirty="0">
                <a:cs typeface="+mn-ea"/>
                <a:sym typeface="+mn-lt"/>
              </a:rPr>
              <a:t>续表二</a:t>
            </a:r>
            <a:endParaRPr lang="zh-CN" altLang="zh-CN" sz="2400" kern="100" dirty="0">
              <a:cs typeface="+mn-ea"/>
              <a:sym typeface="+mn-lt"/>
            </a:endParaRPr>
          </a:p>
        </p:txBody>
      </p:sp>
      <p:graphicFrame>
        <p:nvGraphicFramePr>
          <p:cNvPr id="2" name="表格 1"/>
          <p:cNvGraphicFramePr>
            <a:graphicFrameLocks noGrp="1"/>
          </p:cNvGraphicFramePr>
          <p:nvPr/>
        </p:nvGraphicFramePr>
        <p:xfrm>
          <a:off x="658813" y="1171421"/>
          <a:ext cx="10858499" cy="2861692"/>
        </p:xfrm>
        <a:graphic>
          <a:graphicData uri="http://schemas.openxmlformats.org/drawingml/2006/table">
            <a:tbl>
              <a:tblPr firstRow="1" firstCol="1" bandRow="1"/>
              <a:tblGrid>
                <a:gridCol w="1483271"/>
                <a:gridCol w="851306"/>
                <a:gridCol w="838276"/>
                <a:gridCol w="838276"/>
                <a:gridCol w="668884"/>
                <a:gridCol w="844791"/>
                <a:gridCol w="93980"/>
                <a:gridCol w="1018527"/>
                <a:gridCol w="93980"/>
                <a:gridCol w="1018527"/>
                <a:gridCol w="1064133"/>
                <a:gridCol w="1064133"/>
                <a:gridCol w="980415"/>
              </a:tblGrid>
              <a:tr h="240629">
                <a:tc rowSpan="2">
                  <a:txBody>
                    <a:bodyPr/>
                    <a:lstStyle/>
                    <a:p>
                      <a:pPr algn="just">
                        <a:lnSpc>
                          <a:spcPts val="1400"/>
                        </a:lnSpc>
                        <a:spcAft>
                          <a:spcPts val="0"/>
                        </a:spcAft>
                      </a:pPr>
                      <a:r>
                        <a:rPr lang="zh-CN" sz="900" kern="0" dirty="0">
                          <a:effectLst/>
                          <a:latin typeface="Times New Roman" panose="02020603050405020304" charset="0"/>
                          <a:ea typeface="宋体" panose="02010600030101010101" pitchFamily="2" charset="-122"/>
                          <a:cs typeface="宋体" panose="02010600030101010101" pitchFamily="2" charset="-122"/>
                        </a:rPr>
                        <a:t>指标名称</a:t>
                      </a:r>
                      <a:endParaRPr lang="zh-CN" sz="1050" kern="100" dirty="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编号</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400"/>
                        </a:lnSpc>
                        <a:spcAft>
                          <a:spcPts val="0"/>
                        </a:spcAft>
                      </a:pPr>
                      <a:r>
                        <a:rPr lang="zh-CN" altLang="en-US" sz="900" kern="0" dirty="0">
                          <a:effectLst/>
                          <a:latin typeface="Times New Roman" panose="02020603050405020304" charset="0"/>
                          <a:ea typeface="宋体" panose="02010600030101010101" pitchFamily="2" charset="-122"/>
                          <a:cs typeface="宋体" panose="02010600030101010101" pitchFamily="2" charset="-122"/>
                        </a:rPr>
                        <a:t>办学点</a:t>
                      </a:r>
                      <a:r>
                        <a:rPr lang="zh-CN" sz="900" kern="0" dirty="0">
                          <a:effectLst/>
                          <a:latin typeface="Times New Roman" panose="02020603050405020304" charset="0"/>
                          <a:ea typeface="宋体" panose="02010600030101010101" pitchFamily="2" charset="-122"/>
                          <a:cs typeface="宋体" panose="02010600030101010101" pitchFamily="2" charset="-122"/>
                        </a:rPr>
                        <a:t>名称</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建成年份</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证书号</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gridSpan="2">
                  <a:txBody>
                    <a:bodyPr/>
                    <a:lstStyle/>
                    <a:p>
                      <a:pPr algn="ctr">
                        <a:lnSpc>
                          <a:spcPts val="1400"/>
                        </a:lnSpc>
                        <a:spcAft>
                          <a:spcPts val="0"/>
                        </a:spcAft>
                      </a:pPr>
                      <a:r>
                        <a:rPr lang="zh-CN" sz="900" kern="0" dirty="0">
                          <a:effectLst/>
                          <a:latin typeface="Times New Roman" panose="02020603050405020304" charset="0"/>
                          <a:ea typeface="宋体" panose="02010600030101010101" pitchFamily="2" charset="-122"/>
                          <a:cs typeface="宋体" panose="02010600030101010101" pitchFamily="2" charset="-122"/>
                        </a:rPr>
                        <a:t>校舍建筑面积</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cPr/>
                </a:tc>
                <a:tc gridSpan="2">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ts val="1400"/>
                        </a:lnSpc>
                        <a:spcAft>
                          <a:spcPts val="0"/>
                        </a:spcAft>
                      </a:pPr>
                      <a:r>
                        <a:rPr lang="zh-CN" sz="900" kern="0" dirty="0">
                          <a:effectLst/>
                          <a:latin typeface="Times New Roman" panose="02020603050405020304" charset="0"/>
                          <a:ea typeface="宋体" panose="02010600030101010101" pitchFamily="2" charset="-122"/>
                          <a:cs typeface="宋体" panose="02010600030101010101" pitchFamily="2" charset="-122"/>
                        </a:rPr>
                        <a:t>建筑层数</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rowSpan="2">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使用面积系数</a:t>
                      </a:r>
                      <a:r>
                        <a:rPr lang="en-US" sz="900" kern="0">
                          <a:effectLst/>
                          <a:latin typeface="Times New Roman" panose="02020603050405020304" charset="0"/>
                          <a:ea typeface="宋体" panose="02010600030101010101" pitchFamily="2" charset="-122"/>
                          <a:cs typeface="宋体" panose="02010600030101010101" pitchFamily="2" charset="-122"/>
                        </a:rPr>
                        <a:t>(K)</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2587">
                <a:tc vMerge="1">
                  <a:tcPr/>
                </a:tc>
                <a:tc vMerge="1">
                  <a:tcPr/>
                </a:tc>
                <a:tc vMerge="1">
                  <a:tcPr/>
                </a:tc>
                <a:tc vMerge="1">
                  <a:tcPr/>
                </a:tc>
                <a:tc vMerge="1">
                  <a:tcPr/>
                </a:tc>
                <a:tc vMerge="1" gridSpan="2">
                  <a:tcPr/>
                </a:tc>
                <a:tc vMerge="1" hMerge="1">
                  <a:tcPr/>
                </a:tc>
                <a:tc gridSpan="2">
                  <a:txBody>
                    <a:bodyPr/>
                    <a:lstStyle/>
                    <a:p>
                      <a:pPr algn="ctr">
                        <a:lnSpc>
                          <a:spcPts val="1400"/>
                        </a:lnSpc>
                        <a:spcAft>
                          <a:spcPts val="0"/>
                        </a:spcAft>
                      </a:pPr>
                      <a:r>
                        <a:rPr lang="en-US" altLang="zh-CN" sz="900" kern="0" dirty="0">
                          <a:effectLst/>
                          <a:latin typeface="Times New Roman" panose="02020603050405020304" charset="0"/>
                          <a:ea typeface="宋体" panose="02010600030101010101" pitchFamily="2" charset="-122"/>
                          <a:cs typeface="宋体" panose="02010600030101010101" pitchFamily="2" charset="-122"/>
                        </a:rPr>
                        <a:t>#</a:t>
                      </a:r>
                      <a:r>
                        <a:rPr lang="zh-CN" sz="900" kern="0" dirty="0">
                          <a:effectLst/>
                          <a:latin typeface="Times New Roman" panose="02020603050405020304" charset="0"/>
                          <a:ea typeface="宋体" panose="02010600030101010101" pitchFamily="2" charset="-122"/>
                          <a:cs typeface="宋体" panose="02010600030101010101" pitchFamily="2" charset="-122"/>
                        </a:rPr>
                        <a:t>地上面积</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a:txBody>
                    <a:bodyPr/>
                    <a:lstStyle/>
                    <a:p>
                      <a:pPr algn="ctr">
                        <a:lnSpc>
                          <a:spcPts val="1400"/>
                        </a:lnSpc>
                        <a:spcAft>
                          <a:spcPts val="0"/>
                        </a:spcAft>
                      </a:pPr>
                      <a:r>
                        <a:rPr lang="en-US" altLang="zh-CN" sz="900" kern="0" dirty="0">
                          <a:effectLst/>
                          <a:latin typeface="Times New Roman" panose="02020603050405020304" charset="0"/>
                          <a:ea typeface="宋体" panose="02010600030101010101" pitchFamily="2" charset="-122"/>
                          <a:cs typeface="宋体" panose="02010600030101010101" pitchFamily="2" charset="-122"/>
                        </a:rPr>
                        <a:t>#</a:t>
                      </a:r>
                      <a:r>
                        <a:rPr lang="zh-CN" sz="900" kern="0" dirty="0">
                          <a:effectLst/>
                          <a:latin typeface="Times New Roman" panose="02020603050405020304" charset="0"/>
                          <a:ea typeface="宋体" panose="02010600030101010101" pitchFamily="2" charset="-122"/>
                          <a:cs typeface="宋体" panose="02010600030101010101" pitchFamily="2" charset="-122"/>
                        </a:rPr>
                        <a:t>地下面积</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地上层数</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0" dirty="0">
                          <a:effectLst/>
                          <a:latin typeface="Times New Roman" panose="02020603050405020304" charset="0"/>
                          <a:ea typeface="宋体" panose="02010600030101010101" pitchFamily="2" charset="-122"/>
                          <a:cs typeface="宋体" panose="02010600030101010101" pitchFamily="2" charset="-122"/>
                        </a:rPr>
                        <a:t>地下层数</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cPr/>
                </a:tc>
              </a:tr>
              <a:tr h="201766">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甲</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乙</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丙</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丁</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戊</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1</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gridSpan="2">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2</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3</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4</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5</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6</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4685">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（一）学校产权校舍建筑面积</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10000</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gridSpan="2">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hMerge="1">
                  <a:tcPr/>
                </a:tc>
                <a:tc gridSpan="2">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hMerge="1">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r>
              <a:tr h="175594">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教学主楼</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10001</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gridSpan="2">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hMerge="1">
                  <a:tcPr/>
                </a:tc>
                <a:tc gridSpan="2">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hMerge="1">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175594">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gridSpan="2">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hMerge="1">
                  <a:tcPr/>
                </a:tc>
                <a:tc gridSpan="2">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hMerge="1">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344685">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（二）非学校产权独立使用校舍建筑面积</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20000</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gridSpan="2">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hMerge="1">
                  <a:tcPr/>
                </a:tc>
                <a:tc gridSpan="2">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hMerge="1">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175594">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gridSpan="2">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hMerge="1">
                  <a:tcPr/>
                </a:tc>
                <a:tc gridSpan="2">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hMerge="1">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344685">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（三）非学校产权共同使用校舍建筑面积</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30000</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0" dirty="0">
                          <a:effectLst/>
                          <a:latin typeface="宋体" panose="02010600030101010101" pitchFamily="2" charset="-122"/>
                          <a:ea typeface="宋体" panose="02010600030101010101" pitchFamily="2" charset="-122"/>
                          <a:cs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gridSpan="2">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hMerge="1">
                  <a:tcPr/>
                </a:tc>
                <a:tc gridSpan="2">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hMerge="1">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175594">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gridSpan="2">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hMerge="1">
                  <a:tcPr/>
                </a:tc>
                <a:tc gridSpan="2">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hMerge="1">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344685">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（四） 正在施工校舍建筑面积</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40000</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a:noFill/>
                    </a:lnB>
                  </a:tcPr>
                </a:tc>
                <a:tc gridSpan="2">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hMerge="1">
                  <a:tcPr/>
                </a:tc>
                <a:tc gridSpan="2">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hMerge="1">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175594">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gridSpan="2">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hMerge="1">
                  <a:tcPr/>
                </a:tc>
                <a:tc gridSpan="2">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hMerge="1">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r>
            </a:tbl>
          </a:graphicData>
        </a:graphic>
      </p:graphicFrame>
      <p:graphicFrame>
        <p:nvGraphicFramePr>
          <p:cNvPr id="3" name="表格 2"/>
          <p:cNvGraphicFramePr>
            <a:graphicFrameLocks noGrp="1"/>
          </p:cNvGraphicFramePr>
          <p:nvPr/>
        </p:nvGraphicFramePr>
        <p:xfrm>
          <a:off x="658813" y="4348710"/>
          <a:ext cx="10850563" cy="1076496"/>
        </p:xfrm>
        <a:graphic>
          <a:graphicData uri="http://schemas.openxmlformats.org/drawingml/2006/table">
            <a:tbl>
              <a:tblPr firstRow="1" firstCol="1" bandRow="1"/>
              <a:tblGrid>
                <a:gridCol w="861535"/>
                <a:gridCol w="861535"/>
                <a:gridCol w="861535"/>
                <a:gridCol w="1002592"/>
                <a:gridCol w="1002592"/>
                <a:gridCol w="835493"/>
                <a:gridCol w="835493"/>
                <a:gridCol w="835493"/>
                <a:gridCol w="835493"/>
                <a:gridCol w="833323"/>
                <a:gridCol w="374464"/>
                <a:gridCol w="752943"/>
                <a:gridCol w="958072"/>
              </a:tblGrid>
              <a:tr h="202501">
                <a:tc rowSpan="3">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教学及辅助用房</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行政办公用房</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5991">
                <a:tc vMerge="1">
                  <a:tcPr/>
                </a:tc>
                <a:tc rowSpan="2">
                  <a:txBody>
                    <a:bodyPr/>
                    <a:lstStyle/>
                    <a:p>
                      <a:pPr algn="ctr">
                        <a:lnSpc>
                          <a:spcPts val="1400"/>
                        </a:lnSpc>
                        <a:spcAft>
                          <a:spcPts val="0"/>
                        </a:spcAft>
                      </a:pPr>
                      <a:r>
                        <a:rPr lang="zh-CN" sz="900" kern="0" dirty="0">
                          <a:effectLst/>
                          <a:latin typeface="Times New Roman" panose="02020603050405020304" charset="0"/>
                          <a:ea typeface="宋体" panose="02010600030101010101" pitchFamily="2" charset="-122"/>
                          <a:cs typeface="宋体" panose="02010600030101010101" pitchFamily="2" charset="-122"/>
                        </a:rPr>
                        <a:t>教室</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rPr>
                        <a:t>实验实习用房</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400"/>
                        </a:lnSpc>
                        <a:spcAft>
                          <a:spcPts val="0"/>
                        </a:spcAft>
                      </a:pPr>
                      <a:r>
                        <a:rPr lang="zh-CN" sz="900" kern="0" dirty="0">
                          <a:effectLst/>
                          <a:latin typeface="Times New Roman" panose="02020603050405020304" charset="0"/>
                          <a:ea typeface="宋体" panose="02010600030101010101" pitchFamily="2" charset="-122"/>
                          <a:cs typeface="宋体" panose="02010600030101010101" pitchFamily="2" charset="-122"/>
                        </a:rPr>
                        <a:t>专职科研机构办公及研究用房</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图书馆</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室内体育用房</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400"/>
                        </a:lnSpc>
                        <a:spcAft>
                          <a:spcPts val="0"/>
                        </a:spcAft>
                      </a:pPr>
                      <a:r>
                        <a:rPr lang="zh-CN" sz="900" kern="0" dirty="0">
                          <a:effectLst/>
                          <a:latin typeface="Times New Roman" panose="02020603050405020304" charset="0"/>
                          <a:ea typeface="宋体" panose="02010600030101010101" pitchFamily="2" charset="-122"/>
                          <a:cs typeface="宋体" panose="02010600030101010101" pitchFamily="2" charset="-122"/>
                        </a:rPr>
                        <a:t>师生活动用房</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会堂</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400"/>
                        </a:lnSpc>
                        <a:spcAft>
                          <a:spcPts val="0"/>
                        </a:spcAft>
                      </a:pPr>
                      <a:r>
                        <a:rPr lang="zh-CN" sz="900" kern="0" dirty="0">
                          <a:effectLst/>
                          <a:latin typeface="Times New Roman" panose="02020603050405020304" charset="0"/>
                          <a:ea typeface="宋体" panose="02010600030101010101" pitchFamily="2" charset="-122"/>
                          <a:cs typeface="宋体" panose="02010600030101010101" pitchFamily="2" charset="-122"/>
                        </a:rPr>
                        <a:t>继续教育用房</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cPr/>
                </a:tc>
                <a:tc rowSpan="2">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校行政办公用房</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院系及教师办公用房</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9303">
                <a:tc vMerge="1">
                  <a:tcPr/>
                </a:tc>
                <a:tc vMerge="1">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a:t>
                      </a:r>
                      <a:r>
                        <a:rPr lang="zh-CN" sz="900" kern="0">
                          <a:effectLst/>
                          <a:latin typeface="Times New Roman" panose="02020603050405020304" charset="0"/>
                          <a:ea typeface="宋体" panose="02010600030101010101" pitchFamily="2" charset="-122"/>
                        </a:rPr>
                        <a:t>艺术院校专业课教室</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cPr/>
                </a:tc>
                <a:tc vMerge="1">
                  <a:tcPr/>
                </a:tc>
                <a:tc vMerge="1">
                  <a:tcPr/>
                </a:tc>
                <a:tc vMerge="1">
                  <a:tcPr/>
                </a:tc>
                <a:tc vMerge="1">
                  <a:tcPr/>
                </a:tc>
                <a:tc vMerge="1">
                  <a:tcPr/>
                </a:tc>
                <a:tc vMerge="1">
                  <a:tcPr/>
                </a:tc>
                <a:tc vMerge="1">
                  <a:tcPr/>
                </a:tc>
                <a:tc vMerge="1">
                  <a:tcPr/>
                </a:tc>
                <a:tc vMerge="1">
                  <a:tcPr/>
                </a:tc>
              </a:tr>
              <a:tr h="218701">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7</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8</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9</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10</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11</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12</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13</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14</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15</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16</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17</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18</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dirty="0">
                          <a:effectLst/>
                          <a:latin typeface="宋体" panose="02010600030101010101" pitchFamily="2" charset="-122"/>
                          <a:ea typeface="宋体" panose="02010600030101010101" pitchFamily="2" charset="-122"/>
                        </a:rPr>
                        <a:t>19</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7" name="表格 6"/>
          <p:cNvGraphicFramePr>
            <a:graphicFrameLocks noGrp="1"/>
          </p:cNvGraphicFramePr>
          <p:nvPr/>
        </p:nvGraphicFramePr>
        <p:xfrm>
          <a:off x="565835" y="5726967"/>
          <a:ext cx="10951476" cy="966248"/>
        </p:xfrm>
        <a:graphic>
          <a:graphicData uri="http://schemas.openxmlformats.org/drawingml/2006/table">
            <a:tbl>
              <a:tblPr firstRow="1" firstCol="1" bandRow="1"/>
              <a:tblGrid>
                <a:gridCol w="912623"/>
                <a:gridCol w="912623"/>
                <a:gridCol w="912623"/>
                <a:gridCol w="912623"/>
                <a:gridCol w="912623"/>
                <a:gridCol w="912623"/>
                <a:gridCol w="912623"/>
                <a:gridCol w="912623"/>
                <a:gridCol w="912623"/>
                <a:gridCol w="912623"/>
                <a:gridCol w="912623"/>
                <a:gridCol w="912623"/>
              </a:tblGrid>
              <a:tr h="225949">
                <a:tc rowSpan="2">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rPr>
                        <a:t>生活用房</a:t>
                      </a:r>
                      <a:endParaRPr lang="zh-CN" sz="1050" kern="100" dirty="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gridSpan="2">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rowSpan="2">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rPr>
                        <a:t>其他用房</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教工住宅</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rPr>
                        <a:t>危房等级（</a:t>
                      </a:r>
                      <a:r>
                        <a:rPr lang="en-US" sz="900" kern="100" dirty="0">
                          <a:effectLst/>
                          <a:latin typeface="Times New Roman" panose="02020603050405020304" charset="0"/>
                          <a:ea typeface="宋体" panose="02010600030101010101" pitchFamily="2" charset="-122"/>
                        </a:rPr>
                        <a:t>C</a:t>
                      </a:r>
                      <a:r>
                        <a:rPr lang="zh-CN" sz="900" kern="100" dirty="0">
                          <a:effectLst/>
                          <a:latin typeface="Times New Roman" panose="02020603050405020304" charset="0"/>
                          <a:ea typeface="宋体" panose="02010600030101010101" pitchFamily="2" charset="-122"/>
                        </a:rPr>
                        <a:t>级</a:t>
                      </a:r>
                      <a:r>
                        <a:rPr lang="en-US" sz="900" kern="100" dirty="0">
                          <a:effectLst/>
                          <a:latin typeface="Times New Roman" panose="02020603050405020304" charset="0"/>
                          <a:ea typeface="宋体" panose="02010600030101010101" pitchFamily="2" charset="-122"/>
                        </a:rPr>
                        <a:t>/D</a:t>
                      </a:r>
                      <a:r>
                        <a:rPr lang="zh-CN" sz="900" kern="100" dirty="0">
                          <a:effectLst/>
                          <a:latin typeface="Times New Roman" panose="02020603050405020304" charset="0"/>
                          <a:ea typeface="宋体" panose="02010600030101010101" pitchFamily="2" charset="-122"/>
                        </a:rPr>
                        <a:t>级）</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9381">
                <a:tc vMerge="1">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学生宿舍（公寓）</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食堂</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gridSpan="2">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单身教师宿舍（公寓）</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a:txBody>
                    <a:bodyPr/>
                    <a:lstStyle/>
                    <a:p>
                      <a:pPr algn="ctr">
                        <a:lnSpc>
                          <a:spcPts val="1400"/>
                        </a:lnSpc>
                        <a:spcAft>
                          <a:spcPts val="0"/>
                        </a:spcAft>
                      </a:pPr>
                      <a:r>
                        <a:rPr lang="zh-CN" sz="900" kern="0" dirty="0">
                          <a:effectLst/>
                          <a:latin typeface="Times New Roman" panose="02020603050405020304" charset="0"/>
                          <a:ea typeface="宋体" panose="02010600030101010101" pitchFamily="2" charset="-122"/>
                          <a:cs typeface="宋体" panose="02010600030101010101" pitchFamily="2" charset="-122"/>
                        </a:rPr>
                        <a:t>后勤及辅助用房</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a:t>
                      </a:r>
                      <a:r>
                        <a:rPr lang="zh-CN" sz="900" kern="100">
                          <a:effectLst/>
                          <a:latin typeface="Times New Roman" panose="02020603050405020304" charset="0"/>
                          <a:ea typeface="宋体" panose="02010600030101010101" pitchFamily="2" charset="-122"/>
                        </a:rPr>
                        <a:t>功能类别</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dirty="0">
                          <a:solidFill>
                            <a:schemeClr val="tx1"/>
                          </a:solidFill>
                          <a:effectLst/>
                          <a:latin typeface="Times New Roman" panose="02020603050405020304" charset="0"/>
                          <a:ea typeface="宋体" panose="02010600030101010101" pitchFamily="2" charset="-122"/>
                        </a:rPr>
                        <a:t>#</a:t>
                      </a:r>
                      <a:r>
                        <a:rPr lang="zh-CN" altLang="en-US" sz="900" kern="0" dirty="0">
                          <a:solidFill>
                            <a:schemeClr val="tx1"/>
                          </a:solidFill>
                          <a:effectLst/>
                          <a:latin typeface="Times New Roman" panose="02020603050405020304" charset="0"/>
                          <a:ea typeface="宋体" panose="02010600030101010101" pitchFamily="2" charset="-122"/>
                        </a:rPr>
                        <a:t>学校产权中被外单位租（借）用面积</a:t>
                      </a:r>
                      <a:endParaRPr lang="zh-CN" altLang="en-US" sz="900" kern="0" dirty="0">
                        <a:solidFill>
                          <a:schemeClr val="tx1"/>
                        </a:solidFill>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cPr/>
                </a:tc>
                <a:tc vMerge="1">
                  <a:tcPr/>
                </a:tc>
              </a:tr>
              <a:tr h="225949">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20</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21</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22</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gridSpan="2">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23</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24</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25</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26</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dirty="0">
                          <a:solidFill>
                            <a:schemeClr val="tx1"/>
                          </a:solidFill>
                          <a:effectLst/>
                          <a:latin typeface="Times New Roman" panose="02020603050405020304" charset="0"/>
                          <a:ea typeface="宋体" panose="02010600030101010101" pitchFamily="2" charset="-122"/>
                        </a:rPr>
                        <a:t>27</a:t>
                      </a:r>
                      <a:endParaRPr lang="zh-CN" altLang="en-US" sz="900" kern="0" dirty="0">
                        <a:solidFill>
                          <a:schemeClr val="tx1"/>
                        </a:solidFill>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28</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dirty="0">
                          <a:effectLst/>
                          <a:latin typeface="宋体" panose="02010600030101010101" pitchFamily="2" charset="-122"/>
                          <a:ea typeface="宋体" panose="02010600030101010101" pitchFamily="2" charset="-122"/>
                        </a:rPr>
                        <a:t>29</a:t>
                      </a:r>
                      <a:endParaRPr lang="zh-CN" sz="1050" kern="100" dirty="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pSp>
        <p:nvGrpSpPr>
          <p:cNvPr id="15" name="组合 14"/>
          <p:cNvGrpSpPr/>
          <p:nvPr/>
        </p:nvGrpSpPr>
        <p:grpSpPr>
          <a:xfrm>
            <a:off x="543560" y="311706"/>
            <a:ext cx="10891859" cy="1414106"/>
            <a:chOff x="660401" y="18928"/>
            <a:chExt cx="10891859" cy="1571268"/>
          </a:xfrm>
        </p:grpSpPr>
        <p:grpSp>
          <p:nvGrpSpPr>
            <p:cNvPr id="16" name="组合 15"/>
            <p:cNvGrpSpPr/>
            <p:nvPr/>
          </p:nvGrpSpPr>
          <p:grpSpPr>
            <a:xfrm>
              <a:off x="660401" y="524650"/>
              <a:ext cx="10891859" cy="1065546"/>
              <a:chOff x="660401" y="-1212053"/>
              <a:chExt cx="10891859" cy="1822518"/>
            </a:xfrm>
          </p:grpSpPr>
          <p:sp>
            <p:nvSpPr>
              <p:cNvPr id="18" name="矩形 17"/>
              <p:cNvSpPr/>
              <p:nvPr/>
            </p:nvSpPr>
            <p:spPr>
              <a:xfrm>
                <a:off x="693760" y="-1192493"/>
                <a:ext cx="10858500" cy="1802958"/>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zh-CN" altLang="zh-CN"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1</a:t>
                </a:r>
                <a:r>
                  <a:rPr lang="zh-CN" altLang="zh-CN" sz="1600" b="1" dirty="0">
                    <a:solidFill>
                      <a:schemeClr val="accent5">
                        <a:lumMod val="20000"/>
                        <a:lumOff val="80000"/>
                      </a:schemeClr>
                    </a:solidFill>
                    <a:latin typeface="黑体" panose="02010609060101010101" charset="-122"/>
                    <a:ea typeface="黑体" panose="02010609060101010101" charset="-122"/>
                  </a:rPr>
                  <a:t>）本表由大学、学院、独立学院、其他普通高教机构填报。</a:t>
                </a:r>
                <a:endParaRPr lang="zh-CN" altLang="zh-CN" sz="1600" b="1" dirty="0">
                  <a:solidFill>
                    <a:schemeClr val="accent5">
                      <a:lumMod val="20000"/>
                      <a:lumOff val="80000"/>
                    </a:schemeClr>
                  </a:solidFill>
                  <a:latin typeface="黑体" panose="02010609060101010101" charset="-122"/>
                  <a:ea typeface="黑体" panose="02010609060101010101" charset="-122"/>
                </a:endParaRPr>
              </a:p>
              <a:p>
                <a:r>
                  <a:rPr lang="zh-CN" altLang="zh-CN"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2</a:t>
                </a:r>
                <a:r>
                  <a:rPr lang="zh-CN" altLang="zh-CN" sz="1600" b="1" dirty="0">
                    <a:solidFill>
                      <a:schemeClr val="accent5">
                        <a:lumMod val="20000"/>
                        <a:lumOff val="80000"/>
                      </a:schemeClr>
                    </a:solidFill>
                    <a:latin typeface="黑体" panose="02010609060101010101" charset="-122"/>
                    <a:ea typeface="黑体" panose="02010609060101010101" charset="-122"/>
                  </a:rPr>
                  <a:t>）本表由大学、学院、独立学院的主校区、分校区、研究生培养机构、无学生培养任务的科研机构、专门实习用地、其他校外用房填报。</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sp>
            <p:nvSpPr>
              <p:cNvPr id="19" name="矩形 18"/>
              <p:cNvSpPr/>
              <p:nvPr/>
            </p:nvSpPr>
            <p:spPr>
              <a:xfrm>
                <a:off x="660401" y="-1212053"/>
                <a:ext cx="10722611" cy="767721"/>
              </a:xfrm>
              <a:prstGeom prst="rect">
                <a:avLst/>
              </a:prstGeom>
            </p:spPr>
            <p:txBody>
              <a:bodyPr wrap="square">
                <a:spAutoFit/>
              </a:bodyPr>
              <a:lstStyle/>
              <a:p>
                <a:pPr>
                  <a:lnSpc>
                    <a:spcPct val="150000"/>
                  </a:lnSpc>
                </a:pP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17" name="矩形 16"/>
            <p:cNvSpPr/>
            <p:nvPr/>
          </p:nvSpPr>
          <p:spPr>
            <a:xfrm>
              <a:off x="3721277" y="18928"/>
              <a:ext cx="6400801" cy="411556"/>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20" name="组合 19"/>
          <p:cNvGrpSpPr/>
          <p:nvPr/>
        </p:nvGrpSpPr>
        <p:grpSpPr>
          <a:xfrm>
            <a:off x="559369" y="5015253"/>
            <a:ext cx="11073262" cy="1296163"/>
            <a:chOff x="654055" y="2154381"/>
            <a:chExt cx="10871195" cy="1950013"/>
          </a:xfrm>
        </p:grpSpPr>
        <p:grpSp>
          <p:nvGrpSpPr>
            <p:cNvPr id="21" name="组合 20"/>
            <p:cNvGrpSpPr/>
            <p:nvPr/>
          </p:nvGrpSpPr>
          <p:grpSpPr>
            <a:xfrm>
              <a:off x="654055" y="2154381"/>
              <a:ext cx="10871195" cy="1225045"/>
              <a:chOff x="654055" y="1575451"/>
              <a:chExt cx="10871195" cy="2095323"/>
            </a:xfrm>
          </p:grpSpPr>
          <p:sp>
            <p:nvSpPr>
              <p:cNvPr id="23" name="矩形 22"/>
              <p:cNvSpPr/>
              <p:nvPr/>
            </p:nvSpPr>
            <p:spPr>
              <a:xfrm>
                <a:off x="666750" y="1733896"/>
                <a:ext cx="10858500" cy="1936878"/>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24" name="矩形 23"/>
              <p:cNvSpPr/>
              <p:nvPr/>
            </p:nvSpPr>
            <p:spPr>
              <a:xfrm>
                <a:off x="654055" y="1575451"/>
                <a:ext cx="10722611" cy="1989841"/>
              </a:xfrm>
              <a:prstGeom prst="rect">
                <a:avLst/>
              </a:prstGeom>
            </p:spPr>
            <p:txBody>
              <a:bodyPr wrap="square">
                <a:spAutoFit/>
              </a:bodyPr>
              <a:lstStyle/>
              <a:p>
                <a:pPr>
                  <a:lnSpc>
                    <a:spcPct val="150000"/>
                  </a:lnSpc>
                </a:pPr>
                <a:r>
                  <a:rPr lang="zh-CN" altLang="zh-CN" sz="1600" b="1" dirty="0">
                    <a:solidFill>
                      <a:schemeClr val="accent5">
                        <a:lumMod val="20000"/>
                        <a:lumOff val="80000"/>
                      </a:schemeClr>
                    </a:solidFill>
                    <a:latin typeface="黑体" panose="02010609060101010101" charset="-122"/>
                    <a:ea typeface="黑体" panose="02010609060101010101" charset="-122"/>
                  </a:rPr>
                  <a:t>其他用房包括人防工程，地下停车场（库），商业用房，产业用房，对外招生的附中、附小、幼儿园，对外开放的医院，交流中心、接待中心，师范院校的培训中心、博物馆、被外单位租（借）等</a:t>
                </a:r>
                <a:r>
                  <a:rPr lang="zh-CN" altLang="en-US" sz="1600" b="1" dirty="0">
                    <a:solidFill>
                      <a:schemeClr val="accent5">
                        <a:lumMod val="20000"/>
                        <a:lumOff val="80000"/>
                      </a:schemeClr>
                    </a:solidFill>
                    <a:latin typeface="黑体" panose="02010609060101010101" charset="-122"/>
                    <a:ea typeface="黑体" panose="02010609060101010101" charset="-122"/>
                  </a:rPr>
                  <a:t>。</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22" name="矩形 21"/>
            <p:cNvSpPr/>
            <p:nvPr/>
          </p:nvSpPr>
          <p:spPr>
            <a:xfrm flipH="1">
              <a:off x="7021128" y="3496659"/>
              <a:ext cx="712380" cy="607735"/>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30" name="组合 29"/>
          <p:cNvGrpSpPr/>
          <p:nvPr/>
        </p:nvGrpSpPr>
        <p:grpSpPr>
          <a:xfrm>
            <a:off x="559369" y="2280322"/>
            <a:ext cx="10858500" cy="2683356"/>
            <a:chOff x="625471" y="2546762"/>
            <a:chExt cx="10858500" cy="2981571"/>
          </a:xfrm>
        </p:grpSpPr>
        <p:grpSp>
          <p:nvGrpSpPr>
            <p:cNvPr id="31" name="组合 30"/>
            <p:cNvGrpSpPr/>
            <p:nvPr/>
          </p:nvGrpSpPr>
          <p:grpSpPr>
            <a:xfrm>
              <a:off x="625471" y="2546762"/>
              <a:ext cx="10858500" cy="1811549"/>
              <a:chOff x="625471" y="2246575"/>
              <a:chExt cx="10858500" cy="3098477"/>
            </a:xfrm>
          </p:grpSpPr>
          <p:sp>
            <p:nvSpPr>
              <p:cNvPr id="33" name="矩形 32"/>
              <p:cNvSpPr/>
              <p:nvPr/>
            </p:nvSpPr>
            <p:spPr>
              <a:xfrm>
                <a:off x="625471" y="2412908"/>
                <a:ext cx="10858500" cy="2932144"/>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34" name="矩形 33"/>
              <p:cNvSpPr/>
              <p:nvPr/>
            </p:nvSpPr>
            <p:spPr>
              <a:xfrm>
                <a:off x="676275" y="2246575"/>
                <a:ext cx="10722611" cy="2873445"/>
              </a:xfrm>
              <a:prstGeom prst="rect">
                <a:avLst/>
              </a:prstGeom>
            </p:spPr>
            <p:txBody>
              <a:bodyPr wrap="square">
                <a:spAutoFit/>
              </a:bodyPr>
              <a:lstStyle/>
              <a:p>
                <a:pPr>
                  <a:lnSpc>
                    <a:spcPct val="150000"/>
                  </a:lnSpc>
                </a:pPr>
                <a:r>
                  <a:rPr lang="zh-CN" altLang="zh-CN"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6</a:t>
                </a:r>
                <a:r>
                  <a:rPr lang="zh-CN" altLang="zh-CN" sz="1600" b="1" dirty="0">
                    <a:solidFill>
                      <a:schemeClr val="accent5">
                        <a:lumMod val="20000"/>
                        <a:lumOff val="80000"/>
                      </a:schemeClr>
                    </a:solidFill>
                    <a:latin typeface="黑体" panose="02010609060101010101" charset="-122"/>
                    <a:ea typeface="黑体" panose="02010609060101010101" charset="-122"/>
                  </a:rPr>
                  <a:t>）使用面积系数（</a:t>
                </a:r>
                <a:r>
                  <a:rPr lang="en-US" altLang="zh-CN" sz="1600" b="1" dirty="0">
                    <a:solidFill>
                      <a:schemeClr val="accent5">
                        <a:lumMod val="20000"/>
                        <a:lumOff val="80000"/>
                      </a:schemeClr>
                    </a:solidFill>
                    <a:latin typeface="黑体" panose="02010609060101010101" charset="-122"/>
                    <a:ea typeface="黑体" panose="02010609060101010101" charset="-122"/>
                  </a:rPr>
                  <a:t>K</a:t>
                </a:r>
                <a:r>
                  <a:rPr lang="zh-CN" altLang="zh-CN" sz="1600" b="1" dirty="0">
                    <a:solidFill>
                      <a:schemeClr val="accent5">
                        <a:lumMod val="20000"/>
                        <a:lumOff val="80000"/>
                      </a:schemeClr>
                    </a:solidFill>
                    <a:latin typeface="黑体" panose="02010609060101010101" charset="-122"/>
                    <a:ea typeface="黑体" panose="02010609060101010101" charset="-122"/>
                  </a:rPr>
                  <a:t>）：建筑物中使用面积与建筑面积之比，即使用面积</a:t>
                </a:r>
                <a:r>
                  <a:rPr lang="en-US" altLang="zh-CN" sz="1600" b="1" dirty="0">
                    <a:solidFill>
                      <a:schemeClr val="accent5">
                        <a:lumMod val="20000"/>
                        <a:lumOff val="80000"/>
                      </a:schemeClr>
                    </a:solidFill>
                    <a:latin typeface="黑体" panose="02010609060101010101" charset="-122"/>
                    <a:ea typeface="黑体" panose="02010609060101010101" charset="-122"/>
                  </a:rPr>
                  <a:t>/</a:t>
                </a:r>
                <a:r>
                  <a:rPr lang="zh-CN" altLang="zh-CN" sz="1600" b="1" dirty="0">
                    <a:solidFill>
                      <a:schemeClr val="accent5">
                        <a:lumMod val="20000"/>
                        <a:lumOff val="80000"/>
                      </a:schemeClr>
                    </a:solidFill>
                    <a:latin typeface="黑体" panose="02010609060101010101" charset="-122"/>
                    <a:ea typeface="黑体" panose="02010609060101010101" charset="-122"/>
                  </a:rPr>
                  <a:t>建筑面积（％）；使用面积统计中，卫生间、设备间、值班室等配套功能面积应计入，地下室和人防面积不计入</a:t>
                </a:r>
                <a:r>
                  <a:rPr lang="en-US" altLang="zh-CN" sz="1600" b="1" dirty="0">
                    <a:solidFill>
                      <a:schemeClr val="accent5">
                        <a:lumMod val="20000"/>
                        <a:lumOff val="80000"/>
                      </a:schemeClr>
                    </a:solidFill>
                    <a:latin typeface="黑体" panose="02010609060101010101" charset="-122"/>
                    <a:ea typeface="黑体" panose="02010609060101010101" charset="-122"/>
                  </a:rPr>
                  <a:t>K</a:t>
                </a:r>
                <a:r>
                  <a:rPr lang="zh-CN" altLang="zh-CN" sz="1600" b="1" dirty="0">
                    <a:solidFill>
                      <a:schemeClr val="accent5">
                        <a:lumMod val="20000"/>
                        <a:lumOff val="80000"/>
                      </a:schemeClr>
                    </a:solidFill>
                    <a:latin typeface="黑体" panose="02010609060101010101" charset="-122"/>
                    <a:ea typeface="黑体" panose="02010609060101010101" charset="-122"/>
                  </a:rPr>
                  <a:t>值计算。</a:t>
                </a:r>
                <a:endParaRPr lang="en-US" altLang="zh-CN" sz="1600" b="1" dirty="0">
                  <a:solidFill>
                    <a:schemeClr val="accent5">
                      <a:lumMod val="20000"/>
                      <a:lumOff val="80000"/>
                    </a:schemeClr>
                  </a:solidFill>
                  <a:latin typeface="黑体" panose="02010609060101010101" charset="-122"/>
                  <a:ea typeface="黑体" panose="02010609060101010101" charset="-122"/>
                </a:endParaRPr>
              </a:p>
              <a:p>
                <a:pPr>
                  <a:lnSpc>
                    <a:spcPct val="150000"/>
                  </a:lnSpc>
                </a:pPr>
                <a:r>
                  <a:rPr lang="zh-CN" altLang="zh-CN"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7</a:t>
                </a:r>
                <a:r>
                  <a:rPr lang="zh-CN" altLang="zh-CN" sz="1600" b="1" dirty="0">
                    <a:solidFill>
                      <a:schemeClr val="accent5">
                        <a:lumMod val="20000"/>
                        <a:lumOff val="80000"/>
                      </a:schemeClr>
                    </a:solidFill>
                    <a:latin typeface="黑体" panose="02010609060101010101" charset="-122"/>
                    <a:ea typeface="黑体" panose="02010609060101010101" charset="-122"/>
                  </a:rPr>
                  <a:t>）教学及辅助用房是指《普通高等学校建筑面积标准》（建标</a:t>
                </a:r>
                <a:r>
                  <a:rPr lang="en-US" altLang="zh-CN" sz="1600" b="1" dirty="0">
                    <a:solidFill>
                      <a:schemeClr val="accent5">
                        <a:lumMod val="20000"/>
                        <a:lumOff val="80000"/>
                      </a:schemeClr>
                    </a:solidFill>
                    <a:latin typeface="黑体" panose="02010609060101010101" charset="-122"/>
                    <a:ea typeface="黑体" panose="02010609060101010101" charset="-122"/>
                  </a:rPr>
                  <a:t>191-2018</a:t>
                </a:r>
                <a:r>
                  <a:rPr lang="zh-CN" altLang="zh-CN" sz="1600" b="1" dirty="0">
                    <a:solidFill>
                      <a:schemeClr val="accent5">
                        <a:lumMod val="20000"/>
                        <a:lumOff val="80000"/>
                      </a:schemeClr>
                    </a:solidFill>
                    <a:latin typeface="黑体" panose="02010609060101010101" charset="-122"/>
                    <a:ea typeface="黑体" panose="02010609060101010101" charset="-122"/>
                  </a:rPr>
                  <a:t>）中的教室、实验实习用房、专职科研机构办公及研究用房、图书馆、室内体育用房、师生活动用房、会堂、继续教育用房。</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32" name="矩形 31"/>
            <p:cNvSpPr/>
            <p:nvPr/>
          </p:nvSpPr>
          <p:spPr>
            <a:xfrm flipH="1">
              <a:off x="676274" y="5115920"/>
              <a:ext cx="933740" cy="412413"/>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250"/>
                                        <p:tgtEl>
                                          <p:spTgt spid="15"/>
                                        </p:tgtEl>
                                      </p:cBhvr>
                                    </p:animEffect>
                                    <p:set>
                                      <p:cBhvr>
                                        <p:cTn id="12" dur="1" fill="hold">
                                          <p:stCondLst>
                                            <p:cond delay="249"/>
                                          </p:stCondLst>
                                        </p:cTn>
                                        <p:tgtEl>
                                          <p:spTgt spid="15"/>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500"/>
                                        <p:tgtEl>
                                          <p:spTgt spid="2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nodeType="clickEffect">
                                  <p:stCondLst>
                                    <p:cond delay="0"/>
                                  </p:stCondLst>
                                  <p:childTnLst>
                                    <p:animEffect transition="out" filter="fade">
                                      <p:cBhvr>
                                        <p:cTn id="21" dur="250"/>
                                        <p:tgtEl>
                                          <p:spTgt spid="20"/>
                                        </p:tgtEl>
                                      </p:cBhvr>
                                    </p:animEffect>
                                    <p:set>
                                      <p:cBhvr>
                                        <p:cTn id="22" dur="1" fill="hold">
                                          <p:stCondLst>
                                            <p:cond delay="249"/>
                                          </p:stCondLst>
                                        </p:cTn>
                                        <p:tgtEl>
                                          <p:spTgt spid="20"/>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fade">
                                      <p:cBhvr>
                                        <p:cTn id="27" dur="500"/>
                                        <p:tgtEl>
                                          <p:spTgt spid="30"/>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nodeType="clickEffect">
                                  <p:stCondLst>
                                    <p:cond delay="0"/>
                                  </p:stCondLst>
                                  <p:childTnLst>
                                    <p:animEffect transition="out" filter="fade">
                                      <p:cBhvr>
                                        <p:cTn id="31" dur="250"/>
                                        <p:tgtEl>
                                          <p:spTgt spid="30"/>
                                        </p:tgtEl>
                                      </p:cBhvr>
                                    </p:animEffect>
                                    <p:set>
                                      <p:cBhvr>
                                        <p:cTn id="32" dur="1" fill="hold">
                                          <p:stCondLst>
                                            <p:cond delay="249"/>
                                          </p:stCondLst>
                                        </p:cTn>
                                        <p:tgtEl>
                                          <p:spTgt spid="3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3182382" y="287020"/>
            <a:ext cx="5827236" cy="400110"/>
          </a:xfrm>
          <a:prstGeom prst="rect">
            <a:avLst/>
          </a:prstGeom>
        </p:spPr>
        <p:txBody>
          <a:bodyPr wrap="none">
            <a:spAutoFit/>
          </a:bodyPr>
          <a:lstStyle/>
          <a:p>
            <a:pPr algn="ctr"/>
            <a:r>
              <a:rPr lang="zh-CN" altLang="en-US" sz="2000" b="1" dirty="0">
                <a:solidFill>
                  <a:srgbClr val="304371"/>
                </a:solidFill>
                <a:cs typeface="+mn-ea"/>
                <a:sym typeface="+mn-lt"/>
              </a:rPr>
              <a:t>（八十八）对外开展培训明细统计调查表（台账）</a:t>
            </a:r>
            <a:endParaRPr lang="zh-CN" altLang="en-US" sz="2000" b="1" dirty="0">
              <a:solidFill>
                <a:srgbClr val="304371"/>
              </a:solidFill>
              <a:cs typeface="+mn-ea"/>
              <a:sym typeface="+mn-lt"/>
            </a:endParaRPr>
          </a:p>
        </p:txBody>
      </p:sp>
      <p:sp>
        <p:nvSpPr>
          <p:cNvPr id="3" name="矩形 2"/>
          <p:cNvSpPr/>
          <p:nvPr/>
        </p:nvSpPr>
        <p:spPr>
          <a:xfrm>
            <a:off x="658813" y="3059668"/>
            <a:ext cx="646331" cy="369332"/>
          </a:xfrm>
          <a:prstGeom prst="rect">
            <a:avLst/>
          </a:prstGeom>
        </p:spPr>
        <p:txBody>
          <a:bodyPr wrap="none">
            <a:spAutoFit/>
          </a:bodyPr>
          <a:lstStyle/>
          <a:p>
            <a:pPr algn="just">
              <a:spcAft>
                <a:spcPts val="0"/>
              </a:spcAft>
            </a:pPr>
            <a:r>
              <a:rPr lang="zh-CN" altLang="zh-CN" kern="100" dirty="0">
                <a:cs typeface="+mn-ea"/>
                <a:sym typeface="+mn-lt"/>
              </a:rPr>
              <a:t>续表</a:t>
            </a:r>
            <a:endParaRPr lang="zh-CN" altLang="zh-CN" sz="2400" kern="100" dirty="0">
              <a:cs typeface="+mn-ea"/>
              <a:sym typeface="+mn-lt"/>
            </a:endParaRPr>
          </a:p>
        </p:txBody>
      </p:sp>
      <p:graphicFrame>
        <p:nvGraphicFramePr>
          <p:cNvPr id="2" name="表格 1"/>
          <p:cNvGraphicFramePr>
            <a:graphicFrameLocks noGrp="1"/>
          </p:cNvGraphicFramePr>
          <p:nvPr/>
        </p:nvGraphicFramePr>
        <p:xfrm>
          <a:off x="658812" y="1125537"/>
          <a:ext cx="10874374" cy="1872035"/>
        </p:xfrm>
        <a:graphic>
          <a:graphicData uri="http://schemas.openxmlformats.org/drawingml/2006/table">
            <a:tbl>
              <a:tblPr firstRow="1" firstCol="1" bandRow="1"/>
              <a:tblGrid>
                <a:gridCol w="1676828"/>
                <a:gridCol w="748157"/>
                <a:gridCol w="1283177"/>
                <a:gridCol w="1285351"/>
                <a:gridCol w="1285351"/>
                <a:gridCol w="1276652"/>
                <a:gridCol w="1091787"/>
                <a:gridCol w="1454991"/>
                <a:gridCol w="772080"/>
              </a:tblGrid>
              <a:tr h="306484">
                <a:tc rowSpan="2">
                  <a:txBody>
                    <a:bodyPr/>
                    <a:lstStyle/>
                    <a:p>
                      <a:pPr algn="just">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培训项目名称</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编号</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到账经费（万元）</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c rowSpan="2">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培训时间（学时）</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培训形式</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r>
              <a:tr h="670951">
                <a:tc vMerge="1">
                  <a:tcPr/>
                </a:tc>
                <a:tc vMerge="1">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财政资支付</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非财政资金支付</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免费公益项目</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线下</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rPr>
                        <a:t>线上</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rPr>
                        <a:t>线上线下相结合</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3650">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甲</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乙</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1</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2</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3</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4</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5</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6</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7</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3650">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XXX</a:t>
                      </a:r>
                      <a:r>
                        <a:rPr lang="zh-CN" sz="900" kern="0">
                          <a:effectLst/>
                          <a:latin typeface="Times New Roman" panose="02020603050405020304" charset="0"/>
                          <a:ea typeface="宋体" panose="02010600030101010101" pitchFamily="2" charset="-122"/>
                          <a:cs typeface="宋体" panose="02010600030101010101" pitchFamily="2" charset="-122"/>
                        </a:rPr>
                        <a:t>培训项目</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01</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r>
              <a:tr h="223650">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XXX</a:t>
                      </a:r>
                      <a:r>
                        <a:rPr lang="zh-CN" sz="900" kern="0">
                          <a:effectLst/>
                          <a:latin typeface="Times New Roman" panose="02020603050405020304" charset="0"/>
                          <a:ea typeface="宋体" panose="02010600030101010101" pitchFamily="2" charset="-122"/>
                          <a:cs typeface="宋体" panose="02010600030101010101" pitchFamily="2" charset="-122"/>
                        </a:rPr>
                        <a:t>培训项目</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02</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a:noFill/>
                    </a:lnB>
                  </a:tcPr>
                </a:tc>
              </a:tr>
              <a:tr h="223650">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cs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r>
            </a:tbl>
          </a:graphicData>
        </a:graphic>
      </p:graphicFrame>
      <p:graphicFrame>
        <p:nvGraphicFramePr>
          <p:cNvPr id="4" name="表格 3"/>
          <p:cNvGraphicFramePr>
            <a:graphicFrameLocks noGrp="1"/>
          </p:cNvGraphicFramePr>
          <p:nvPr/>
        </p:nvGraphicFramePr>
        <p:xfrm>
          <a:off x="658812" y="3860429"/>
          <a:ext cx="10874370" cy="1650034"/>
        </p:xfrm>
        <a:graphic>
          <a:graphicData uri="http://schemas.openxmlformats.org/drawingml/2006/table">
            <a:tbl>
              <a:tblPr firstRow="1" firstCol="1" bandRow="1"/>
              <a:tblGrid>
                <a:gridCol w="916854"/>
                <a:gridCol w="914296"/>
                <a:gridCol w="914296"/>
                <a:gridCol w="914296"/>
                <a:gridCol w="914296"/>
                <a:gridCol w="870819"/>
                <a:gridCol w="915575"/>
                <a:gridCol w="1268506"/>
                <a:gridCol w="1268506"/>
                <a:gridCol w="1033219"/>
                <a:gridCol w="943707"/>
              </a:tblGrid>
              <a:tr h="510235">
                <a:tc gridSpan="7">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rPr>
                        <a:t>培训对象（人）</a:t>
                      </a:r>
                      <a:endParaRPr lang="zh-CN" sz="1050" kern="100" dirty="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c hMerge="1">
                  <a:tcPr/>
                </a:tc>
                <a:tc hMerge="1">
                  <a:tcPr/>
                </a:tc>
                <a:tc hMerge="1">
                  <a:tcPr/>
                </a:tc>
                <a:tc hMerge="1">
                  <a:tcPr/>
                </a:tc>
                <a:tc gridSpan="2">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重点人群（人）</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gridSpan="2">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承担培训工作教师</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r>
              <a:tr h="855878">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企业职工</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党政领导干部</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教师</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农村劳动者</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在校学生</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老年人</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其他</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退役军人</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残疾人</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校内教师姓名</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外聘人员姓名</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3921">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8</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9</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10</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11</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12</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13</a:t>
                      </a:r>
                      <a:endParaRPr lang="zh-CN" sz="1050" kern="100">
                        <a:effectLst/>
                        <a:latin typeface="Times New Roman" panose="0202060305040502030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14</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15</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16</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17</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18</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hipptx.com-TextBox 12"/>
          <p:cNvSpPr txBox="1"/>
          <p:nvPr/>
        </p:nvSpPr>
        <p:spPr>
          <a:xfrm>
            <a:off x="4481512" y="526957"/>
            <a:ext cx="3228975" cy="31547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9900" b="0" i="0" u="none" strike="noStrike" kern="1200" cap="none" spc="0" normalizeH="0" baseline="0" noProof="0" dirty="0">
                <a:ln>
                  <a:noFill/>
                </a:ln>
                <a:solidFill>
                  <a:srgbClr val="1B6BAF">
                    <a:lumMod val="50000"/>
                  </a:srgbClr>
                </a:solidFill>
                <a:effectLst/>
                <a:uLnTx/>
                <a:uFillTx/>
                <a:latin typeface="优设标题黑" panose="00000500000000000000" pitchFamily="2" charset="-122"/>
                <a:ea typeface="优设标题黑" panose="00000500000000000000" pitchFamily="2" charset="-122"/>
                <a:cs typeface="+mn-cs"/>
              </a:rPr>
              <a:t>03</a:t>
            </a:r>
            <a:endParaRPr kumimoji="0" lang="zh-CN" altLang="en-US" sz="19900" b="0" i="0" u="none" strike="noStrike" kern="1200" cap="none" spc="0" normalizeH="0" baseline="0" noProof="0" dirty="0">
              <a:ln>
                <a:noFill/>
              </a:ln>
              <a:solidFill>
                <a:srgbClr val="1B6BAF">
                  <a:lumMod val="50000"/>
                </a:srgbClr>
              </a:solidFill>
              <a:effectLst/>
              <a:uLnTx/>
              <a:uFillTx/>
              <a:latin typeface="优设标题黑" panose="00000500000000000000" pitchFamily="2" charset="-122"/>
              <a:ea typeface="优设标题黑" panose="00000500000000000000" pitchFamily="2" charset="-122"/>
              <a:cs typeface="+mn-cs"/>
            </a:endParaRPr>
          </a:p>
        </p:txBody>
      </p:sp>
      <p:sp>
        <p:nvSpPr>
          <p:cNvPr id="2" name="hipptx.com-TextBox 1"/>
          <p:cNvSpPr txBox="1"/>
          <p:nvPr/>
        </p:nvSpPr>
        <p:spPr>
          <a:xfrm>
            <a:off x="4079774" y="3004941"/>
            <a:ext cx="4032450" cy="835998"/>
          </a:xfrm>
          <a:prstGeom prst="rect">
            <a:avLst/>
          </a:prstGeom>
          <a:noFill/>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en-US" altLang="zh-CN" sz="4400" b="0" i="0" u="none" strike="noStrike" kern="1200" cap="none" spc="0" normalizeH="0" baseline="0" noProof="0" dirty="0">
                <a:ln>
                  <a:noFill/>
                </a:ln>
                <a:gradFill>
                  <a:gsLst>
                    <a:gs pos="0">
                      <a:srgbClr val="1B6BAF">
                        <a:lumMod val="50000"/>
                      </a:srgbClr>
                    </a:gs>
                    <a:gs pos="100000">
                      <a:srgbClr val="1B6BAF">
                        <a:lumMod val="75000"/>
                        <a:alpha val="0"/>
                      </a:srgbClr>
                    </a:gs>
                  </a:gsLst>
                  <a:lin ang="5400000" scaled="1"/>
                </a:gradFill>
                <a:effectLst/>
                <a:uLnTx/>
                <a:uFillTx/>
                <a:latin typeface="思源黑体 CN Heavy" panose="020B0A00000000000000" pitchFamily="34" charset="-122"/>
                <a:ea typeface="思源黑体 CN Heavy" panose="020B0A00000000000000" pitchFamily="34" charset="-122"/>
                <a:cs typeface="+mn-cs"/>
              </a:rPr>
              <a:t>PART  THREE</a:t>
            </a:r>
            <a:endParaRPr kumimoji="0" lang="zh-CN" altLang="en-US" sz="4400" b="0" i="0" u="none" strike="noStrike" kern="1200" cap="none" spc="0" normalizeH="0" baseline="0" noProof="0" dirty="0">
              <a:ln>
                <a:noFill/>
              </a:ln>
              <a:gradFill>
                <a:gsLst>
                  <a:gs pos="0">
                    <a:srgbClr val="1B6BAF">
                      <a:lumMod val="50000"/>
                    </a:srgbClr>
                  </a:gs>
                  <a:gs pos="100000">
                    <a:srgbClr val="1B6BAF">
                      <a:lumMod val="75000"/>
                      <a:alpha val="0"/>
                    </a:srgbClr>
                  </a:gs>
                </a:gsLst>
                <a:lin ang="5400000" scaled="1"/>
              </a:gradFill>
              <a:effectLst/>
              <a:uLnTx/>
              <a:uFillTx/>
              <a:latin typeface="思源黑体 CN Heavy" panose="020B0A00000000000000" pitchFamily="34" charset="-122"/>
              <a:ea typeface="思源黑体 CN Heavy" panose="020B0A00000000000000" pitchFamily="34" charset="-122"/>
              <a:cs typeface="+mn-cs"/>
            </a:endParaRPr>
          </a:p>
        </p:txBody>
      </p:sp>
      <p:sp>
        <p:nvSpPr>
          <p:cNvPr id="5" name="hipptx.com-TextBox 4"/>
          <p:cNvSpPr txBox="1"/>
          <p:nvPr/>
        </p:nvSpPr>
        <p:spPr>
          <a:xfrm>
            <a:off x="2279574" y="3782558"/>
            <a:ext cx="7632850" cy="608436"/>
          </a:xfrm>
          <a:prstGeom prst="rect">
            <a:avLst/>
          </a:prstGeom>
          <a:noFill/>
        </p:spPr>
        <p:txBody>
          <a:bodyPr wrap="square" lIns="0" tIns="0" rIns="0" bIns="0">
            <a:spAutoFit/>
          </a:bodyPr>
          <a:lstStyle>
            <a:defPPr>
              <a:defRPr lang="zh-CN"/>
            </a:defPPr>
            <a:lvl1pPr algn="ctr">
              <a:lnSpc>
                <a:spcPct val="120000"/>
              </a:lnSpc>
              <a:defRPr sz="4400">
                <a:solidFill>
                  <a:schemeClr val="tx1">
                    <a:lumMod val="75000"/>
                    <a:lumOff val="25000"/>
                  </a:schemeClr>
                </a:solidFill>
                <a:latin typeface="思源宋体 CN Heavy" panose="02020900000000000000" pitchFamily="18" charset="-122"/>
                <a:ea typeface="思源宋体 CN Heavy" panose="02020900000000000000" pitchFamily="18" charset="-122"/>
              </a:defRPr>
            </a:lvl1pPr>
          </a:lstStyle>
          <a:p>
            <a:pPr lvl="0"/>
            <a:r>
              <a:rPr lang="zh-CN" altLang="en-US" sz="3600" b="1" dirty="0">
                <a:solidFill>
                  <a:schemeClr val="accent4"/>
                </a:solidFill>
              </a:rPr>
              <a:t>事业统计“怎么干”</a:t>
            </a:r>
            <a:endParaRPr lang="zh-CN" altLang="en-US" sz="3600" b="1" dirty="0">
              <a:solidFill>
                <a:schemeClr val="accent4"/>
              </a:solidFill>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表格 15"/>
          <p:cNvGraphicFramePr>
            <a:graphicFrameLocks noGrp="1"/>
          </p:cNvGraphicFramePr>
          <p:nvPr/>
        </p:nvGraphicFramePr>
        <p:xfrm>
          <a:off x="658812" y="1106478"/>
          <a:ext cx="10889275" cy="3629292"/>
        </p:xfrm>
        <a:graphic>
          <a:graphicData uri="http://schemas.openxmlformats.org/drawingml/2006/table">
            <a:tbl>
              <a:tblPr firstRow="1" firstCol="1" bandRow="1"/>
              <a:tblGrid>
                <a:gridCol w="2280214"/>
                <a:gridCol w="742648"/>
                <a:gridCol w="1117240"/>
                <a:gridCol w="1115062"/>
                <a:gridCol w="1128129"/>
                <a:gridCol w="1128129"/>
                <a:gridCol w="1128129"/>
                <a:gridCol w="1128129"/>
                <a:gridCol w="1121595"/>
              </a:tblGrid>
              <a:tr h="302441">
                <a:tc rowSpan="2">
                  <a:txBody>
                    <a:bodyPr/>
                    <a:lstStyle/>
                    <a:p>
                      <a:pPr algn="ctr">
                        <a:spcAft>
                          <a:spcPts val="0"/>
                        </a:spcAft>
                      </a:pPr>
                      <a:r>
                        <a:rPr lang="zh-CN" sz="900" kern="100">
                          <a:effectLst/>
                          <a:latin typeface="Times New Roman" panose="02020603050405020304" charset="0"/>
                          <a:ea typeface="宋体" panose="02010600030101010101" pitchFamily="2" charset="-122"/>
                        </a:rPr>
                        <a:t>指标名称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just">
                        <a:spcAft>
                          <a:spcPts val="0"/>
                        </a:spcAft>
                      </a:pPr>
                      <a:r>
                        <a:rPr lang="zh-CN" sz="900" kern="100">
                          <a:effectLst/>
                          <a:latin typeface="Times New Roman" panose="02020603050405020304" charset="0"/>
                          <a:ea typeface="宋体" panose="02010600030101010101" pitchFamily="2" charset="-122"/>
                        </a:rPr>
                        <a:t>代码</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900" kern="100">
                          <a:effectLst/>
                          <a:latin typeface="Times New Roman" panose="02020603050405020304" charset="0"/>
                          <a:ea typeface="宋体" panose="02010600030101010101" pitchFamily="2" charset="-122"/>
                        </a:rPr>
                        <a:t>期初在校学生数</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900" kern="100">
                          <a:effectLst/>
                          <a:latin typeface="Times New Roman" panose="02020603050405020304" charset="0"/>
                          <a:ea typeface="宋体" panose="02010600030101010101" pitchFamily="2" charset="-122"/>
                        </a:rPr>
                        <a:t>增加学生数</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9050"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9050"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9050"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9050"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9050"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2441">
                <a:tc vMerge="1">
                  <a:tcPr/>
                </a:tc>
                <a:tc vMerge="1">
                  <a:tcPr/>
                </a:tc>
                <a:tc vMerge="1">
                  <a:tcPr/>
                </a:tc>
                <a:tc vMerge="1">
                  <a:tcPr/>
                </a:tc>
                <a:tc>
                  <a:txBody>
                    <a:bodyPr/>
                    <a:lstStyle/>
                    <a:p>
                      <a:pPr algn="ctr">
                        <a:spcAft>
                          <a:spcPts val="0"/>
                        </a:spcAft>
                      </a:pPr>
                      <a:r>
                        <a:rPr lang="zh-CN" sz="900" kern="100">
                          <a:effectLst/>
                          <a:latin typeface="Times New Roman" panose="02020603050405020304" charset="0"/>
                          <a:ea typeface="宋体" panose="02010600030101010101" pitchFamily="2" charset="-122"/>
                        </a:rPr>
                        <a:t>招生</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100">
                          <a:effectLst/>
                          <a:latin typeface="Times New Roman" panose="02020603050405020304" charset="0"/>
                          <a:ea typeface="宋体" panose="02010600030101010101" pitchFamily="2" charset="-122"/>
                        </a:rPr>
                        <a:t>复学</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100">
                          <a:effectLst/>
                          <a:latin typeface="Times New Roman" panose="02020603050405020304" charset="0"/>
                          <a:ea typeface="宋体" panose="02010600030101010101" pitchFamily="2" charset="-122"/>
                        </a:rPr>
                        <a:t>转入</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100">
                          <a:effectLst/>
                          <a:latin typeface="Times New Roman" panose="02020603050405020304" charset="0"/>
                          <a:ea typeface="宋体" panose="02010600030101010101" pitchFamily="2" charset="-122"/>
                        </a:rPr>
                        <a:t>退役复学</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100">
                          <a:effectLst/>
                          <a:latin typeface="Times New Roman" panose="02020603050405020304" charset="0"/>
                          <a:ea typeface="宋体" panose="02010600030101010101" pitchFamily="2" charset="-122"/>
                        </a:rPr>
                        <a:t>其他</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2441">
                <a:tc>
                  <a:txBody>
                    <a:bodyPr/>
                    <a:lstStyle/>
                    <a:p>
                      <a:pPr algn="ctr">
                        <a:spcAft>
                          <a:spcPts val="0"/>
                        </a:spcAft>
                      </a:pPr>
                      <a:r>
                        <a:rPr lang="zh-CN" sz="900" kern="100">
                          <a:effectLst/>
                          <a:latin typeface="Times New Roman" panose="02020603050405020304" charset="0"/>
                          <a:ea typeface="宋体" panose="02010600030101010101" pitchFamily="2" charset="-122"/>
                        </a:rPr>
                        <a:t>甲</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100">
                          <a:effectLst/>
                          <a:latin typeface="Times New Roman" panose="02020603050405020304" charset="0"/>
                          <a:ea typeface="宋体" panose="02010600030101010101" pitchFamily="2" charset="-122"/>
                        </a:rPr>
                        <a:t>乙</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2</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3</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4</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5</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6</a:t>
                      </a:r>
                      <a:endParaRPr lang="zh-CN" sz="105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7</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2441">
                <a:tc>
                  <a:txBody>
                    <a:bodyPr/>
                    <a:lstStyle/>
                    <a:p>
                      <a:pPr algn="just">
                        <a:spcAft>
                          <a:spcPts val="0"/>
                        </a:spcAft>
                      </a:pPr>
                      <a:r>
                        <a:rPr lang="zh-CN" sz="900" kern="100">
                          <a:effectLst/>
                          <a:latin typeface="Times New Roman" panose="02020603050405020304" charset="0"/>
                          <a:ea typeface="宋体" panose="02010600030101010101" pitchFamily="2" charset="-122"/>
                        </a:rPr>
                        <a:t>小学</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01</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zh-CN" sz="900" kern="100">
                          <a:effectLst/>
                          <a:latin typeface="Times New Roman" panose="02020603050405020304" charset="0"/>
                          <a:ea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l">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w="12700" cap="flat" cmpd="sng" algn="ctr">
                      <a:solidFill>
                        <a:srgbClr val="000000"/>
                      </a:solidFill>
                      <a:prstDash val="solid"/>
                      <a:round/>
                      <a:headEnd type="none" w="med" len="med"/>
                      <a:tailEnd type="none" w="med" len="med"/>
                    </a:lnT>
                    <a:lnB>
                      <a:noFill/>
                    </a:lnB>
                  </a:tcPr>
                </a:tc>
              </a:tr>
              <a:tr h="302441">
                <a:tc>
                  <a:txBody>
                    <a:bodyPr/>
                    <a:lstStyle/>
                    <a:p>
                      <a:pPr algn="just">
                        <a:spcAft>
                          <a:spcPts val="0"/>
                        </a:spcAft>
                      </a:pPr>
                      <a:r>
                        <a:rPr lang="zh-CN" sz="900" kern="100">
                          <a:effectLst/>
                          <a:latin typeface="Times New Roman" panose="02020603050405020304" charset="0"/>
                          <a:ea typeface="宋体" panose="02010600030101010101" pitchFamily="2" charset="-122"/>
                        </a:rPr>
                        <a:t>初中</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02</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spcAft>
                          <a:spcPts val="0"/>
                        </a:spcAft>
                      </a:pPr>
                      <a:r>
                        <a:rPr lang="zh-CN" sz="900" kern="100">
                          <a:effectLst/>
                          <a:latin typeface="Times New Roman" panose="02020603050405020304" charset="0"/>
                          <a:ea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l">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r>
              <a:tr h="302441">
                <a:tc>
                  <a:txBody>
                    <a:bodyPr/>
                    <a:lstStyle/>
                    <a:p>
                      <a:pPr algn="just">
                        <a:spcAft>
                          <a:spcPts val="0"/>
                        </a:spcAft>
                      </a:pPr>
                      <a:r>
                        <a:rPr lang="zh-CN" sz="900" kern="100">
                          <a:effectLst/>
                          <a:latin typeface="Times New Roman" panose="02020603050405020304" charset="0"/>
                          <a:ea typeface="宋体" panose="02010600030101010101" pitchFamily="2" charset="-122"/>
                        </a:rPr>
                        <a:t>普通高中</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03</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spcAft>
                          <a:spcPts val="0"/>
                        </a:spcAft>
                      </a:pPr>
                      <a:r>
                        <a:rPr lang="zh-CN" sz="900" kern="100">
                          <a:effectLst/>
                          <a:latin typeface="Times New Roman" panose="02020603050405020304" charset="0"/>
                          <a:ea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l">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r>
              <a:tr h="302441">
                <a:tc>
                  <a:txBody>
                    <a:bodyPr/>
                    <a:lstStyle/>
                    <a:p>
                      <a:pPr algn="just">
                        <a:spcAft>
                          <a:spcPts val="0"/>
                        </a:spcAft>
                      </a:pPr>
                      <a:r>
                        <a:rPr lang="zh-CN" sz="900" kern="100">
                          <a:effectLst/>
                          <a:latin typeface="Times New Roman" panose="02020603050405020304" charset="0"/>
                          <a:ea typeface="宋体" panose="02010600030101010101" pitchFamily="2" charset="-122"/>
                        </a:rPr>
                        <a:t>中职等职教育</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04</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spcAft>
                          <a:spcPts val="0"/>
                        </a:spcAft>
                      </a:pPr>
                      <a:r>
                        <a:rPr lang="zh-CN" sz="900" kern="100">
                          <a:effectLst/>
                          <a:latin typeface="Times New Roman" panose="02020603050405020304" charset="0"/>
                          <a:ea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l">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r>
              <a:tr h="302441">
                <a:tc>
                  <a:txBody>
                    <a:bodyPr/>
                    <a:lstStyle/>
                    <a:p>
                      <a:pPr algn="just">
                        <a:spcAft>
                          <a:spcPts val="0"/>
                        </a:spcAft>
                      </a:pPr>
                      <a:r>
                        <a:rPr lang="zh-CN" sz="900" kern="100">
                          <a:effectLst/>
                          <a:latin typeface="Times New Roman" panose="02020603050405020304" charset="0"/>
                          <a:ea typeface="宋体" panose="02010600030101010101" pitchFamily="2" charset="-122"/>
                        </a:rPr>
                        <a:t>高职专科生</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06</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l">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l">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r>
              <a:tr h="302441">
                <a:tc>
                  <a:txBody>
                    <a:bodyPr/>
                    <a:lstStyle/>
                    <a:p>
                      <a:pPr algn="just">
                        <a:spcAft>
                          <a:spcPts val="0"/>
                        </a:spcAft>
                      </a:pPr>
                      <a:r>
                        <a:rPr lang="zh-CN" sz="900" kern="100">
                          <a:effectLst/>
                          <a:latin typeface="Times New Roman" panose="02020603050405020304" charset="0"/>
                          <a:ea typeface="宋体" panose="02010600030101010101" pitchFamily="2" charset="-122"/>
                        </a:rPr>
                        <a:t>高职本科生</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07</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l">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l">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r>
              <a:tr h="302441">
                <a:tc>
                  <a:txBody>
                    <a:bodyPr/>
                    <a:lstStyle/>
                    <a:p>
                      <a:pPr algn="just">
                        <a:spcAft>
                          <a:spcPts val="0"/>
                        </a:spcAft>
                      </a:pPr>
                      <a:r>
                        <a:rPr lang="zh-CN" sz="900" kern="100">
                          <a:effectLst/>
                          <a:latin typeface="Times New Roman" panose="02020603050405020304" charset="0"/>
                          <a:ea typeface="宋体" panose="02010600030101010101" pitchFamily="2" charset="-122"/>
                        </a:rPr>
                        <a:t>普通本科生</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08</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l">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l">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r>
              <a:tr h="302441">
                <a:tc>
                  <a:txBody>
                    <a:bodyPr/>
                    <a:lstStyle/>
                    <a:p>
                      <a:pPr algn="just">
                        <a:spcAft>
                          <a:spcPts val="0"/>
                        </a:spcAft>
                      </a:pPr>
                      <a:r>
                        <a:rPr lang="zh-CN" sz="900" kern="100">
                          <a:effectLst/>
                          <a:latin typeface="Times New Roman" panose="02020603050405020304" charset="0"/>
                          <a:ea typeface="宋体" panose="02010600030101010101" pitchFamily="2" charset="-122"/>
                        </a:rPr>
                        <a:t>全日制硕士研究生</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09</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c>
                  <a:txBody>
                    <a:bodyPr/>
                    <a:lstStyle/>
                    <a:p>
                      <a:pPr algn="l">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a:noFill/>
                    </a:lnB>
                  </a:tcPr>
                </a:tc>
                <a:tc>
                  <a:txBody>
                    <a:bodyPr/>
                    <a:lstStyle/>
                    <a:p>
                      <a:pPr algn="l">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a:noFill/>
                    </a:lnB>
                  </a:tcPr>
                </a:tc>
              </a:tr>
              <a:tr h="302441">
                <a:tc>
                  <a:txBody>
                    <a:bodyPr/>
                    <a:lstStyle/>
                    <a:p>
                      <a:pPr algn="just">
                        <a:spcAft>
                          <a:spcPts val="0"/>
                        </a:spcAft>
                      </a:pPr>
                      <a:r>
                        <a:rPr lang="zh-CN" sz="900" kern="100">
                          <a:effectLst/>
                          <a:latin typeface="Times New Roman" panose="02020603050405020304" charset="0"/>
                          <a:ea typeface="宋体" panose="02010600030101010101" pitchFamily="2" charset="-122"/>
                        </a:rPr>
                        <a:t>全日制博士研究生</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10</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900" kern="100" dirty="0">
                          <a:effectLst/>
                          <a:latin typeface="宋体" panose="02010600030101010101" pitchFamily="2" charset="-122"/>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19050" marR="19050" marT="0" marB="0" anchor="ctr">
                    <a:lnL>
                      <a:noFill/>
                    </a:lnL>
                    <a:lnR>
                      <a:noFill/>
                    </a:lnR>
                    <a:lnT>
                      <a:noFill/>
                    </a:lnT>
                    <a:lnB w="12700" cap="flat" cmpd="sng" algn="ctr">
                      <a:solidFill>
                        <a:srgbClr val="000000"/>
                      </a:solidFill>
                      <a:prstDash val="solid"/>
                      <a:round/>
                      <a:headEnd type="none" w="med" len="med"/>
                      <a:tailEnd type="none" w="med" len="med"/>
                    </a:lnB>
                  </a:tcPr>
                </a:tc>
              </a:tr>
            </a:tbl>
          </a:graphicData>
        </a:graphic>
      </p:graphicFrame>
      <p:cxnSp>
        <p:nvCxnSpPr>
          <p:cNvPr id="17" name="直接连接符 16"/>
          <p:cNvCxnSpPr>
            <a:cxnSpLocks noChangeShapeType="1"/>
          </p:cNvCxnSpPr>
          <p:nvPr/>
        </p:nvCxnSpPr>
        <p:spPr bwMode="auto">
          <a:xfrm>
            <a:off x="6758713" y="3784592"/>
            <a:ext cx="0" cy="0"/>
          </a:xfrm>
          <a:prstGeom prst="line">
            <a:avLst/>
          </a:prstGeom>
          <a:noFill/>
          <a:ln w="9525">
            <a:solidFill>
              <a:srgbClr val="000000"/>
            </a:solidFill>
            <a:round/>
          </a:ln>
        </p:spPr>
      </p:cxnSp>
      <p:cxnSp>
        <p:nvCxnSpPr>
          <p:cNvPr id="12" name="直接连接符 11"/>
          <p:cNvCxnSpPr>
            <a:cxnSpLocks noChangeShapeType="1"/>
          </p:cNvCxnSpPr>
          <p:nvPr/>
        </p:nvCxnSpPr>
        <p:spPr bwMode="auto">
          <a:xfrm>
            <a:off x="6789492" y="3803651"/>
            <a:ext cx="0" cy="0"/>
          </a:xfrm>
          <a:prstGeom prst="line">
            <a:avLst/>
          </a:prstGeom>
          <a:noFill/>
          <a:ln w="9525">
            <a:solidFill>
              <a:srgbClr val="000000"/>
            </a:solidFill>
            <a:round/>
          </a:ln>
        </p:spPr>
      </p:cxnSp>
      <p:sp>
        <p:nvSpPr>
          <p:cNvPr id="9" name="矩形 8"/>
          <p:cNvSpPr/>
          <p:nvPr/>
        </p:nvSpPr>
        <p:spPr>
          <a:xfrm>
            <a:off x="4080064" y="287020"/>
            <a:ext cx="4031873" cy="400110"/>
          </a:xfrm>
          <a:prstGeom prst="rect">
            <a:avLst/>
          </a:prstGeom>
        </p:spPr>
        <p:txBody>
          <a:bodyPr wrap="none">
            <a:spAutoFit/>
          </a:bodyPr>
          <a:lstStyle/>
          <a:p>
            <a:pPr algn="ctr"/>
            <a:r>
              <a:rPr lang="zh-CN" altLang="en-US" sz="2000" b="1" dirty="0">
                <a:solidFill>
                  <a:srgbClr val="304371"/>
                </a:solidFill>
                <a:cs typeface="+mn-ea"/>
                <a:sym typeface="+mn-lt"/>
              </a:rPr>
              <a:t>（八十九）学生变动情况（季报）</a:t>
            </a:r>
            <a:endParaRPr lang="zh-CN" altLang="en-US" sz="2000" b="1" dirty="0">
              <a:solidFill>
                <a:srgbClr val="304371"/>
              </a:solidFill>
              <a:cs typeface="+mn-ea"/>
              <a:sym typeface="+mn-lt"/>
            </a:endParaRPr>
          </a:p>
        </p:txBody>
      </p:sp>
      <p:sp>
        <p:nvSpPr>
          <p:cNvPr id="5" name="矩形 4"/>
          <p:cNvSpPr/>
          <p:nvPr/>
        </p:nvSpPr>
        <p:spPr>
          <a:xfrm>
            <a:off x="689592" y="4735770"/>
            <a:ext cx="646331" cy="369332"/>
          </a:xfrm>
          <a:prstGeom prst="rect">
            <a:avLst/>
          </a:prstGeom>
        </p:spPr>
        <p:txBody>
          <a:bodyPr wrap="none">
            <a:spAutoFit/>
          </a:bodyPr>
          <a:lstStyle/>
          <a:p>
            <a:pPr algn="just">
              <a:spcAft>
                <a:spcPts val="0"/>
              </a:spcAft>
            </a:pPr>
            <a:r>
              <a:rPr lang="zh-CN" altLang="zh-CN" kern="100" dirty="0">
                <a:cs typeface="+mn-ea"/>
                <a:sym typeface="+mn-lt"/>
              </a:rPr>
              <a:t>续表</a:t>
            </a:r>
            <a:endParaRPr lang="zh-CN" altLang="zh-CN" sz="2400" kern="100" dirty="0">
              <a:cs typeface="+mn-ea"/>
              <a:sym typeface="+mn-lt"/>
            </a:endParaRPr>
          </a:p>
        </p:txBody>
      </p:sp>
      <p:grpSp>
        <p:nvGrpSpPr>
          <p:cNvPr id="6" name="组合 5"/>
          <p:cNvGrpSpPr/>
          <p:nvPr/>
        </p:nvGrpSpPr>
        <p:grpSpPr>
          <a:xfrm>
            <a:off x="666750" y="309485"/>
            <a:ext cx="10858500" cy="1676964"/>
            <a:chOff x="660401" y="892131"/>
            <a:chExt cx="10858500" cy="2522908"/>
          </a:xfrm>
        </p:grpSpPr>
        <p:grpSp>
          <p:nvGrpSpPr>
            <p:cNvPr id="7" name="组合 6"/>
            <p:cNvGrpSpPr/>
            <p:nvPr/>
          </p:nvGrpSpPr>
          <p:grpSpPr>
            <a:xfrm>
              <a:off x="660401" y="1449637"/>
              <a:ext cx="10858500" cy="1965402"/>
              <a:chOff x="660401" y="370053"/>
              <a:chExt cx="10858500" cy="3361633"/>
            </a:xfrm>
          </p:grpSpPr>
          <p:sp>
            <p:nvSpPr>
              <p:cNvPr id="10" name="矩形 9"/>
              <p:cNvSpPr/>
              <p:nvPr/>
            </p:nvSpPr>
            <p:spPr>
              <a:xfrm>
                <a:off x="660401" y="556863"/>
                <a:ext cx="10858500" cy="3174823"/>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11" name="矩形 10"/>
              <p:cNvSpPr/>
              <p:nvPr/>
            </p:nvSpPr>
            <p:spPr>
              <a:xfrm>
                <a:off x="666750" y="370053"/>
                <a:ext cx="10722611" cy="2940210"/>
              </a:xfrm>
              <a:prstGeom prst="rect">
                <a:avLst/>
              </a:prstGeom>
            </p:spPr>
            <p:txBody>
              <a:bodyPr wrap="square">
                <a:spAutoFit/>
              </a:bodyPr>
              <a:lstStyle/>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rPr>
                  <a:t>填报说明：</a:t>
                </a:r>
                <a:endParaRPr lang="zh-CN" altLang="en-US" sz="1600" b="1" dirty="0">
                  <a:solidFill>
                    <a:schemeClr val="accent5">
                      <a:lumMod val="20000"/>
                      <a:lumOff val="80000"/>
                    </a:schemeClr>
                  </a:solidFill>
                  <a:latin typeface="黑体" panose="02010609060101010101" charset="-122"/>
                  <a:ea typeface="黑体" panose="02010609060101010101" charset="-122"/>
                </a:endParaRPr>
              </a:p>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1</a:t>
                </a:r>
                <a:r>
                  <a:rPr lang="zh-CN" altLang="en-US" sz="1600" b="1" dirty="0">
                    <a:solidFill>
                      <a:schemeClr val="accent5">
                        <a:lumMod val="20000"/>
                        <a:lumOff val="80000"/>
                      </a:schemeClr>
                    </a:solidFill>
                    <a:latin typeface="黑体" panose="02010609060101010101" charset="-122"/>
                    <a:ea typeface="黑体" panose="02010609060101010101" charset="-122"/>
                  </a:rPr>
                  <a:t>）在校大学生应征入伍学生按照退役复学和应征入伍填报。不包含大学生新征入伍保留入学资格学生。</a:t>
                </a:r>
                <a:endParaRPr lang="zh-CN" altLang="en-US" sz="1600" b="1" dirty="0">
                  <a:solidFill>
                    <a:schemeClr val="accent5">
                      <a:lumMod val="20000"/>
                      <a:lumOff val="80000"/>
                    </a:schemeClr>
                  </a:solidFill>
                  <a:latin typeface="黑体" panose="02010609060101010101" charset="-122"/>
                  <a:ea typeface="黑体" panose="02010609060101010101" charset="-122"/>
                </a:endParaRPr>
              </a:p>
              <a:p>
                <a:pPr>
                  <a:lnSpc>
                    <a:spcPct val="150000"/>
                  </a:lnSpc>
                </a:pPr>
                <a:r>
                  <a:rPr lang="zh-CN" altLang="en-US"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2</a:t>
                </a:r>
                <a:r>
                  <a:rPr lang="zh-CN" altLang="en-US" sz="1600" b="1" dirty="0">
                    <a:solidFill>
                      <a:schemeClr val="accent5">
                        <a:lumMod val="20000"/>
                        <a:lumOff val="80000"/>
                      </a:schemeClr>
                    </a:solidFill>
                    <a:latin typeface="黑体" panose="02010609060101010101" charset="-122"/>
                    <a:ea typeface="黑体" panose="02010609060101010101" charset="-122"/>
                  </a:rPr>
                  <a:t>）退役复学和应征入伍由录取高等教育学校填报</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8" name="矩形 7"/>
            <p:cNvSpPr/>
            <p:nvPr/>
          </p:nvSpPr>
          <p:spPr>
            <a:xfrm flipH="1">
              <a:off x="5277485" y="892131"/>
              <a:ext cx="3010851" cy="607735"/>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aphicFrame>
        <p:nvGraphicFramePr>
          <p:cNvPr id="19" name="表格 18"/>
          <p:cNvGraphicFramePr>
            <a:graphicFrameLocks noGrp="1"/>
          </p:cNvGraphicFramePr>
          <p:nvPr/>
        </p:nvGraphicFramePr>
        <p:xfrm>
          <a:off x="658812" y="5162192"/>
          <a:ext cx="10858500" cy="647700"/>
        </p:xfrm>
        <a:graphic>
          <a:graphicData uri="http://schemas.openxmlformats.org/drawingml/2006/table">
            <a:tbl>
              <a:tblPr firstRow="1" firstCol="1" bandRow="1"/>
              <a:tblGrid>
                <a:gridCol w="1025042"/>
                <a:gridCol w="1022871"/>
                <a:gridCol w="1022871"/>
                <a:gridCol w="1022871"/>
                <a:gridCol w="1020699"/>
                <a:gridCol w="1020699"/>
                <a:gridCol w="1022871"/>
                <a:gridCol w="1025042"/>
                <a:gridCol w="1025042"/>
                <a:gridCol w="1650492"/>
              </a:tblGrid>
              <a:tr h="215900">
                <a:tc rowSpan="2">
                  <a:txBody>
                    <a:bodyPr/>
                    <a:lstStyle/>
                    <a:p>
                      <a:pPr algn="ctr">
                        <a:spcAft>
                          <a:spcPts val="0"/>
                        </a:spcAft>
                      </a:pPr>
                      <a:r>
                        <a:rPr lang="zh-CN" sz="900" kern="100">
                          <a:effectLst/>
                          <a:latin typeface="Times New Roman" panose="02020603050405020304" charset="0"/>
                          <a:ea typeface="宋体" panose="02010600030101010101" pitchFamily="2" charset="-122"/>
                        </a:rPr>
                        <a:t>减少学生数</a:t>
                      </a:r>
                      <a:endParaRPr lang="zh-CN" sz="1050" kern="100">
                        <a:effectLst/>
                        <a:latin typeface="Times New Roman" panose="02020603050405020304" charset="0"/>
                        <a:ea typeface="宋体" panose="02010600030101010101" pitchFamily="2" charset="-122"/>
                      </a:endParaRPr>
                    </a:p>
                  </a:txBody>
                  <a:tcPr marL="19050" marR="1905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900" kern="100">
                          <a:effectLst/>
                          <a:latin typeface="Times New Roman" panose="02020603050405020304" charset="0"/>
                          <a:ea typeface="宋体" panose="02010600030101010101" pitchFamily="2" charset="-122"/>
                        </a:rPr>
                        <a:t>期末在校学生数</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5900">
                <a:tc vMerge="1">
                  <a:tcPr/>
                </a:tc>
                <a:tc>
                  <a:txBody>
                    <a:bodyPr/>
                    <a:lstStyle/>
                    <a:p>
                      <a:pPr algn="ctr">
                        <a:spcAft>
                          <a:spcPts val="0"/>
                        </a:spcAft>
                      </a:pPr>
                      <a:r>
                        <a:rPr lang="zh-CN" sz="900" kern="100">
                          <a:effectLst/>
                          <a:latin typeface="Times New Roman" panose="02020603050405020304" charset="0"/>
                          <a:ea typeface="宋体" panose="02010600030101010101" pitchFamily="2" charset="-122"/>
                        </a:rPr>
                        <a:t>毕业</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100">
                          <a:effectLst/>
                          <a:latin typeface="Times New Roman" panose="02020603050405020304" charset="0"/>
                          <a:ea typeface="宋体" panose="02010600030101010101" pitchFamily="2" charset="-122"/>
                        </a:rPr>
                        <a:t>结业</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100">
                          <a:effectLst/>
                          <a:latin typeface="Times New Roman" panose="02020603050405020304" charset="0"/>
                          <a:ea typeface="宋体" panose="02010600030101010101" pitchFamily="2" charset="-122"/>
                        </a:rPr>
                        <a:t>休学</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100">
                          <a:effectLst/>
                          <a:latin typeface="Times New Roman" panose="02020603050405020304" charset="0"/>
                          <a:ea typeface="宋体" panose="02010600030101010101" pitchFamily="2" charset="-122"/>
                        </a:rPr>
                        <a:t>退学</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100">
                          <a:effectLst/>
                          <a:latin typeface="Times New Roman" panose="02020603050405020304" charset="0"/>
                          <a:ea typeface="宋体" panose="02010600030101010101" pitchFamily="2" charset="-122"/>
                        </a:rPr>
                        <a:t>死亡</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100">
                          <a:effectLst/>
                          <a:latin typeface="Times New Roman" panose="02020603050405020304" charset="0"/>
                          <a:ea typeface="宋体" panose="02010600030101010101" pitchFamily="2" charset="-122"/>
                        </a:rPr>
                        <a:t>转出</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100">
                          <a:effectLst/>
                          <a:latin typeface="Times New Roman" panose="02020603050405020304" charset="0"/>
                          <a:ea typeface="宋体" panose="02010600030101010101" pitchFamily="2" charset="-122"/>
                        </a:rPr>
                        <a:t>应征入伍</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100">
                          <a:effectLst/>
                          <a:latin typeface="Times New Roman" panose="02020603050405020304" charset="0"/>
                          <a:ea typeface="宋体" panose="02010600030101010101" pitchFamily="2" charset="-122"/>
                        </a:rPr>
                        <a:t>其他</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cPr/>
                </a:tc>
              </a:tr>
              <a:tr h="215900">
                <a:tc>
                  <a:txBody>
                    <a:bodyPr/>
                    <a:lstStyle/>
                    <a:p>
                      <a:pPr algn="ctr">
                        <a:spcAft>
                          <a:spcPts val="0"/>
                        </a:spcAft>
                      </a:pPr>
                      <a:r>
                        <a:rPr lang="en-US" sz="900" kern="100">
                          <a:effectLst/>
                          <a:latin typeface="宋体" panose="02010600030101010101" pitchFamily="2" charset="-122"/>
                          <a:ea typeface="宋体" panose="02010600030101010101" pitchFamily="2" charset="-122"/>
                        </a:rPr>
                        <a:t>8</a:t>
                      </a:r>
                      <a:endParaRPr lang="zh-CN" sz="1050" kern="100">
                        <a:effectLst/>
                        <a:latin typeface="Times New Roman" panose="02020603050405020304" charset="0"/>
                        <a:ea typeface="宋体" panose="02010600030101010101" pitchFamily="2" charset="-122"/>
                      </a:endParaRPr>
                    </a:p>
                  </a:txBody>
                  <a:tcPr marL="19050" marR="190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9</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10.</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11</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12</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13</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14</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15</a:t>
                      </a:r>
                      <a:endParaRPr lang="zh-CN" sz="1050" kern="100">
                        <a:effectLst/>
                        <a:latin typeface="Times New Roman" panose="02020603050405020304" charset="0"/>
                        <a:ea typeface="宋体" panose="02010600030101010101" pitchFamily="2" charset="-122"/>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a:effectLst/>
                          <a:latin typeface="宋体" panose="02010600030101010101" pitchFamily="2" charset="-122"/>
                          <a:ea typeface="宋体" panose="02010600030101010101" pitchFamily="2" charset="-122"/>
                        </a:rPr>
                        <a:t>16</a:t>
                      </a:r>
                      <a:endParaRPr lang="zh-CN" sz="1050" kern="10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100" dirty="0">
                          <a:effectLst/>
                          <a:latin typeface="宋体" panose="02010600030101010101" pitchFamily="2" charset="-122"/>
                          <a:ea typeface="宋体" panose="02010600030101010101" pitchFamily="2" charset="-122"/>
                        </a:rPr>
                        <a:t>15</a:t>
                      </a:r>
                      <a:endParaRPr lang="zh-CN" sz="1050" kern="100" dirty="0">
                        <a:effectLst/>
                        <a:latin typeface="Times New Roman" panose="02020603050405020304" charset="0"/>
                        <a:ea typeface="宋体" panose="02010600030101010101" pitchFamily="2" charset="-122"/>
                      </a:endParaRPr>
                    </a:p>
                  </a:txBody>
                  <a:tcPr marL="19050" marR="190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250"/>
                                        <p:tgtEl>
                                          <p:spTgt spid="6"/>
                                        </p:tgtEl>
                                      </p:cBhvr>
                                    </p:animEffect>
                                    <p:set>
                                      <p:cBhvr>
                                        <p:cTn id="12" dur="1" fill="hold">
                                          <p:stCondLst>
                                            <p:cond delay="24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3567103" y="287020"/>
            <a:ext cx="5057795" cy="400110"/>
          </a:xfrm>
          <a:prstGeom prst="rect">
            <a:avLst/>
          </a:prstGeom>
        </p:spPr>
        <p:txBody>
          <a:bodyPr wrap="none">
            <a:spAutoFit/>
          </a:bodyPr>
          <a:lstStyle/>
          <a:p>
            <a:pPr algn="ctr"/>
            <a:r>
              <a:rPr lang="zh-CN" altLang="en-US" sz="2000" b="1" dirty="0">
                <a:solidFill>
                  <a:srgbClr val="304371"/>
                </a:solidFill>
                <a:cs typeface="+mn-ea"/>
                <a:sym typeface="+mn-lt"/>
              </a:rPr>
              <a:t>（九十）在校生中死亡的主要原因（季报）</a:t>
            </a:r>
            <a:endParaRPr lang="zh-CN" altLang="en-US" sz="2000" b="1" dirty="0">
              <a:solidFill>
                <a:srgbClr val="304371"/>
              </a:solidFill>
              <a:cs typeface="+mn-ea"/>
              <a:sym typeface="+mn-lt"/>
            </a:endParaRPr>
          </a:p>
        </p:txBody>
      </p:sp>
      <p:graphicFrame>
        <p:nvGraphicFramePr>
          <p:cNvPr id="4" name="表格 3"/>
          <p:cNvGraphicFramePr>
            <a:graphicFrameLocks noGrp="1"/>
          </p:cNvGraphicFramePr>
          <p:nvPr/>
        </p:nvGraphicFramePr>
        <p:xfrm>
          <a:off x="658813" y="1125537"/>
          <a:ext cx="10874379" cy="5576040"/>
        </p:xfrm>
        <a:graphic>
          <a:graphicData uri="http://schemas.openxmlformats.org/drawingml/2006/table">
            <a:tbl>
              <a:tblPr firstRow="1" firstCol="1" bandRow="1"/>
              <a:tblGrid>
                <a:gridCol w="2055258"/>
                <a:gridCol w="491522"/>
                <a:gridCol w="491522"/>
                <a:gridCol w="713359"/>
                <a:gridCol w="711184"/>
                <a:gridCol w="711184"/>
                <a:gridCol w="711184"/>
                <a:gridCol w="711184"/>
                <a:gridCol w="711184"/>
                <a:gridCol w="732934"/>
                <a:gridCol w="732934"/>
                <a:gridCol w="711184"/>
                <a:gridCol w="711184"/>
                <a:gridCol w="678562"/>
              </a:tblGrid>
              <a:tr h="185868">
                <a:tc rowSpan="2">
                  <a:txBody>
                    <a:bodyPr/>
                    <a:lstStyle/>
                    <a:p>
                      <a:pPr algn="ctr">
                        <a:spcAft>
                          <a:spcPts val="0"/>
                        </a:spcAft>
                      </a:pPr>
                      <a:r>
                        <a:rPr lang="zh-CN" sz="800" kern="0">
                          <a:effectLst/>
                          <a:latin typeface="Times New Roman" panose="02020603050405020304" charset="0"/>
                          <a:ea typeface="宋体" panose="02010600030101010101" pitchFamily="2" charset="-122"/>
                        </a:rPr>
                        <a:t>指标名称</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800" kern="0">
                          <a:effectLst/>
                          <a:latin typeface="Times New Roman" panose="02020603050405020304" charset="0"/>
                          <a:ea typeface="宋体" panose="02010600030101010101" pitchFamily="2" charset="-122"/>
                          <a:cs typeface="宋体" panose="02010600030101010101" pitchFamily="2" charset="-122"/>
                        </a:rPr>
                        <a:t>代码</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800" kern="0">
                          <a:effectLst/>
                          <a:latin typeface="Times New Roman" panose="02020603050405020304" charset="0"/>
                          <a:ea typeface="宋体" panose="02010600030101010101" pitchFamily="2" charset="-122"/>
                          <a:cs typeface="宋体" panose="02010600030101010101" pitchFamily="2" charset="-122"/>
                        </a:rPr>
                        <a:t>合计</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8">
                  <a:txBody>
                    <a:bodyPr/>
                    <a:lstStyle/>
                    <a:p>
                      <a:pPr algn="ctr">
                        <a:spcAft>
                          <a:spcPts val="0"/>
                        </a:spcAft>
                      </a:pPr>
                      <a:r>
                        <a:rPr lang="zh-CN" sz="800" kern="0">
                          <a:effectLst/>
                          <a:latin typeface="Times New Roman" panose="02020603050405020304" charset="0"/>
                          <a:ea typeface="宋体" panose="02010600030101010101" pitchFamily="2" charset="-122"/>
                          <a:cs typeface="宋体" panose="02010600030101010101" pitchFamily="2" charset="-122"/>
                        </a:rPr>
                        <a:t>事故灾难类</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c hMerge="1">
                  <a:tcPr/>
                </a:tc>
                <a:tc hMerge="1">
                  <a:tcPr/>
                </a:tc>
                <a:tc hMerge="1">
                  <a:tcPr/>
                </a:tc>
                <a:tc hMerge="1">
                  <a:tcPr/>
                </a:tc>
                <a:tc hMerge="1">
                  <a:tcPr/>
                </a:tc>
                <a:tc gridSpan="3">
                  <a:txBody>
                    <a:bodyPr/>
                    <a:lstStyle/>
                    <a:p>
                      <a:pPr algn="ctr">
                        <a:spcAft>
                          <a:spcPts val="0"/>
                        </a:spcAft>
                      </a:pPr>
                      <a:r>
                        <a:rPr lang="zh-CN" sz="800" kern="0">
                          <a:effectLst/>
                          <a:latin typeface="Times New Roman" panose="02020603050405020304" charset="0"/>
                          <a:ea typeface="宋体" panose="02010600030101010101" pitchFamily="2" charset="-122"/>
                          <a:cs typeface="宋体" panose="02010600030101010101" pitchFamily="2" charset="-122"/>
                        </a:rPr>
                        <a:t>社会安全类</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r>
              <a:tr h="185868">
                <a:tc vMerge="1">
                  <a:tcPr/>
                </a:tc>
                <a:tc vMerge="1">
                  <a:tcPr/>
                </a:tc>
                <a:tc vMerge="1">
                  <a:tcPr/>
                </a:tc>
                <a:tc>
                  <a:txBody>
                    <a:bodyPr/>
                    <a:lstStyle/>
                    <a:p>
                      <a:pPr algn="ctr">
                        <a:spcAft>
                          <a:spcPts val="0"/>
                        </a:spcAft>
                      </a:pPr>
                      <a:r>
                        <a:rPr lang="zh-CN" sz="800" kern="0">
                          <a:effectLst/>
                          <a:latin typeface="Times New Roman" panose="02020603050405020304" charset="0"/>
                          <a:ea typeface="宋体" panose="02010600030101010101" pitchFamily="2" charset="-122"/>
                          <a:cs typeface="宋体" panose="02010600030101010101" pitchFamily="2" charset="-122"/>
                        </a:rPr>
                        <a:t>溺水</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800" kern="0">
                          <a:effectLst/>
                          <a:latin typeface="Times New Roman" panose="02020603050405020304" charset="0"/>
                          <a:ea typeface="宋体" panose="02010600030101010101" pitchFamily="2" charset="-122"/>
                          <a:cs typeface="宋体" panose="02010600030101010101" pitchFamily="2" charset="-122"/>
                        </a:rPr>
                        <a:t>交通</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800" kern="0">
                          <a:effectLst/>
                          <a:latin typeface="Times New Roman" panose="02020603050405020304" charset="0"/>
                          <a:ea typeface="宋体" panose="02010600030101010101" pitchFamily="2" charset="-122"/>
                          <a:cs typeface="宋体" panose="02010600030101010101" pitchFamily="2" charset="-122"/>
                        </a:rPr>
                        <a:t>拥挤踩踏</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800" kern="0">
                          <a:effectLst/>
                          <a:latin typeface="Times New Roman" panose="02020603050405020304" charset="0"/>
                          <a:ea typeface="宋体" panose="02010600030101010101" pitchFamily="2" charset="-122"/>
                          <a:cs typeface="宋体" panose="02010600030101010101" pitchFamily="2" charset="-122"/>
                        </a:rPr>
                        <a:t>房屋倒塌</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800" kern="0">
                          <a:effectLst/>
                          <a:latin typeface="Times New Roman" panose="02020603050405020304" charset="0"/>
                          <a:ea typeface="宋体" panose="02010600030101010101" pitchFamily="2" charset="-122"/>
                          <a:cs typeface="宋体" panose="02010600030101010101" pitchFamily="2" charset="-122"/>
                        </a:rPr>
                        <a:t>坠楼坠崖</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800" kern="0">
                          <a:effectLst/>
                          <a:latin typeface="Times New Roman" panose="02020603050405020304" charset="0"/>
                          <a:ea typeface="宋体" panose="02010600030101010101" pitchFamily="2" charset="-122"/>
                          <a:cs typeface="宋体" panose="02010600030101010101" pitchFamily="2" charset="-122"/>
                        </a:rPr>
                        <a:t>中毒</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800" kern="0">
                          <a:effectLst/>
                          <a:latin typeface="Times New Roman" panose="02020603050405020304" charset="0"/>
                          <a:ea typeface="宋体" panose="02010600030101010101" pitchFamily="2" charset="-122"/>
                          <a:cs typeface="宋体" panose="02010600030101010101" pitchFamily="2" charset="-122"/>
                        </a:rPr>
                        <a:t>爆炸</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800" kern="0">
                          <a:effectLst/>
                          <a:latin typeface="Times New Roman" panose="02020603050405020304" charset="0"/>
                          <a:ea typeface="宋体" panose="02010600030101010101" pitchFamily="2" charset="-122"/>
                          <a:cs typeface="宋体" panose="02010600030101010101" pitchFamily="2" charset="-122"/>
                        </a:rPr>
                        <a:t>火灾</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800" kern="0">
                          <a:effectLst/>
                          <a:latin typeface="Times New Roman" panose="02020603050405020304" charset="0"/>
                          <a:ea typeface="宋体" panose="02010600030101010101" pitchFamily="2" charset="-122"/>
                          <a:cs typeface="宋体" panose="02010600030101010101" pitchFamily="2" charset="-122"/>
                        </a:rPr>
                        <a:t>打架斗殴</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800" kern="0">
                          <a:effectLst/>
                          <a:latin typeface="Times New Roman" panose="02020603050405020304" charset="0"/>
                          <a:ea typeface="宋体" panose="02010600030101010101" pitchFamily="2" charset="-122"/>
                          <a:cs typeface="宋体" panose="02010600030101010101" pitchFamily="2" charset="-122"/>
                        </a:rPr>
                        <a:t>校园伤害</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800" kern="0">
                          <a:effectLst/>
                          <a:latin typeface="Times New Roman" panose="02020603050405020304" charset="0"/>
                          <a:ea typeface="宋体" panose="02010600030101010101" pitchFamily="2" charset="-122"/>
                          <a:cs typeface="宋体" panose="02010600030101010101" pitchFamily="2" charset="-122"/>
                        </a:rPr>
                        <a:t>刑事案件</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5868">
                <a:tc>
                  <a:txBody>
                    <a:bodyPr/>
                    <a:lstStyle/>
                    <a:p>
                      <a:pPr algn="ctr">
                        <a:spcAft>
                          <a:spcPts val="0"/>
                        </a:spcAft>
                      </a:pPr>
                      <a:r>
                        <a:rPr lang="zh-CN" sz="800" kern="0">
                          <a:effectLst/>
                          <a:latin typeface="Times New Roman" panose="02020603050405020304" charset="0"/>
                          <a:ea typeface="宋体" panose="02010600030101010101" pitchFamily="2" charset="-122"/>
                          <a:cs typeface="宋体" panose="02010600030101010101" pitchFamily="2" charset="-122"/>
                        </a:rPr>
                        <a:t>甲</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800" kern="0">
                          <a:effectLst/>
                          <a:latin typeface="Times New Roman" panose="02020603050405020304" charset="0"/>
                          <a:ea typeface="宋体" panose="02010600030101010101" pitchFamily="2" charset="-122"/>
                          <a:cs typeface="宋体" panose="02010600030101010101" pitchFamily="2" charset="-122"/>
                        </a:rPr>
                        <a:t>乙</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1</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2</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3</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4</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5</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6</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7</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8</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9</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10</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11</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12</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5868">
                <a:tc>
                  <a:txBody>
                    <a:bodyPr/>
                    <a:lstStyle/>
                    <a:p>
                      <a:pPr algn="just">
                        <a:spcAft>
                          <a:spcPts val="0"/>
                        </a:spcAft>
                      </a:pPr>
                      <a:r>
                        <a:rPr lang="zh-CN" sz="800" kern="0">
                          <a:effectLst/>
                          <a:latin typeface="Times New Roman" panose="02020603050405020304" charset="0"/>
                          <a:ea typeface="宋体" panose="02010600030101010101" pitchFamily="2" charset="-122"/>
                          <a:cs typeface="宋体" panose="02010600030101010101" pitchFamily="2" charset="-122"/>
                        </a:rPr>
                        <a:t>小学</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01</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w="12700" cap="flat" cmpd="sng" algn="ctr">
                      <a:solidFill>
                        <a:srgbClr val="000000"/>
                      </a:solidFill>
                      <a:prstDash val="solid"/>
                      <a:round/>
                      <a:headEnd type="none" w="med" len="med"/>
                      <a:tailEnd type="none" w="med" len="med"/>
                    </a:lnT>
                    <a:lnB>
                      <a:noFill/>
                    </a:lnB>
                  </a:tcPr>
                </a:tc>
              </a:tr>
              <a:tr h="185868">
                <a:tc>
                  <a:txBody>
                    <a:bodyPr/>
                    <a:lstStyle/>
                    <a:p>
                      <a:pPr indent="114300" algn="just">
                        <a:spcAft>
                          <a:spcPts val="0"/>
                        </a:spcAft>
                      </a:pPr>
                      <a:r>
                        <a:rPr lang="zh-CN" sz="800" kern="0">
                          <a:effectLst/>
                          <a:latin typeface="Times New Roman" panose="02020603050405020304" charset="0"/>
                          <a:ea typeface="宋体" panose="02010600030101010101" pitchFamily="2" charset="-122"/>
                          <a:cs typeface="宋体" panose="02010600030101010101" pitchFamily="2" charset="-122"/>
                        </a:rPr>
                        <a:t>校园内</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02</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r>
              <a:tr h="185868">
                <a:tc>
                  <a:txBody>
                    <a:bodyPr/>
                    <a:lstStyle/>
                    <a:p>
                      <a:pPr indent="114300" algn="just">
                        <a:spcAft>
                          <a:spcPts val="0"/>
                        </a:spcAft>
                      </a:pPr>
                      <a:r>
                        <a:rPr lang="zh-CN" sz="800" kern="0">
                          <a:effectLst/>
                          <a:latin typeface="Times New Roman" panose="02020603050405020304" charset="0"/>
                          <a:ea typeface="宋体" panose="02010600030101010101" pitchFamily="2" charset="-122"/>
                          <a:cs typeface="宋体" panose="02010600030101010101" pitchFamily="2" charset="-122"/>
                        </a:rPr>
                        <a:t>校园外</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03</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r>
              <a:tr h="185868">
                <a:tc>
                  <a:txBody>
                    <a:bodyPr/>
                    <a:lstStyle/>
                    <a:p>
                      <a:pPr algn="just">
                        <a:spcAft>
                          <a:spcPts val="0"/>
                        </a:spcAft>
                      </a:pPr>
                      <a:r>
                        <a:rPr lang="zh-CN" sz="800" kern="0">
                          <a:effectLst/>
                          <a:latin typeface="Times New Roman" panose="02020603050405020304" charset="0"/>
                          <a:ea typeface="宋体" panose="02010600030101010101" pitchFamily="2" charset="-122"/>
                          <a:cs typeface="宋体" panose="02010600030101010101" pitchFamily="2" charset="-122"/>
                        </a:rPr>
                        <a:t>初中</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04</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r>
              <a:tr h="185868">
                <a:tc>
                  <a:txBody>
                    <a:bodyPr/>
                    <a:lstStyle/>
                    <a:p>
                      <a:pPr indent="114300" algn="just">
                        <a:spcAft>
                          <a:spcPts val="0"/>
                        </a:spcAft>
                      </a:pPr>
                      <a:r>
                        <a:rPr lang="zh-CN" sz="800" kern="0">
                          <a:effectLst/>
                          <a:latin typeface="Times New Roman" panose="02020603050405020304" charset="0"/>
                          <a:ea typeface="宋体" panose="02010600030101010101" pitchFamily="2" charset="-122"/>
                          <a:cs typeface="宋体" panose="02010600030101010101" pitchFamily="2" charset="-122"/>
                        </a:rPr>
                        <a:t>校园内</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05</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r>
              <a:tr h="185868">
                <a:tc>
                  <a:txBody>
                    <a:bodyPr/>
                    <a:lstStyle/>
                    <a:p>
                      <a:pPr indent="114300" algn="just">
                        <a:spcAft>
                          <a:spcPts val="0"/>
                        </a:spcAft>
                      </a:pPr>
                      <a:r>
                        <a:rPr lang="zh-CN" sz="800" kern="0">
                          <a:effectLst/>
                          <a:latin typeface="Times New Roman" panose="02020603050405020304" charset="0"/>
                          <a:ea typeface="宋体" panose="02010600030101010101" pitchFamily="2" charset="-122"/>
                          <a:cs typeface="宋体" panose="02010600030101010101" pitchFamily="2" charset="-122"/>
                        </a:rPr>
                        <a:t>校园外</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06</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r>
              <a:tr h="185868">
                <a:tc>
                  <a:txBody>
                    <a:bodyPr/>
                    <a:lstStyle/>
                    <a:p>
                      <a:pPr algn="just">
                        <a:spcAft>
                          <a:spcPts val="0"/>
                        </a:spcAft>
                      </a:pPr>
                      <a:r>
                        <a:rPr lang="zh-CN" sz="800" kern="0">
                          <a:effectLst/>
                          <a:latin typeface="Times New Roman" panose="02020603050405020304" charset="0"/>
                          <a:ea typeface="宋体" panose="02010600030101010101" pitchFamily="2" charset="-122"/>
                          <a:cs typeface="宋体" panose="02010600030101010101" pitchFamily="2" charset="-122"/>
                        </a:rPr>
                        <a:t>普通高中</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07</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r>
              <a:tr h="185868">
                <a:tc>
                  <a:txBody>
                    <a:bodyPr/>
                    <a:lstStyle/>
                    <a:p>
                      <a:pPr indent="114300" algn="just">
                        <a:spcAft>
                          <a:spcPts val="0"/>
                        </a:spcAft>
                      </a:pPr>
                      <a:r>
                        <a:rPr lang="zh-CN" sz="800" kern="0">
                          <a:effectLst/>
                          <a:latin typeface="Times New Roman" panose="02020603050405020304" charset="0"/>
                          <a:ea typeface="宋体" panose="02010600030101010101" pitchFamily="2" charset="-122"/>
                          <a:cs typeface="宋体" panose="02010600030101010101" pitchFamily="2" charset="-122"/>
                        </a:rPr>
                        <a:t>校园内</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08</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r>
              <a:tr h="185868">
                <a:tc>
                  <a:txBody>
                    <a:bodyPr/>
                    <a:lstStyle/>
                    <a:p>
                      <a:pPr indent="114300" algn="just">
                        <a:spcAft>
                          <a:spcPts val="0"/>
                        </a:spcAft>
                      </a:pPr>
                      <a:r>
                        <a:rPr lang="zh-CN" sz="800" kern="0">
                          <a:effectLst/>
                          <a:latin typeface="Times New Roman" panose="02020603050405020304" charset="0"/>
                          <a:ea typeface="宋体" panose="02010600030101010101" pitchFamily="2" charset="-122"/>
                          <a:cs typeface="宋体" panose="02010600030101010101" pitchFamily="2" charset="-122"/>
                        </a:rPr>
                        <a:t>校园外</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09</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r>
              <a:tr h="185868">
                <a:tc>
                  <a:txBody>
                    <a:bodyPr/>
                    <a:lstStyle/>
                    <a:p>
                      <a:pPr algn="just">
                        <a:spcAft>
                          <a:spcPts val="0"/>
                        </a:spcAft>
                      </a:pPr>
                      <a:r>
                        <a:rPr lang="zh-CN" sz="800" kern="0">
                          <a:effectLst/>
                          <a:latin typeface="Times New Roman" panose="02020603050405020304" charset="0"/>
                          <a:ea typeface="宋体" panose="02010600030101010101" pitchFamily="2" charset="-122"/>
                          <a:cs typeface="宋体" panose="02010600030101010101" pitchFamily="2" charset="-122"/>
                        </a:rPr>
                        <a:t>中等职业教育</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10</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r>
              <a:tr h="185868">
                <a:tc>
                  <a:txBody>
                    <a:bodyPr/>
                    <a:lstStyle/>
                    <a:p>
                      <a:pPr indent="114300" algn="just">
                        <a:spcAft>
                          <a:spcPts val="0"/>
                        </a:spcAft>
                      </a:pPr>
                      <a:r>
                        <a:rPr lang="zh-CN" sz="800" kern="0">
                          <a:effectLst/>
                          <a:latin typeface="Times New Roman" panose="02020603050405020304" charset="0"/>
                          <a:ea typeface="宋体" panose="02010600030101010101" pitchFamily="2" charset="-122"/>
                          <a:cs typeface="宋体" panose="02010600030101010101" pitchFamily="2" charset="-122"/>
                        </a:rPr>
                        <a:t>校园内</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11</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r>
              <a:tr h="185868">
                <a:tc>
                  <a:txBody>
                    <a:bodyPr/>
                    <a:lstStyle/>
                    <a:p>
                      <a:pPr indent="114300" algn="just">
                        <a:spcAft>
                          <a:spcPts val="0"/>
                        </a:spcAft>
                      </a:pPr>
                      <a:r>
                        <a:rPr lang="zh-CN" sz="800" kern="0">
                          <a:effectLst/>
                          <a:latin typeface="Times New Roman" panose="02020603050405020304" charset="0"/>
                          <a:ea typeface="宋体" panose="02010600030101010101" pitchFamily="2" charset="-122"/>
                          <a:cs typeface="宋体" panose="02010600030101010101" pitchFamily="2" charset="-122"/>
                        </a:rPr>
                        <a:t>校园外</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12</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r>
              <a:tr h="185868">
                <a:tc>
                  <a:txBody>
                    <a:bodyPr/>
                    <a:lstStyle/>
                    <a:p>
                      <a:pPr algn="just">
                        <a:spcAft>
                          <a:spcPts val="0"/>
                        </a:spcAft>
                      </a:pPr>
                      <a:r>
                        <a:rPr lang="zh-CN" sz="800" kern="0">
                          <a:effectLst/>
                          <a:latin typeface="Times New Roman" panose="02020603050405020304" charset="0"/>
                          <a:ea typeface="宋体" panose="02010600030101010101" pitchFamily="2" charset="-122"/>
                          <a:cs typeface="宋体" panose="02010600030101010101" pitchFamily="2" charset="-122"/>
                        </a:rPr>
                        <a:t>高职专科生</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13</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r>
              <a:tr h="185868">
                <a:tc>
                  <a:txBody>
                    <a:bodyPr/>
                    <a:lstStyle/>
                    <a:p>
                      <a:pPr algn="just">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r>
                        <a:rPr lang="zh-CN" sz="800" kern="0">
                          <a:effectLst/>
                          <a:latin typeface="Times New Roman" panose="02020603050405020304" charset="0"/>
                          <a:ea typeface="宋体" panose="02010600030101010101" pitchFamily="2" charset="-122"/>
                          <a:cs typeface="宋体" panose="02010600030101010101" pitchFamily="2" charset="-122"/>
                        </a:rPr>
                        <a:t>校园内</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14</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r>
              <a:tr h="185868">
                <a:tc>
                  <a:txBody>
                    <a:bodyPr/>
                    <a:lstStyle/>
                    <a:p>
                      <a:pPr algn="just">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r>
                        <a:rPr lang="zh-CN" sz="800" kern="0">
                          <a:effectLst/>
                          <a:latin typeface="Times New Roman" panose="02020603050405020304" charset="0"/>
                          <a:ea typeface="宋体" panose="02010600030101010101" pitchFamily="2" charset="-122"/>
                          <a:cs typeface="宋体" panose="02010600030101010101" pitchFamily="2" charset="-122"/>
                        </a:rPr>
                        <a:t>校园外</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15</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r>
              <a:tr h="185868">
                <a:tc>
                  <a:txBody>
                    <a:bodyPr/>
                    <a:lstStyle/>
                    <a:p>
                      <a:pPr algn="just">
                        <a:spcAft>
                          <a:spcPts val="0"/>
                        </a:spcAft>
                      </a:pPr>
                      <a:r>
                        <a:rPr lang="zh-CN" sz="800" kern="0">
                          <a:effectLst/>
                          <a:latin typeface="Times New Roman" panose="02020603050405020304" charset="0"/>
                          <a:ea typeface="宋体" panose="02010600030101010101" pitchFamily="2" charset="-122"/>
                          <a:cs typeface="宋体" panose="02010600030101010101" pitchFamily="2" charset="-122"/>
                        </a:rPr>
                        <a:t>高职本科生</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16</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r>
              <a:tr h="185868">
                <a:tc>
                  <a:txBody>
                    <a:bodyPr/>
                    <a:lstStyle/>
                    <a:p>
                      <a:pPr algn="just">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r>
                        <a:rPr lang="zh-CN" sz="800" kern="0">
                          <a:effectLst/>
                          <a:latin typeface="Times New Roman" panose="02020603050405020304" charset="0"/>
                          <a:ea typeface="宋体" panose="02010600030101010101" pitchFamily="2" charset="-122"/>
                          <a:cs typeface="宋体" panose="02010600030101010101" pitchFamily="2" charset="-122"/>
                        </a:rPr>
                        <a:t>校园内</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17</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r>
              <a:tr h="185868">
                <a:tc>
                  <a:txBody>
                    <a:bodyPr/>
                    <a:lstStyle/>
                    <a:p>
                      <a:pPr algn="just">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r>
                        <a:rPr lang="zh-CN" sz="800" kern="0">
                          <a:effectLst/>
                          <a:latin typeface="Times New Roman" panose="02020603050405020304" charset="0"/>
                          <a:ea typeface="宋体" panose="02010600030101010101" pitchFamily="2" charset="-122"/>
                          <a:cs typeface="宋体" panose="02010600030101010101" pitchFamily="2" charset="-122"/>
                        </a:rPr>
                        <a:t>校园外</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18</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r>
              <a:tr h="185868">
                <a:tc>
                  <a:txBody>
                    <a:bodyPr/>
                    <a:lstStyle/>
                    <a:p>
                      <a:pPr algn="just">
                        <a:spcAft>
                          <a:spcPts val="0"/>
                        </a:spcAft>
                      </a:pPr>
                      <a:r>
                        <a:rPr lang="zh-CN" sz="800" kern="0">
                          <a:effectLst/>
                          <a:latin typeface="Times New Roman" panose="02020603050405020304" charset="0"/>
                          <a:ea typeface="宋体" panose="02010600030101010101" pitchFamily="2" charset="-122"/>
                          <a:cs typeface="宋体" panose="02010600030101010101" pitchFamily="2" charset="-122"/>
                        </a:rPr>
                        <a:t>普通本科生</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19</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r>
              <a:tr h="185868">
                <a:tc>
                  <a:txBody>
                    <a:bodyPr/>
                    <a:lstStyle/>
                    <a:p>
                      <a:pPr algn="just">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r>
                        <a:rPr lang="zh-CN" sz="800" kern="0">
                          <a:effectLst/>
                          <a:latin typeface="Times New Roman" panose="02020603050405020304" charset="0"/>
                          <a:ea typeface="宋体" panose="02010600030101010101" pitchFamily="2" charset="-122"/>
                          <a:cs typeface="宋体" panose="02010600030101010101" pitchFamily="2" charset="-122"/>
                        </a:rPr>
                        <a:t>校园内</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20</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r>
              <a:tr h="185868">
                <a:tc>
                  <a:txBody>
                    <a:bodyPr/>
                    <a:lstStyle/>
                    <a:p>
                      <a:pPr algn="just">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r>
                        <a:rPr lang="zh-CN" sz="800" kern="0">
                          <a:effectLst/>
                          <a:latin typeface="Times New Roman" panose="02020603050405020304" charset="0"/>
                          <a:ea typeface="宋体" panose="02010600030101010101" pitchFamily="2" charset="-122"/>
                          <a:cs typeface="宋体" panose="02010600030101010101" pitchFamily="2" charset="-122"/>
                        </a:rPr>
                        <a:t>校园外</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21</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r>
              <a:tr h="185868">
                <a:tc>
                  <a:txBody>
                    <a:bodyPr/>
                    <a:lstStyle/>
                    <a:p>
                      <a:pPr algn="just">
                        <a:spcAft>
                          <a:spcPts val="0"/>
                        </a:spcAft>
                      </a:pPr>
                      <a:r>
                        <a:rPr lang="zh-CN" sz="800" kern="0">
                          <a:effectLst/>
                          <a:latin typeface="Times New Roman" panose="02020603050405020304" charset="0"/>
                          <a:ea typeface="宋体" panose="02010600030101010101" pitchFamily="2" charset="-122"/>
                          <a:cs typeface="宋体" panose="02010600030101010101" pitchFamily="2" charset="-122"/>
                        </a:rPr>
                        <a:t>全日制硕士研究生</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22</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r>
              <a:tr h="185868">
                <a:tc>
                  <a:txBody>
                    <a:bodyPr/>
                    <a:lstStyle/>
                    <a:p>
                      <a:pPr algn="just">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r>
                        <a:rPr lang="zh-CN" sz="800" kern="0">
                          <a:effectLst/>
                          <a:latin typeface="Times New Roman" panose="02020603050405020304" charset="0"/>
                          <a:ea typeface="宋体" panose="02010600030101010101" pitchFamily="2" charset="-122"/>
                          <a:cs typeface="宋体" panose="02010600030101010101" pitchFamily="2" charset="-122"/>
                        </a:rPr>
                        <a:t>校园内</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23</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r>
              <a:tr h="185868">
                <a:tc>
                  <a:txBody>
                    <a:bodyPr/>
                    <a:lstStyle/>
                    <a:p>
                      <a:pPr algn="just">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r>
                        <a:rPr lang="zh-CN" sz="800" kern="0">
                          <a:effectLst/>
                          <a:latin typeface="Times New Roman" panose="02020603050405020304" charset="0"/>
                          <a:ea typeface="宋体" panose="02010600030101010101" pitchFamily="2" charset="-122"/>
                          <a:cs typeface="宋体" panose="02010600030101010101" pitchFamily="2" charset="-122"/>
                        </a:rPr>
                        <a:t>校园外</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24</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r>
              <a:tr h="185868">
                <a:tc>
                  <a:txBody>
                    <a:bodyPr/>
                    <a:lstStyle/>
                    <a:p>
                      <a:pPr algn="just">
                        <a:spcAft>
                          <a:spcPts val="0"/>
                        </a:spcAft>
                      </a:pPr>
                      <a:r>
                        <a:rPr lang="zh-CN" sz="800" kern="0">
                          <a:effectLst/>
                          <a:latin typeface="Times New Roman" panose="02020603050405020304" charset="0"/>
                          <a:ea typeface="宋体" panose="02010600030101010101" pitchFamily="2" charset="-122"/>
                          <a:cs typeface="宋体" panose="02010600030101010101" pitchFamily="2" charset="-122"/>
                        </a:rPr>
                        <a:t>全日制博士研究生</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25</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r>
              <a:tr h="185868">
                <a:tc>
                  <a:txBody>
                    <a:bodyPr/>
                    <a:lstStyle/>
                    <a:p>
                      <a:pPr algn="just">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r>
                        <a:rPr lang="zh-CN" sz="800" kern="0">
                          <a:effectLst/>
                          <a:latin typeface="Times New Roman" panose="02020603050405020304" charset="0"/>
                          <a:ea typeface="宋体" panose="02010600030101010101" pitchFamily="2" charset="-122"/>
                          <a:cs typeface="宋体" panose="02010600030101010101" pitchFamily="2" charset="-122"/>
                        </a:rPr>
                        <a:t>校园内</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26</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a:noFill/>
                    </a:lnB>
                  </a:tcPr>
                </a:tc>
              </a:tr>
              <a:tr h="185868">
                <a:tc>
                  <a:txBody>
                    <a:bodyPr/>
                    <a:lstStyle/>
                    <a:p>
                      <a:pPr indent="114300" algn="just">
                        <a:spcAft>
                          <a:spcPts val="0"/>
                        </a:spcAft>
                      </a:pPr>
                      <a:r>
                        <a:rPr lang="zh-CN" sz="800" kern="0">
                          <a:effectLst/>
                          <a:latin typeface="Times New Roman" panose="02020603050405020304" charset="0"/>
                          <a:ea typeface="宋体" panose="02010600030101010101" pitchFamily="2" charset="-122"/>
                          <a:cs typeface="宋体" panose="02010600030101010101" pitchFamily="2" charset="-122"/>
                        </a:rPr>
                        <a:t>校园外</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rPr>
                        <a:t>27</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a:effectLst/>
                          <a:latin typeface="宋体" panose="02010600030101010101" pitchFamily="2" charset="-122"/>
                          <a:ea typeface="宋体" panose="02010600030101010101" pitchFamily="2" charset="-122"/>
                          <a:cs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kern="0" dirty="0">
                          <a:effectLst/>
                          <a:latin typeface="宋体" panose="02010600030101010101" pitchFamily="2" charset="-122"/>
                          <a:ea typeface="宋体" panose="02010600030101010101" pitchFamily="2" charset="-122"/>
                          <a:cs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63428" marR="63428" marT="0" marB="0" anchor="ctr">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2925905" y="287020"/>
            <a:ext cx="6340197" cy="400110"/>
          </a:xfrm>
          <a:prstGeom prst="rect">
            <a:avLst/>
          </a:prstGeom>
        </p:spPr>
        <p:txBody>
          <a:bodyPr wrap="none">
            <a:spAutoFit/>
          </a:bodyPr>
          <a:lstStyle/>
          <a:p>
            <a:pPr algn="ctr"/>
            <a:r>
              <a:rPr lang="zh-CN" altLang="en-US" sz="2000" b="1" dirty="0">
                <a:solidFill>
                  <a:srgbClr val="304371"/>
                </a:solidFill>
                <a:cs typeface="+mn-ea"/>
                <a:sym typeface="+mn-lt"/>
              </a:rPr>
              <a:t>（九十）在校生中死亡的主要原因（季报）（接上页）</a:t>
            </a:r>
            <a:endParaRPr lang="zh-CN" altLang="en-US" sz="2000" b="1" dirty="0">
              <a:solidFill>
                <a:srgbClr val="304371"/>
              </a:solidFill>
              <a:cs typeface="+mn-ea"/>
              <a:sym typeface="+mn-lt"/>
            </a:endParaRPr>
          </a:p>
        </p:txBody>
      </p:sp>
      <p:sp>
        <p:nvSpPr>
          <p:cNvPr id="4" name="矩形 3"/>
          <p:cNvSpPr/>
          <p:nvPr/>
        </p:nvSpPr>
        <p:spPr>
          <a:xfrm>
            <a:off x="660400" y="2335110"/>
            <a:ext cx="646331" cy="347146"/>
          </a:xfrm>
          <a:prstGeom prst="rect">
            <a:avLst/>
          </a:prstGeom>
        </p:spPr>
        <p:txBody>
          <a:bodyPr wrap="none">
            <a:spAutoFit/>
          </a:bodyPr>
          <a:lstStyle/>
          <a:p>
            <a:pPr>
              <a:lnSpc>
                <a:spcPct val="92000"/>
              </a:lnSpc>
              <a:tabLst>
                <a:tab pos="1132840" algn="l"/>
                <a:tab pos="1351280" algn="l"/>
                <a:tab pos="2037080" algn="l"/>
                <a:tab pos="2717800" algn="l"/>
                <a:tab pos="3408680" algn="l"/>
                <a:tab pos="4094480" algn="l"/>
                <a:tab pos="4780280" algn="l"/>
                <a:tab pos="5466080" algn="l"/>
                <a:tab pos="6151880" algn="l"/>
              </a:tabLst>
            </a:pPr>
            <a:r>
              <a:rPr lang="zh-CN" altLang="zh-CN" kern="100" dirty="0">
                <a:cs typeface="+mn-ea"/>
                <a:sym typeface="+mn-lt"/>
              </a:rPr>
              <a:t>续表</a:t>
            </a:r>
            <a:endParaRPr lang="zh-CN" altLang="zh-CN" sz="2400" kern="100" dirty="0">
              <a:cs typeface="+mn-ea"/>
              <a:sym typeface="+mn-lt"/>
            </a:endParaRPr>
          </a:p>
        </p:txBody>
      </p:sp>
      <p:graphicFrame>
        <p:nvGraphicFramePr>
          <p:cNvPr id="3" name="表格 2"/>
          <p:cNvGraphicFramePr>
            <a:graphicFrameLocks noGrp="1"/>
          </p:cNvGraphicFramePr>
          <p:nvPr/>
        </p:nvGraphicFramePr>
        <p:xfrm>
          <a:off x="660401" y="3361690"/>
          <a:ext cx="10858498" cy="541020"/>
        </p:xfrm>
        <a:graphic>
          <a:graphicData uri="http://schemas.openxmlformats.org/drawingml/2006/table">
            <a:tbl>
              <a:tblPr firstRow="1" firstCol="1" bandRow="1"/>
              <a:tblGrid>
                <a:gridCol w="903427"/>
                <a:gridCol w="903427"/>
                <a:gridCol w="903427"/>
                <a:gridCol w="903427"/>
                <a:gridCol w="903427"/>
                <a:gridCol w="903427"/>
                <a:gridCol w="903427"/>
                <a:gridCol w="914286"/>
                <a:gridCol w="903427"/>
                <a:gridCol w="903427"/>
                <a:gridCol w="903427"/>
                <a:gridCol w="909942"/>
              </a:tblGrid>
              <a:tr h="180340">
                <a:tc gridSpan="8">
                  <a:txBody>
                    <a:bodyPr/>
                    <a:lstStyle/>
                    <a:p>
                      <a:pPr algn="ctr">
                        <a:spcAft>
                          <a:spcPts val="0"/>
                        </a:spcAft>
                      </a:pPr>
                      <a:r>
                        <a:rPr lang="zh-CN" sz="900" kern="0" dirty="0">
                          <a:effectLst/>
                          <a:latin typeface="Times New Roman" panose="02020603050405020304" charset="0"/>
                          <a:ea typeface="宋体" panose="02010600030101010101" pitchFamily="2" charset="-122"/>
                          <a:cs typeface="宋体" panose="02010600030101010101" pitchFamily="2" charset="-122"/>
                        </a:rPr>
                        <a:t>自然灾害类</a:t>
                      </a:r>
                      <a:endParaRPr lang="zh-CN" sz="1050" kern="100" dirty="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c hMerge="1">
                  <a:tcPr/>
                </a:tc>
                <a:tc hMerge="1">
                  <a:tcPr/>
                </a:tc>
                <a:tc hMerge="1">
                  <a:tcPr/>
                </a:tc>
                <a:tc hMerge="1">
                  <a:tcPr/>
                </a:tc>
                <a:tc hMerge="1">
                  <a:tcPr/>
                </a:tc>
                <a:tc gridSpan="4">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其他</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c hMerge="1">
                  <a:tcPr/>
                </a:tc>
              </a:tr>
              <a:tr h="180340">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山体滑坡</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泥石流</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洪水</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地震</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暴雨</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冰雹</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雪灾</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龙卷风</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自杀</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猝死</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传染病</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900" kern="0">
                          <a:effectLst/>
                          <a:latin typeface="Times New Roman" panose="02020603050405020304" charset="0"/>
                          <a:ea typeface="宋体" panose="02010600030101010101" pitchFamily="2" charset="-122"/>
                          <a:cs typeface="宋体" panose="02010600030101010101" pitchFamily="2" charset="-122"/>
                        </a:rPr>
                        <a:t>其他</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340">
                <a:tc>
                  <a:txBody>
                    <a:bodyPr/>
                    <a:lstStyle/>
                    <a:p>
                      <a:pPr algn="ctr">
                        <a:spcAft>
                          <a:spcPts val="0"/>
                        </a:spcAft>
                      </a:pPr>
                      <a:r>
                        <a:rPr lang="en-US" sz="900" kern="0">
                          <a:effectLst/>
                          <a:latin typeface="宋体" panose="02010600030101010101" pitchFamily="2" charset="-122"/>
                          <a:ea typeface="宋体" panose="02010600030101010101" pitchFamily="2" charset="-122"/>
                        </a:rPr>
                        <a:t>13</a:t>
                      </a:r>
                      <a:endParaRPr lang="zh-CN" sz="1050" kern="100">
                        <a:effectLst/>
                        <a:latin typeface="Times New Roman" panose="02020603050405020304" charset="0"/>
                        <a:ea typeface="宋体" panose="02010600030101010101" pitchFamily="2" charset="-122"/>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14</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15</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16</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17</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18</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19</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20</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21</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22</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a:effectLst/>
                          <a:latin typeface="宋体" panose="02010600030101010101" pitchFamily="2" charset="-122"/>
                          <a:ea typeface="宋体" panose="02010600030101010101" pitchFamily="2" charset="-122"/>
                        </a:rPr>
                        <a:t>23</a:t>
                      </a:r>
                      <a:endParaRPr lang="zh-CN" sz="1050" kern="10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kern="0" dirty="0">
                          <a:effectLst/>
                          <a:latin typeface="宋体" panose="02010600030101010101" pitchFamily="2" charset="-122"/>
                          <a:ea typeface="宋体" panose="02010600030101010101" pitchFamily="2" charset="-122"/>
                        </a:rPr>
                        <a:t>24</a:t>
                      </a:r>
                      <a:endParaRPr lang="zh-CN" sz="1050" kern="100" dirty="0">
                        <a:effectLst/>
                        <a:latin typeface="Times New Roman" panose="02020603050405020304" charset="0"/>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3438863" y="287020"/>
            <a:ext cx="5314275" cy="400110"/>
          </a:xfrm>
          <a:prstGeom prst="rect">
            <a:avLst/>
          </a:prstGeom>
        </p:spPr>
        <p:txBody>
          <a:bodyPr wrap="none">
            <a:spAutoFit/>
          </a:bodyPr>
          <a:lstStyle/>
          <a:p>
            <a:pPr algn="ctr"/>
            <a:r>
              <a:rPr lang="zh-CN" altLang="en-US" sz="2000" b="1" dirty="0">
                <a:solidFill>
                  <a:srgbClr val="304371"/>
                </a:solidFill>
                <a:cs typeface="+mn-ea"/>
                <a:sym typeface="+mn-lt"/>
              </a:rPr>
              <a:t>（九十一）各级各类学校基本建设完成情况表</a:t>
            </a:r>
            <a:endParaRPr lang="zh-CN" altLang="en-US" sz="2000" b="1" dirty="0">
              <a:solidFill>
                <a:srgbClr val="304371"/>
              </a:solidFill>
              <a:cs typeface="+mn-ea"/>
              <a:sym typeface="+mn-lt"/>
            </a:endParaRPr>
          </a:p>
        </p:txBody>
      </p:sp>
      <p:graphicFrame>
        <p:nvGraphicFramePr>
          <p:cNvPr id="4" name="表格 3"/>
          <p:cNvGraphicFramePr>
            <a:graphicFrameLocks noGrp="1"/>
          </p:cNvGraphicFramePr>
          <p:nvPr/>
        </p:nvGraphicFramePr>
        <p:xfrm>
          <a:off x="673100" y="1133690"/>
          <a:ext cx="5150184" cy="5437282"/>
        </p:xfrm>
        <a:graphic>
          <a:graphicData uri="http://schemas.openxmlformats.org/drawingml/2006/table">
            <a:tbl>
              <a:tblPr firstRow="1" firstCol="1" bandRow="1"/>
              <a:tblGrid>
                <a:gridCol w="1628164"/>
                <a:gridCol w="535795"/>
                <a:gridCol w="535165"/>
                <a:gridCol w="2451060"/>
              </a:tblGrid>
              <a:tr h="425647">
                <a:tc>
                  <a:txBody>
                    <a:bodyPr/>
                    <a:lstStyle/>
                    <a:p>
                      <a:pPr algn="ctr">
                        <a:lnSpc>
                          <a:spcPts val="1400"/>
                        </a:lnSpc>
                        <a:spcAft>
                          <a:spcPts val="300"/>
                        </a:spcAft>
                        <a:tabLst>
                          <a:tab pos="2637155" algn="ctr"/>
                          <a:tab pos="5274310" algn="r"/>
                          <a:tab pos="266700" algn="l"/>
                          <a:tab pos="2637155" algn="ctr"/>
                          <a:tab pos="5274310" algn="r"/>
                        </a:tabLst>
                      </a:pPr>
                      <a:r>
                        <a:rPr lang="zh-CN" sz="800" kern="100">
                          <a:effectLst/>
                          <a:latin typeface="Times New Roman" panose="02020603050405020304" charset="0"/>
                          <a:ea typeface="宋体" panose="02010600030101010101" pitchFamily="2" charset="-122"/>
                        </a:rPr>
                        <a:t>指标名称</a:t>
                      </a:r>
                      <a:endParaRPr lang="zh-CN" sz="800" kern="100">
                        <a:effectLst/>
                        <a:latin typeface="Times New Roman" panose="02020603050405020304" charset="0"/>
                        <a:ea typeface="宋体" panose="02010600030101010101" pitchFamily="2" charset="-122"/>
                      </a:endParaRPr>
                    </a:p>
                  </a:txBody>
                  <a:tcPr marL="64528" marR="64528" marT="34057"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300"/>
                        </a:spcAft>
                        <a:tabLst>
                          <a:tab pos="2637155" algn="ctr"/>
                          <a:tab pos="5274310" algn="r"/>
                          <a:tab pos="266700" algn="l"/>
                          <a:tab pos="2637155" algn="ctr"/>
                          <a:tab pos="5274310" algn="r"/>
                        </a:tabLst>
                      </a:pPr>
                      <a:r>
                        <a:rPr lang="zh-CN" sz="800" kern="100">
                          <a:effectLst/>
                          <a:latin typeface="Times New Roman" panose="02020603050405020304" charset="0"/>
                          <a:ea typeface="宋体" panose="02010600030101010101" pitchFamily="2" charset="-122"/>
                        </a:rPr>
                        <a:t>计量</a:t>
                      </a:r>
                      <a:endParaRPr lang="zh-CN" sz="800" kern="100">
                        <a:effectLst/>
                        <a:latin typeface="Times New Roman" panose="02020603050405020304" charset="0"/>
                        <a:ea typeface="宋体" panose="02010600030101010101" pitchFamily="2" charset="-122"/>
                      </a:endParaRPr>
                    </a:p>
                    <a:p>
                      <a:pPr algn="ctr">
                        <a:lnSpc>
                          <a:spcPts val="1400"/>
                        </a:lnSpc>
                        <a:spcAft>
                          <a:spcPts val="300"/>
                        </a:spcAft>
                      </a:pPr>
                      <a:r>
                        <a:rPr lang="zh-CN" sz="800" kern="100">
                          <a:effectLst/>
                          <a:latin typeface="Times New Roman" panose="02020603050405020304" charset="0"/>
                          <a:ea typeface="宋体" panose="02010600030101010101" pitchFamily="2" charset="-122"/>
                        </a:rPr>
                        <a:t>单位</a:t>
                      </a:r>
                      <a:endParaRPr lang="zh-CN" sz="1000" kern="100">
                        <a:effectLst/>
                        <a:latin typeface="Times New Roman" panose="02020603050405020304" charset="0"/>
                        <a:ea typeface="宋体" panose="02010600030101010101" pitchFamily="2" charset="-122"/>
                      </a:endParaRPr>
                    </a:p>
                  </a:txBody>
                  <a:tcPr marL="64528" marR="64528" marT="3405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800" kern="100">
                          <a:effectLst/>
                          <a:latin typeface="Times New Roman" panose="02020603050405020304" charset="0"/>
                          <a:ea typeface="宋体" panose="02010600030101010101" pitchFamily="2" charset="-122"/>
                        </a:rPr>
                        <a:t>代码</a:t>
                      </a:r>
                      <a:endParaRPr lang="zh-CN" sz="1000" kern="100">
                        <a:effectLst/>
                        <a:latin typeface="Times New Roman" panose="02020603050405020304" charset="0"/>
                        <a:ea typeface="宋体" panose="02010600030101010101" pitchFamily="2" charset="-122"/>
                      </a:endParaRPr>
                    </a:p>
                  </a:txBody>
                  <a:tcPr marL="64528" marR="64528" marT="3405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800" kern="100">
                          <a:effectLst/>
                          <a:latin typeface="Times New Roman" panose="02020603050405020304" charset="0"/>
                          <a:ea typeface="宋体" panose="02010600030101010101" pitchFamily="2" charset="-122"/>
                        </a:rPr>
                        <a:t>数量</a:t>
                      </a:r>
                      <a:endParaRPr lang="zh-CN" sz="1000" kern="100">
                        <a:effectLst/>
                        <a:latin typeface="Times New Roman" panose="02020603050405020304" charset="0"/>
                        <a:ea typeface="宋体" panose="02010600030101010101" pitchFamily="2" charset="-122"/>
                      </a:endParaRPr>
                    </a:p>
                  </a:txBody>
                  <a:tcPr marL="64528" marR="64528" marT="34057"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9251">
                <a:tc>
                  <a:txBody>
                    <a:bodyPr/>
                    <a:lstStyle/>
                    <a:p>
                      <a:pPr algn="ctr">
                        <a:lnSpc>
                          <a:spcPts val="1400"/>
                        </a:lnSpc>
                        <a:spcAft>
                          <a:spcPts val="0"/>
                        </a:spcAft>
                      </a:pPr>
                      <a:r>
                        <a:rPr lang="zh-CN" sz="800" kern="100">
                          <a:effectLst/>
                          <a:latin typeface="Times New Roman" panose="02020603050405020304" charset="0"/>
                          <a:ea typeface="宋体" panose="02010600030101010101" pitchFamily="2" charset="-122"/>
                        </a:rPr>
                        <a:t>甲</a:t>
                      </a:r>
                      <a:endParaRPr lang="zh-CN" sz="1000" kern="100">
                        <a:effectLst/>
                        <a:latin typeface="Times New Roman" panose="02020603050405020304" charset="0"/>
                        <a:ea typeface="宋体" panose="02010600030101010101" pitchFamily="2" charset="-122"/>
                      </a:endParaRPr>
                    </a:p>
                  </a:txBody>
                  <a:tcPr marL="64528" marR="64528" marT="34057"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800" kern="100">
                          <a:effectLst/>
                          <a:latin typeface="Times New Roman" panose="02020603050405020304" charset="0"/>
                          <a:ea typeface="宋体" panose="02010600030101010101" pitchFamily="2" charset="-122"/>
                        </a:rPr>
                        <a:t>乙</a:t>
                      </a:r>
                      <a:endParaRPr lang="zh-CN" sz="1000" kern="100">
                        <a:effectLst/>
                        <a:latin typeface="Times New Roman" panose="02020603050405020304" charset="0"/>
                        <a:ea typeface="宋体" panose="02010600030101010101" pitchFamily="2" charset="-122"/>
                      </a:endParaRPr>
                    </a:p>
                  </a:txBody>
                  <a:tcPr marL="64528" marR="64528" marT="3405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tabLst>
                          <a:tab pos="2637155" algn="ctr"/>
                          <a:tab pos="5274310" algn="r"/>
                          <a:tab pos="266700" algn="l"/>
                          <a:tab pos="2637155" algn="ctr"/>
                          <a:tab pos="5274310" algn="r"/>
                        </a:tabLst>
                      </a:pPr>
                      <a:r>
                        <a:rPr lang="zh-CN" sz="800" kern="100">
                          <a:effectLst/>
                          <a:latin typeface="Times New Roman" panose="02020603050405020304" charset="0"/>
                          <a:ea typeface="宋体" panose="02010600030101010101" pitchFamily="2" charset="-122"/>
                        </a:rPr>
                        <a:t>丙</a:t>
                      </a:r>
                      <a:endParaRPr lang="zh-CN" sz="800" kern="100">
                        <a:effectLst/>
                        <a:latin typeface="Times New Roman" panose="02020603050405020304" charset="0"/>
                        <a:ea typeface="宋体" panose="02010600030101010101" pitchFamily="2" charset="-122"/>
                      </a:endParaRPr>
                    </a:p>
                  </a:txBody>
                  <a:tcPr marL="64528" marR="64528" marT="3405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100">
                          <a:effectLst/>
                          <a:latin typeface="宋体" panose="02010600030101010101" pitchFamily="2" charset="-122"/>
                          <a:ea typeface="宋体" panose="02010600030101010101" pitchFamily="2" charset="-122"/>
                        </a:rPr>
                        <a:t>1</a:t>
                      </a:r>
                      <a:endParaRPr lang="zh-CN" sz="1000" kern="100">
                        <a:effectLst/>
                        <a:latin typeface="Times New Roman" panose="02020603050405020304" charset="0"/>
                        <a:ea typeface="宋体" panose="02010600030101010101" pitchFamily="2" charset="-122"/>
                      </a:endParaRPr>
                    </a:p>
                  </a:txBody>
                  <a:tcPr marL="64528" marR="64528" marT="34057"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516">
                <a:tc>
                  <a:txBody>
                    <a:bodyPr/>
                    <a:lstStyle/>
                    <a:p>
                      <a:pPr algn="just">
                        <a:lnSpc>
                          <a:spcPts val="1400"/>
                        </a:lnSpc>
                        <a:spcAft>
                          <a:spcPts val="0"/>
                        </a:spcAft>
                      </a:pPr>
                      <a:r>
                        <a:rPr lang="zh-CN" sz="800" kern="100">
                          <a:effectLst/>
                          <a:latin typeface="Times New Roman" panose="02020603050405020304" charset="0"/>
                          <a:ea typeface="宋体" panose="02010600030101010101" pitchFamily="2" charset="-122"/>
                        </a:rPr>
                        <a:t>本年计划投资</a:t>
                      </a:r>
                      <a:endParaRPr lang="zh-CN" sz="1000" kern="100">
                        <a:effectLst/>
                        <a:latin typeface="Times New Roman" panose="02020603050405020304" charset="0"/>
                        <a:ea typeface="宋体" panose="02010600030101010101" pitchFamily="2" charset="-122"/>
                      </a:endParaRPr>
                    </a:p>
                  </a:txBody>
                  <a:tcPr marL="64528" marR="64528" marT="34057"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800" kern="100">
                          <a:effectLst/>
                          <a:latin typeface="Times New Roman" panose="02020603050405020304" charset="0"/>
                          <a:ea typeface="宋体" panose="02010600030101010101" pitchFamily="2" charset="-122"/>
                        </a:rPr>
                        <a:t>万元</a:t>
                      </a:r>
                      <a:endParaRPr lang="zh-CN" sz="1000" kern="100">
                        <a:effectLst/>
                        <a:latin typeface="Times New Roman" panose="02020603050405020304" charset="0"/>
                        <a:ea typeface="宋体" panose="02010600030101010101" pitchFamily="2" charset="-122"/>
                      </a:endParaRPr>
                    </a:p>
                  </a:txBody>
                  <a:tcPr marL="64528" marR="64528" marT="3405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100">
                          <a:effectLst/>
                          <a:latin typeface="宋体" panose="02010600030101010101" pitchFamily="2" charset="-122"/>
                          <a:ea typeface="宋体" panose="02010600030101010101" pitchFamily="2" charset="-122"/>
                        </a:rPr>
                        <a:t>01</a:t>
                      </a:r>
                      <a:endParaRPr lang="zh-CN" sz="1000" kern="100">
                        <a:effectLst/>
                        <a:latin typeface="Times New Roman" panose="02020603050405020304" charset="0"/>
                        <a:ea typeface="宋体" panose="02010600030101010101" pitchFamily="2" charset="-122"/>
                      </a:endParaRPr>
                    </a:p>
                  </a:txBody>
                  <a:tcPr marL="64528" marR="64528" marT="3405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300"/>
                        </a:spcAft>
                      </a:pPr>
                      <a:r>
                        <a:rPr lang="en-US" sz="800" kern="100">
                          <a:effectLst/>
                          <a:latin typeface="Times New Roman" panose="02020603050405020304" charset="0"/>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4528" marR="64528" marT="34057"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r>
              <a:tr h="200516">
                <a:tc>
                  <a:txBody>
                    <a:bodyPr/>
                    <a:lstStyle/>
                    <a:p>
                      <a:pPr indent="114300" algn="just">
                        <a:lnSpc>
                          <a:spcPts val="1400"/>
                        </a:lnSpc>
                        <a:spcAft>
                          <a:spcPts val="0"/>
                        </a:spcAft>
                      </a:pPr>
                      <a:r>
                        <a:rPr lang="zh-CN" sz="800" kern="100">
                          <a:effectLst/>
                          <a:latin typeface="Times New Roman" panose="02020603050405020304" charset="0"/>
                          <a:ea typeface="宋体" panose="02010600030101010101" pitchFamily="2" charset="-122"/>
                        </a:rPr>
                        <a:t>国家投资</a:t>
                      </a:r>
                      <a:endParaRPr lang="zh-CN" sz="1000" kern="100">
                        <a:effectLst/>
                        <a:latin typeface="Times New Roman" panose="02020603050405020304" charset="0"/>
                        <a:ea typeface="宋体" panose="02010600030101010101" pitchFamily="2" charset="-122"/>
                      </a:endParaRPr>
                    </a:p>
                  </a:txBody>
                  <a:tcPr marL="64528" marR="64528" marT="34057"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800" kern="100">
                          <a:effectLst/>
                          <a:latin typeface="Times New Roman" panose="02020603050405020304" charset="0"/>
                          <a:ea typeface="宋体" panose="02010600030101010101" pitchFamily="2" charset="-122"/>
                        </a:rPr>
                        <a:t>万元</a:t>
                      </a:r>
                      <a:endParaRPr lang="zh-CN" sz="1000" kern="100">
                        <a:effectLst/>
                        <a:latin typeface="Times New Roman" panose="02020603050405020304" charset="0"/>
                        <a:ea typeface="宋体" panose="02010600030101010101" pitchFamily="2" charset="-122"/>
                      </a:endParaRPr>
                    </a:p>
                  </a:txBody>
                  <a:tcPr marL="64528" marR="64528" marT="3405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100">
                          <a:effectLst/>
                          <a:latin typeface="宋体" panose="02010600030101010101" pitchFamily="2" charset="-122"/>
                          <a:ea typeface="宋体" panose="02010600030101010101" pitchFamily="2" charset="-122"/>
                        </a:rPr>
                        <a:t>02</a:t>
                      </a:r>
                      <a:endParaRPr lang="zh-CN" sz="1000" kern="100">
                        <a:effectLst/>
                        <a:latin typeface="Times New Roman" panose="02020603050405020304" charset="0"/>
                        <a:ea typeface="宋体" panose="02010600030101010101" pitchFamily="2" charset="-122"/>
                      </a:endParaRPr>
                    </a:p>
                  </a:txBody>
                  <a:tcPr marL="64528" marR="64528" marT="3405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300"/>
                        </a:spcAft>
                      </a:pPr>
                      <a:r>
                        <a:rPr lang="en-US" sz="800" kern="100">
                          <a:effectLst/>
                          <a:latin typeface="Times New Roman" panose="02020603050405020304" charset="0"/>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4528" marR="64528" marT="34057" marB="0">
                    <a:lnL w="12700" cap="flat" cmpd="sng" algn="ctr">
                      <a:solidFill>
                        <a:srgbClr val="000000"/>
                      </a:solidFill>
                      <a:prstDash val="solid"/>
                      <a:round/>
                      <a:headEnd type="none" w="med" len="med"/>
                      <a:tailEnd type="none" w="med" len="med"/>
                    </a:lnL>
                    <a:lnR>
                      <a:noFill/>
                    </a:lnR>
                    <a:lnT>
                      <a:noFill/>
                    </a:lnT>
                    <a:lnB>
                      <a:noFill/>
                    </a:lnB>
                  </a:tcPr>
                </a:tc>
              </a:tr>
              <a:tr h="200516">
                <a:tc>
                  <a:txBody>
                    <a:bodyPr/>
                    <a:lstStyle/>
                    <a:p>
                      <a:pPr indent="228600" algn="just">
                        <a:lnSpc>
                          <a:spcPts val="1400"/>
                        </a:lnSpc>
                        <a:spcAft>
                          <a:spcPts val="0"/>
                        </a:spcAft>
                      </a:pPr>
                      <a:r>
                        <a:rPr lang="zh-CN" sz="800" kern="100">
                          <a:effectLst/>
                          <a:latin typeface="Times New Roman" panose="02020603050405020304" charset="0"/>
                          <a:ea typeface="宋体" panose="02010600030101010101" pitchFamily="2" charset="-122"/>
                        </a:rPr>
                        <a:t>中央投资</a:t>
                      </a:r>
                      <a:endParaRPr lang="zh-CN" sz="1000" kern="100">
                        <a:effectLst/>
                        <a:latin typeface="Times New Roman" panose="02020603050405020304" charset="0"/>
                        <a:ea typeface="宋体" panose="02010600030101010101" pitchFamily="2" charset="-122"/>
                      </a:endParaRPr>
                    </a:p>
                  </a:txBody>
                  <a:tcPr marL="64528" marR="64528" marT="34057"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800" kern="100">
                          <a:effectLst/>
                          <a:latin typeface="Times New Roman" panose="02020603050405020304" charset="0"/>
                          <a:ea typeface="宋体" panose="02010600030101010101" pitchFamily="2" charset="-122"/>
                        </a:rPr>
                        <a:t>万元</a:t>
                      </a:r>
                      <a:endParaRPr lang="zh-CN" sz="1000" kern="100">
                        <a:effectLst/>
                        <a:latin typeface="Times New Roman" panose="02020603050405020304" charset="0"/>
                        <a:ea typeface="宋体" panose="02010600030101010101" pitchFamily="2" charset="-122"/>
                      </a:endParaRPr>
                    </a:p>
                  </a:txBody>
                  <a:tcPr marL="64528" marR="64528" marT="3405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100">
                          <a:effectLst/>
                          <a:latin typeface="宋体" panose="02010600030101010101" pitchFamily="2" charset="-122"/>
                          <a:ea typeface="宋体" panose="02010600030101010101" pitchFamily="2" charset="-122"/>
                        </a:rPr>
                        <a:t>03</a:t>
                      </a:r>
                      <a:endParaRPr lang="zh-CN" sz="1000" kern="100">
                        <a:effectLst/>
                        <a:latin typeface="Times New Roman" panose="02020603050405020304" charset="0"/>
                        <a:ea typeface="宋体" panose="02010600030101010101" pitchFamily="2" charset="-122"/>
                      </a:endParaRPr>
                    </a:p>
                  </a:txBody>
                  <a:tcPr marL="64528" marR="64528" marT="3405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300"/>
                        </a:spcAft>
                      </a:pPr>
                      <a:r>
                        <a:rPr lang="en-US" sz="800" kern="100">
                          <a:effectLst/>
                          <a:latin typeface="Times New Roman" panose="02020603050405020304" charset="0"/>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4528" marR="64528" marT="34057" marB="0">
                    <a:lnL w="12700" cap="flat" cmpd="sng" algn="ctr">
                      <a:solidFill>
                        <a:srgbClr val="000000"/>
                      </a:solidFill>
                      <a:prstDash val="solid"/>
                      <a:round/>
                      <a:headEnd type="none" w="med" len="med"/>
                      <a:tailEnd type="none" w="med" len="med"/>
                    </a:lnL>
                    <a:lnR>
                      <a:noFill/>
                    </a:lnR>
                    <a:lnT>
                      <a:noFill/>
                    </a:lnT>
                    <a:lnB>
                      <a:noFill/>
                    </a:lnB>
                  </a:tcPr>
                </a:tc>
              </a:tr>
              <a:tr h="200516">
                <a:tc>
                  <a:txBody>
                    <a:bodyPr/>
                    <a:lstStyle/>
                    <a:p>
                      <a:pPr indent="228600" algn="just">
                        <a:lnSpc>
                          <a:spcPts val="1400"/>
                        </a:lnSpc>
                        <a:spcAft>
                          <a:spcPts val="0"/>
                        </a:spcAft>
                      </a:pPr>
                      <a:r>
                        <a:rPr lang="zh-CN" sz="800" kern="100">
                          <a:effectLst/>
                          <a:latin typeface="Times New Roman" panose="02020603050405020304" charset="0"/>
                          <a:ea typeface="宋体" panose="02010600030101010101" pitchFamily="2" charset="-122"/>
                        </a:rPr>
                        <a:t>地方投资</a:t>
                      </a:r>
                      <a:endParaRPr lang="zh-CN" sz="1000" kern="100">
                        <a:effectLst/>
                        <a:latin typeface="Times New Roman" panose="02020603050405020304" charset="0"/>
                        <a:ea typeface="宋体" panose="02010600030101010101" pitchFamily="2" charset="-122"/>
                      </a:endParaRPr>
                    </a:p>
                  </a:txBody>
                  <a:tcPr marL="64528" marR="64528" marT="34057"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800" kern="100">
                          <a:effectLst/>
                          <a:latin typeface="Times New Roman" panose="02020603050405020304" charset="0"/>
                          <a:ea typeface="宋体" panose="02010600030101010101" pitchFamily="2" charset="-122"/>
                        </a:rPr>
                        <a:t>万元</a:t>
                      </a:r>
                      <a:endParaRPr lang="zh-CN" sz="1000" kern="100">
                        <a:effectLst/>
                        <a:latin typeface="Times New Roman" panose="02020603050405020304" charset="0"/>
                        <a:ea typeface="宋体" panose="02010600030101010101" pitchFamily="2" charset="-122"/>
                      </a:endParaRPr>
                    </a:p>
                  </a:txBody>
                  <a:tcPr marL="64528" marR="64528" marT="3405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100">
                          <a:effectLst/>
                          <a:latin typeface="宋体" panose="02010600030101010101" pitchFamily="2" charset="-122"/>
                          <a:ea typeface="宋体" panose="02010600030101010101" pitchFamily="2" charset="-122"/>
                        </a:rPr>
                        <a:t>04</a:t>
                      </a:r>
                      <a:endParaRPr lang="zh-CN" sz="1000" kern="100">
                        <a:effectLst/>
                        <a:latin typeface="Times New Roman" panose="02020603050405020304" charset="0"/>
                        <a:ea typeface="宋体" panose="02010600030101010101" pitchFamily="2" charset="-122"/>
                      </a:endParaRPr>
                    </a:p>
                  </a:txBody>
                  <a:tcPr marL="64528" marR="64528" marT="3405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300"/>
                        </a:spcAft>
                      </a:pPr>
                      <a:r>
                        <a:rPr lang="en-US" sz="800" kern="100">
                          <a:effectLst/>
                          <a:latin typeface="Times New Roman" panose="02020603050405020304" charset="0"/>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4528" marR="64528" marT="34057" marB="0">
                    <a:lnL w="12700" cap="flat" cmpd="sng" algn="ctr">
                      <a:solidFill>
                        <a:srgbClr val="000000"/>
                      </a:solidFill>
                      <a:prstDash val="solid"/>
                      <a:round/>
                      <a:headEnd type="none" w="med" len="med"/>
                      <a:tailEnd type="none" w="med" len="med"/>
                    </a:lnL>
                    <a:lnR>
                      <a:noFill/>
                    </a:lnR>
                    <a:lnT>
                      <a:noFill/>
                    </a:lnT>
                    <a:lnB>
                      <a:noFill/>
                    </a:lnB>
                  </a:tcPr>
                </a:tc>
              </a:tr>
              <a:tr h="200516">
                <a:tc>
                  <a:txBody>
                    <a:bodyPr/>
                    <a:lstStyle/>
                    <a:p>
                      <a:pPr indent="342900" algn="just">
                        <a:lnSpc>
                          <a:spcPts val="1400"/>
                        </a:lnSpc>
                        <a:spcAft>
                          <a:spcPts val="0"/>
                        </a:spcAft>
                      </a:pPr>
                      <a:r>
                        <a:rPr lang="zh-CN" sz="800" kern="100">
                          <a:effectLst/>
                          <a:latin typeface="Times New Roman" panose="02020603050405020304" charset="0"/>
                          <a:ea typeface="宋体" panose="02010600030101010101" pitchFamily="2" charset="-122"/>
                        </a:rPr>
                        <a:t>省本级</a:t>
                      </a:r>
                      <a:endParaRPr lang="zh-CN" sz="1000" kern="100">
                        <a:effectLst/>
                        <a:latin typeface="Times New Roman" panose="02020603050405020304" charset="0"/>
                        <a:ea typeface="宋体" panose="02010600030101010101" pitchFamily="2" charset="-122"/>
                      </a:endParaRPr>
                    </a:p>
                  </a:txBody>
                  <a:tcPr marL="64528" marR="64528" marT="34057"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800" kern="100">
                          <a:effectLst/>
                          <a:latin typeface="Times New Roman" panose="02020603050405020304" charset="0"/>
                          <a:ea typeface="宋体" panose="02010600030101010101" pitchFamily="2" charset="-122"/>
                        </a:rPr>
                        <a:t>万元</a:t>
                      </a:r>
                      <a:endParaRPr lang="zh-CN" sz="1000" kern="100">
                        <a:effectLst/>
                        <a:latin typeface="Times New Roman" panose="02020603050405020304" charset="0"/>
                        <a:ea typeface="宋体" panose="02010600030101010101" pitchFamily="2" charset="-122"/>
                      </a:endParaRPr>
                    </a:p>
                  </a:txBody>
                  <a:tcPr marL="64528" marR="64528" marT="3405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100">
                          <a:effectLst/>
                          <a:latin typeface="宋体" panose="02010600030101010101" pitchFamily="2" charset="-122"/>
                          <a:ea typeface="宋体" panose="02010600030101010101" pitchFamily="2" charset="-122"/>
                        </a:rPr>
                        <a:t>05</a:t>
                      </a:r>
                      <a:endParaRPr lang="zh-CN" sz="1000" kern="100">
                        <a:effectLst/>
                        <a:latin typeface="Times New Roman" panose="02020603050405020304" charset="0"/>
                        <a:ea typeface="宋体" panose="02010600030101010101" pitchFamily="2" charset="-122"/>
                      </a:endParaRPr>
                    </a:p>
                  </a:txBody>
                  <a:tcPr marL="64528" marR="64528" marT="3405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300"/>
                        </a:spcAft>
                      </a:pPr>
                      <a:r>
                        <a:rPr lang="en-US" sz="800" kern="100">
                          <a:effectLst/>
                          <a:latin typeface="Times New Roman" panose="02020603050405020304" charset="0"/>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4528" marR="64528" marT="34057" marB="0">
                    <a:lnL w="12700" cap="flat" cmpd="sng" algn="ctr">
                      <a:solidFill>
                        <a:srgbClr val="000000"/>
                      </a:solidFill>
                      <a:prstDash val="solid"/>
                      <a:round/>
                      <a:headEnd type="none" w="med" len="med"/>
                      <a:tailEnd type="none" w="med" len="med"/>
                    </a:lnL>
                    <a:lnR>
                      <a:noFill/>
                    </a:lnR>
                    <a:lnT>
                      <a:noFill/>
                    </a:lnT>
                    <a:lnB>
                      <a:noFill/>
                    </a:lnB>
                  </a:tcPr>
                </a:tc>
              </a:tr>
              <a:tr h="200516">
                <a:tc>
                  <a:txBody>
                    <a:bodyPr/>
                    <a:lstStyle/>
                    <a:p>
                      <a:pPr indent="342900" algn="just">
                        <a:lnSpc>
                          <a:spcPts val="1400"/>
                        </a:lnSpc>
                        <a:spcAft>
                          <a:spcPts val="0"/>
                        </a:spcAft>
                      </a:pPr>
                      <a:r>
                        <a:rPr lang="zh-CN" sz="800" kern="100">
                          <a:effectLst/>
                          <a:latin typeface="Times New Roman" panose="02020603050405020304" charset="0"/>
                          <a:ea typeface="宋体" panose="02010600030101010101" pitchFamily="2" charset="-122"/>
                        </a:rPr>
                        <a:t>市本级</a:t>
                      </a:r>
                      <a:endParaRPr lang="zh-CN" sz="1000" kern="100">
                        <a:effectLst/>
                        <a:latin typeface="Times New Roman" panose="02020603050405020304" charset="0"/>
                        <a:ea typeface="宋体" panose="02010600030101010101" pitchFamily="2" charset="-122"/>
                      </a:endParaRPr>
                    </a:p>
                  </a:txBody>
                  <a:tcPr marL="64528" marR="64528" marT="34057"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800" kern="100">
                          <a:effectLst/>
                          <a:latin typeface="Times New Roman" panose="02020603050405020304" charset="0"/>
                          <a:ea typeface="宋体" panose="02010600030101010101" pitchFamily="2" charset="-122"/>
                        </a:rPr>
                        <a:t>万元</a:t>
                      </a:r>
                      <a:endParaRPr lang="zh-CN" sz="1000" kern="100">
                        <a:effectLst/>
                        <a:latin typeface="Times New Roman" panose="02020603050405020304" charset="0"/>
                        <a:ea typeface="宋体" panose="02010600030101010101" pitchFamily="2" charset="-122"/>
                      </a:endParaRPr>
                    </a:p>
                  </a:txBody>
                  <a:tcPr marL="64528" marR="64528" marT="3405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100">
                          <a:effectLst/>
                          <a:latin typeface="宋体" panose="02010600030101010101" pitchFamily="2" charset="-122"/>
                          <a:ea typeface="宋体" panose="02010600030101010101" pitchFamily="2" charset="-122"/>
                        </a:rPr>
                        <a:t>06</a:t>
                      </a:r>
                      <a:endParaRPr lang="zh-CN" sz="1000" kern="100">
                        <a:effectLst/>
                        <a:latin typeface="Times New Roman" panose="02020603050405020304" charset="0"/>
                        <a:ea typeface="宋体" panose="02010600030101010101" pitchFamily="2" charset="-122"/>
                      </a:endParaRPr>
                    </a:p>
                  </a:txBody>
                  <a:tcPr marL="64528" marR="64528" marT="3405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300"/>
                        </a:spcAft>
                      </a:pPr>
                      <a:r>
                        <a:rPr lang="en-US" sz="800" kern="100">
                          <a:effectLst/>
                          <a:latin typeface="Times New Roman" panose="02020603050405020304" charset="0"/>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4528" marR="64528" marT="34057" marB="0">
                    <a:lnL w="12700" cap="flat" cmpd="sng" algn="ctr">
                      <a:solidFill>
                        <a:srgbClr val="000000"/>
                      </a:solidFill>
                      <a:prstDash val="solid"/>
                      <a:round/>
                      <a:headEnd type="none" w="med" len="med"/>
                      <a:tailEnd type="none" w="med" len="med"/>
                    </a:lnL>
                    <a:lnR>
                      <a:noFill/>
                    </a:lnR>
                    <a:lnT>
                      <a:noFill/>
                    </a:lnT>
                    <a:lnB>
                      <a:noFill/>
                    </a:lnB>
                  </a:tcPr>
                </a:tc>
              </a:tr>
              <a:tr h="200516">
                <a:tc>
                  <a:txBody>
                    <a:bodyPr/>
                    <a:lstStyle/>
                    <a:p>
                      <a:pPr indent="342900" algn="just">
                        <a:lnSpc>
                          <a:spcPts val="1400"/>
                        </a:lnSpc>
                        <a:spcAft>
                          <a:spcPts val="0"/>
                        </a:spcAft>
                      </a:pPr>
                      <a:r>
                        <a:rPr lang="zh-CN" sz="800" kern="100">
                          <a:effectLst/>
                          <a:latin typeface="Times New Roman" panose="02020603050405020304" charset="0"/>
                          <a:ea typeface="宋体" panose="02010600030101010101" pitchFamily="2" charset="-122"/>
                        </a:rPr>
                        <a:t>县本级</a:t>
                      </a:r>
                      <a:endParaRPr lang="zh-CN" sz="1000" kern="100">
                        <a:effectLst/>
                        <a:latin typeface="Times New Roman" panose="02020603050405020304" charset="0"/>
                        <a:ea typeface="宋体" panose="02010600030101010101" pitchFamily="2" charset="-122"/>
                      </a:endParaRPr>
                    </a:p>
                  </a:txBody>
                  <a:tcPr marL="64528" marR="64528" marT="34057"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800" kern="100">
                          <a:effectLst/>
                          <a:latin typeface="Times New Roman" panose="02020603050405020304" charset="0"/>
                          <a:ea typeface="宋体" panose="02010600030101010101" pitchFamily="2" charset="-122"/>
                        </a:rPr>
                        <a:t>万元</a:t>
                      </a:r>
                      <a:endParaRPr lang="zh-CN" sz="1000" kern="100">
                        <a:effectLst/>
                        <a:latin typeface="Times New Roman" panose="02020603050405020304" charset="0"/>
                        <a:ea typeface="宋体" panose="02010600030101010101" pitchFamily="2" charset="-122"/>
                      </a:endParaRPr>
                    </a:p>
                  </a:txBody>
                  <a:tcPr marL="64528" marR="64528" marT="3405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100">
                          <a:effectLst/>
                          <a:latin typeface="宋体" panose="02010600030101010101" pitchFamily="2" charset="-122"/>
                          <a:ea typeface="宋体" panose="02010600030101010101" pitchFamily="2" charset="-122"/>
                        </a:rPr>
                        <a:t>07</a:t>
                      </a:r>
                      <a:endParaRPr lang="zh-CN" sz="1000" kern="100">
                        <a:effectLst/>
                        <a:latin typeface="Times New Roman" panose="02020603050405020304" charset="0"/>
                        <a:ea typeface="宋体" panose="02010600030101010101" pitchFamily="2" charset="-122"/>
                      </a:endParaRPr>
                    </a:p>
                  </a:txBody>
                  <a:tcPr marL="64528" marR="64528" marT="3405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300"/>
                        </a:spcAft>
                      </a:pPr>
                      <a:r>
                        <a:rPr lang="en-US" sz="800" kern="100">
                          <a:effectLst/>
                          <a:latin typeface="Times New Roman" panose="02020603050405020304" charset="0"/>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4528" marR="64528" marT="34057" marB="0">
                    <a:lnL w="12700" cap="flat" cmpd="sng" algn="ctr">
                      <a:solidFill>
                        <a:srgbClr val="000000"/>
                      </a:solidFill>
                      <a:prstDash val="solid"/>
                      <a:round/>
                      <a:headEnd type="none" w="med" len="med"/>
                      <a:tailEnd type="none" w="med" len="med"/>
                    </a:lnL>
                    <a:lnR>
                      <a:noFill/>
                    </a:lnR>
                    <a:lnT>
                      <a:noFill/>
                    </a:lnT>
                    <a:lnB>
                      <a:noFill/>
                    </a:lnB>
                  </a:tcPr>
                </a:tc>
              </a:tr>
              <a:tr h="200516">
                <a:tc>
                  <a:txBody>
                    <a:bodyPr/>
                    <a:lstStyle/>
                    <a:p>
                      <a:pPr indent="114300" algn="just">
                        <a:lnSpc>
                          <a:spcPts val="1400"/>
                        </a:lnSpc>
                        <a:spcAft>
                          <a:spcPts val="0"/>
                        </a:spcAft>
                      </a:pPr>
                      <a:r>
                        <a:rPr lang="zh-CN" sz="800" kern="100">
                          <a:effectLst/>
                          <a:latin typeface="Times New Roman" panose="02020603050405020304" charset="0"/>
                          <a:ea typeface="宋体" panose="02010600030101010101" pitchFamily="2" charset="-122"/>
                        </a:rPr>
                        <a:t>自筹及其他投资</a:t>
                      </a:r>
                      <a:endParaRPr lang="zh-CN" sz="1000" kern="100">
                        <a:effectLst/>
                        <a:latin typeface="Times New Roman" panose="02020603050405020304" charset="0"/>
                        <a:ea typeface="宋体" panose="02010600030101010101" pitchFamily="2" charset="-122"/>
                      </a:endParaRPr>
                    </a:p>
                  </a:txBody>
                  <a:tcPr marL="64528" marR="64528" marT="34057"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800" kern="100">
                          <a:effectLst/>
                          <a:latin typeface="Times New Roman" panose="02020603050405020304" charset="0"/>
                          <a:ea typeface="宋体" panose="02010600030101010101" pitchFamily="2" charset="-122"/>
                        </a:rPr>
                        <a:t>万元</a:t>
                      </a:r>
                      <a:endParaRPr lang="zh-CN" sz="1000" kern="100">
                        <a:effectLst/>
                        <a:latin typeface="Times New Roman" panose="02020603050405020304" charset="0"/>
                        <a:ea typeface="宋体" panose="02010600030101010101" pitchFamily="2" charset="-122"/>
                      </a:endParaRPr>
                    </a:p>
                  </a:txBody>
                  <a:tcPr marL="64528" marR="64528" marT="3405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100">
                          <a:effectLst/>
                          <a:latin typeface="宋体" panose="02010600030101010101" pitchFamily="2" charset="-122"/>
                          <a:ea typeface="宋体" panose="02010600030101010101" pitchFamily="2" charset="-122"/>
                        </a:rPr>
                        <a:t>08</a:t>
                      </a:r>
                      <a:endParaRPr lang="zh-CN" sz="1000" kern="100">
                        <a:effectLst/>
                        <a:latin typeface="Times New Roman" panose="02020603050405020304" charset="0"/>
                        <a:ea typeface="宋体" panose="02010600030101010101" pitchFamily="2" charset="-122"/>
                      </a:endParaRPr>
                    </a:p>
                  </a:txBody>
                  <a:tcPr marL="64528" marR="64528" marT="3405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300"/>
                        </a:spcAft>
                      </a:pPr>
                      <a:r>
                        <a:rPr lang="en-US" sz="800" kern="100">
                          <a:effectLst/>
                          <a:latin typeface="Times New Roman" panose="02020603050405020304" charset="0"/>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4528" marR="64528" marT="34057" marB="0">
                    <a:lnL w="12700" cap="flat" cmpd="sng" algn="ctr">
                      <a:solidFill>
                        <a:srgbClr val="000000"/>
                      </a:solidFill>
                      <a:prstDash val="solid"/>
                      <a:round/>
                      <a:headEnd type="none" w="med" len="med"/>
                      <a:tailEnd type="none" w="med" len="med"/>
                    </a:lnL>
                    <a:lnR>
                      <a:noFill/>
                    </a:lnR>
                    <a:lnT>
                      <a:noFill/>
                    </a:lnT>
                    <a:lnB>
                      <a:noFill/>
                    </a:lnB>
                  </a:tcPr>
                </a:tc>
              </a:tr>
              <a:tr h="200516">
                <a:tc>
                  <a:txBody>
                    <a:bodyPr/>
                    <a:lstStyle/>
                    <a:p>
                      <a:pPr algn="just">
                        <a:lnSpc>
                          <a:spcPts val="1400"/>
                        </a:lnSpc>
                        <a:spcAft>
                          <a:spcPts val="0"/>
                        </a:spcAft>
                      </a:pPr>
                      <a:r>
                        <a:rPr lang="zh-CN" sz="800" kern="100">
                          <a:effectLst/>
                          <a:latin typeface="Times New Roman" panose="02020603050405020304" charset="0"/>
                          <a:ea typeface="宋体" panose="02010600030101010101" pitchFamily="2" charset="-122"/>
                        </a:rPr>
                        <a:t>本年完成投资合计</a:t>
                      </a:r>
                      <a:endParaRPr lang="zh-CN" sz="1000" kern="100">
                        <a:effectLst/>
                        <a:latin typeface="Times New Roman" panose="02020603050405020304" charset="0"/>
                        <a:ea typeface="宋体" panose="02010600030101010101" pitchFamily="2" charset="-122"/>
                      </a:endParaRPr>
                    </a:p>
                  </a:txBody>
                  <a:tcPr marL="64528" marR="64528" marT="34057"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800" kern="100">
                          <a:effectLst/>
                          <a:latin typeface="Times New Roman" panose="02020603050405020304" charset="0"/>
                          <a:ea typeface="宋体" panose="02010600030101010101" pitchFamily="2" charset="-122"/>
                        </a:rPr>
                        <a:t>万元</a:t>
                      </a:r>
                      <a:endParaRPr lang="zh-CN" sz="1000" kern="100">
                        <a:effectLst/>
                        <a:latin typeface="Times New Roman" panose="02020603050405020304" charset="0"/>
                        <a:ea typeface="宋体" panose="02010600030101010101" pitchFamily="2" charset="-122"/>
                      </a:endParaRPr>
                    </a:p>
                  </a:txBody>
                  <a:tcPr marL="64528" marR="64528" marT="3405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it-IT" sz="800" kern="100">
                          <a:effectLst/>
                          <a:latin typeface="宋体" panose="02010600030101010101" pitchFamily="2" charset="-122"/>
                          <a:ea typeface="宋体" panose="02010600030101010101" pitchFamily="2" charset="-122"/>
                        </a:rPr>
                        <a:t>09</a:t>
                      </a:r>
                      <a:endParaRPr lang="zh-CN" sz="1000" kern="100">
                        <a:effectLst/>
                        <a:latin typeface="Times New Roman" panose="02020603050405020304" charset="0"/>
                        <a:ea typeface="宋体" panose="02010600030101010101" pitchFamily="2" charset="-122"/>
                      </a:endParaRPr>
                    </a:p>
                  </a:txBody>
                  <a:tcPr marL="64528" marR="64528" marT="3405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300"/>
                        </a:spcAft>
                      </a:pPr>
                      <a:r>
                        <a:rPr lang="en-US" sz="800" kern="100">
                          <a:effectLst/>
                          <a:latin typeface="Times New Roman" panose="02020603050405020304" charset="0"/>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4528" marR="64528" marT="34057" marB="0">
                    <a:lnL w="12700" cap="flat" cmpd="sng" algn="ctr">
                      <a:solidFill>
                        <a:srgbClr val="000000"/>
                      </a:solidFill>
                      <a:prstDash val="solid"/>
                      <a:round/>
                      <a:headEnd type="none" w="med" len="med"/>
                      <a:tailEnd type="none" w="med" len="med"/>
                    </a:lnL>
                    <a:lnR>
                      <a:noFill/>
                    </a:lnR>
                    <a:lnT>
                      <a:noFill/>
                    </a:lnT>
                    <a:lnB>
                      <a:noFill/>
                    </a:lnB>
                  </a:tcPr>
                </a:tc>
              </a:tr>
              <a:tr h="200516">
                <a:tc>
                  <a:txBody>
                    <a:bodyPr/>
                    <a:lstStyle/>
                    <a:p>
                      <a:pPr algn="just">
                        <a:lnSpc>
                          <a:spcPts val="1400"/>
                        </a:lnSpc>
                        <a:spcAft>
                          <a:spcPts val="0"/>
                        </a:spcAft>
                      </a:pPr>
                      <a:r>
                        <a:rPr lang="zh-CN" sz="800" kern="100">
                          <a:effectLst/>
                          <a:latin typeface="Times New Roman" panose="02020603050405020304" charset="0"/>
                          <a:ea typeface="宋体" panose="02010600030101010101" pitchFamily="2" charset="-122"/>
                        </a:rPr>
                        <a:t>本年完成投资按来源分</a:t>
                      </a:r>
                      <a:endParaRPr lang="zh-CN" sz="1000" kern="100">
                        <a:effectLst/>
                        <a:latin typeface="Times New Roman" panose="02020603050405020304" charset="0"/>
                        <a:ea typeface="宋体" panose="02010600030101010101" pitchFamily="2" charset="-122"/>
                      </a:endParaRPr>
                    </a:p>
                  </a:txBody>
                  <a:tcPr marL="64528" marR="64528" marT="34057"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800" kern="100">
                          <a:effectLst/>
                          <a:latin typeface="Times New Roman" panose="02020603050405020304" charset="0"/>
                          <a:ea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64528" marR="64528" marT="3405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800" kern="100">
                          <a:effectLst/>
                          <a:latin typeface="Times New Roman" panose="02020603050405020304" charset="0"/>
                          <a:ea typeface="宋体" panose="02010600030101010101" pitchFamily="2" charset="-122"/>
                        </a:rPr>
                        <a:t>—</a:t>
                      </a:r>
                      <a:endParaRPr lang="zh-CN" sz="1000" kern="100">
                        <a:effectLst/>
                        <a:latin typeface="Times New Roman" panose="02020603050405020304" charset="0"/>
                        <a:ea typeface="宋体" panose="02010600030101010101" pitchFamily="2" charset="-122"/>
                      </a:endParaRPr>
                    </a:p>
                  </a:txBody>
                  <a:tcPr marL="64528" marR="64528" marT="3405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300"/>
                        </a:spcAft>
                      </a:pPr>
                      <a:r>
                        <a:rPr lang="en-US" sz="800" kern="100">
                          <a:effectLst/>
                          <a:latin typeface="Times New Roman" panose="02020603050405020304" charset="0"/>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4528" marR="64528" marT="34057" marB="0">
                    <a:lnL w="12700" cap="flat" cmpd="sng" algn="ctr">
                      <a:solidFill>
                        <a:srgbClr val="000000"/>
                      </a:solidFill>
                      <a:prstDash val="solid"/>
                      <a:round/>
                      <a:headEnd type="none" w="med" len="med"/>
                      <a:tailEnd type="none" w="med" len="med"/>
                    </a:lnL>
                    <a:lnR>
                      <a:noFill/>
                    </a:lnR>
                    <a:lnT>
                      <a:noFill/>
                    </a:lnT>
                    <a:lnB>
                      <a:noFill/>
                    </a:lnB>
                  </a:tcPr>
                </a:tc>
              </a:tr>
              <a:tr h="200516">
                <a:tc>
                  <a:txBody>
                    <a:bodyPr/>
                    <a:lstStyle/>
                    <a:p>
                      <a:pPr indent="114300" algn="just">
                        <a:lnSpc>
                          <a:spcPts val="1400"/>
                        </a:lnSpc>
                        <a:spcAft>
                          <a:spcPts val="0"/>
                        </a:spcAft>
                      </a:pPr>
                      <a:r>
                        <a:rPr lang="zh-CN" sz="800" kern="100">
                          <a:effectLst/>
                          <a:latin typeface="Times New Roman" panose="02020603050405020304" charset="0"/>
                          <a:ea typeface="宋体" panose="02010600030101010101" pitchFamily="2" charset="-122"/>
                        </a:rPr>
                        <a:t>国家投资</a:t>
                      </a:r>
                      <a:endParaRPr lang="zh-CN" sz="1000" kern="100">
                        <a:effectLst/>
                        <a:latin typeface="Times New Roman" panose="02020603050405020304" charset="0"/>
                        <a:ea typeface="宋体" panose="02010600030101010101" pitchFamily="2" charset="-122"/>
                      </a:endParaRPr>
                    </a:p>
                  </a:txBody>
                  <a:tcPr marL="64528" marR="64528" marT="34057"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800" kern="100">
                          <a:effectLst/>
                          <a:latin typeface="Times New Roman" panose="02020603050405020304" charset="0"/>
                          <a:ea typeface="宋体" panose="02010600030101010101" pitchFamily="2" charset="-122"/>
                        </a:rPr>
                        <a:t>万元</a:t>
                      </a:r>
                      <a:endParaRPr lang="zh-CN" sz="1000" kern="100">
                        <a:effectLst/>
                        <a:latin typeface="Times New Roman" panose="02020603050405020304" charset="0"/>
                        <a:ea typeface="宋体" panose="02010600030101010101" pitchFamily="2" charset="-122"/>
                      </a:endParaRPr>
                    </a:p>
                  </a:txBody>
                  <a:tcPr marL="64528" marR="64528" marT="3405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it-IT" sz="800" kern="100">
                          <a:effectLst/>
                          <a:latin typeface="宋体" panose="02010600030101010101" pitchFamily="2" charset="-122"/>
                          <a:ea typeface="宋体" panose="02010600030101010101" pitchFamily="2" charset="-122"/>
                        </a:rPr>
                        <a:t>10</a:t>
                      </a:r>
                      <a:endParaRPr lang="zh-CN" sz="1000" kern="100">
                        <a:effectLst/>
                        <a:latin typeface="Times New Roman" panose="02020603050405020304" charset="0"/>
                        <a:ea typeface="宋体" panose="02010600030101010101" pitchFamily="2" charset="-122"/>
                      </a:endParaRPr>
                    </a:p>
                  </a:txBody>
                  <a:tcPr marL="64528" marR="64528" marT="3405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300"/>
                        </a:spcAft>
                      </a:pPr>
                      <a:r>
                        <a:rPr lang="en-US" sz="800" kern="100">
                          <a:effectLst/>
                          <a:latin typeface="Times New Roman" panose="02020603050405020304" charset="0"/>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4528" marR="64528" marT="34057" marB="0">
                    <a:lnL w="12700" cap="flat" cmpd="sng" algn="ctr">
                      <a:solidFill>
                        <a:srgbClr val="000000"/>
                      </a:solidFill>
                      <a:prstDash val="solid"/>
                      <a:round/>
                      <a:headEnd type="none" w="med" len="med"/>
                      <a:tailEnd type="none" w="med" len="med"/>
                    </a:lnL>
                    <a:lnR>
                      <a:noFill/>
                    </a:lnR>
                    <a:lnT>
                      <a:noFill/>
                    </a:lnT>
                    <a:lnB>
                      <a:noFill/>
                    </a:lnB>
                  </a:tcPr>
                </a:tc>
              </a:tr>
              <a:tr h="200516">
                <a:tc>
                  <a:txBody>
                    <a:bodyPr/>
                    <a:lstStyle/>
                    <a:p>
                      <a:pPr indent="228600" algn="just">
                        <a:lnSpc>
                          <a:spcPts val="1400"/>
                        </a:lnSpc>
                        <a:spcAft>
                          <a:spcPts val="0"/>
                        </a:spcAft>
                      </a:pPr>
                      <a:r>
                        <a:rPr lang="zh-CN" sz="800" kern="100">
                          <a:effectLst/>
                          <a:latin typeface="Times New Roman" panose="02020603050405020304" charset="0"/>
                          <a:ea typeface="宋体" panose="02010600030101010101" pitchFamily="2" charset="-122"/>
                        </a:rPr>
                        <a:t>中央投资</a:t>
                      </a:r>
                      <a:endParaRPr lang="zh-CN" sz="1000" kern="100">
                        <a:effectLst/>
                        <a:latin typeface="Times New Roman" panose="02020603050405020304" charset="0"/>
                        <a:ea typeface="宋体" panose="02010600030101010101" pitchFamily="2" charset="-122"/>
                      </a:endParaRPr>
                    </a:p>
                  </a:txBody>
                  <a:tcPr marL="64528" marR="64528" marT="34057"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800" kern="100">
                          <a:effectLst/>
                          <a:latin typeface="Times New Roman" panose="02020603050405020304" charset="0"/>
                          <a:ea typeface="宋体" panose="02010600030101010101" pitchFamily="2" charset="-122"/>
                        </a:rPr>
                        <a:t>万元</a:t>
                      </a:r>
                      <a:endParaRPr lang="zh-CN" sz="1000" kern="100">
                        <a:effectLst/>
                        <a:latin typeface="Times New Roman" panose="02020603050405020304" charset="0"/>
                        <a:ea typeface="宋体" panose="02010600030101010101" pitchFamily="2" charset="-122"/>
                      </a:endParaRPr>
                    </a:p>
                  </a:txBody>
                  <a:tcPr marL="64528" marR="64528" marT="3405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it-IT" sz="800" kern="100">
                          <a:effectLst/>
                          <a:latin typeface="宋体" panose="02010600030101010101" pitchFamily="2" charset="-122"/>
                          <a:ea typeface="宋体" panose="02010600030101010101" pitchFamily="2" charset="-122"/>
                        </a:rPr>
                        <a:t>11</a:t>
                      </a:r>
                      <a:endParaRPr lang="zh-CN" sz="1000" kern="100">
                        <a:effectLst/>
                        <a:latin typeface="Times New Roman" panose="02020603050405020304" charset="0"/>
                        <a:ea typeface="宋体" panose="02010600030101010101" pitchFamily="2" charset="-122"/>
                      </a:endParaRPr>
                    </a:p>
                  </a:txBody>
                  <a:tcPr marL="64528" marR="64528" marT="3405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300"/>
                        </a:spcAft>
                      </a:pPr>
                      <a:r>
                        <a:rPr lang="en-US" sz="800" kern="100">
                          <a:effectLst/>
                          <a:latin typeface="Times New Roman" panose="02020603050405020304" charset="0"/>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4528" marR="64528" marT="34057" marB="0">
                    <a:lnL w="12700" cap="flat" cmpd="sng" algn="ctr">
                      <a:solidFill>
                        <a:srgbClr val="000000"/>
                      </a:solidFill>
                      <a:prstDash val="solid"/>
                      <a:round/>
                      <a:headEnd type="none" w="med" len="med"/>
                      <a:tailEnd type="none" w="med" len="med"/>
                    </a:lnL>
                    <a:lnR>
                      <a:noFill/>
                    </a:lnR>
                    <a:lnT>
                      <a:noFill/>
                    </a:lnT>
                    <a:lnB>
                      <a:noFill/>
                    </a:lnB>
                  </a:tcPr>
                </a:tc>
              </a:tr>
              <a:tr h="200516">
                <a:tc>
                  <a:txBody>
                    <a:bodyPr/>
                    <a:lstStyle/>
                    <a:p>
                      <a:pPr indent="228600" algn="just">
                        <a:lnSpc>
                          <a:spcPts val="1400"/>
                        </a:lnSpc>
                        <a:spcAft>
                          <a:spcPts val="0"/>
                        </a:spcAft>
                      </a:pPr>
                      <a:r>
                        <a:rPr lang="zh-CN" sz="800" kern="100">
                          <a:effectLst/>
                          <a:latin typeface="Times New Roman" panose="02020603050405020304" charset="0"/>
                          <a:ea typeface="宋体" panose="02010600030101010101" pitchFamily="2" charset="-122"/>
                        </a:rPr>
                        <a:t>地方投资</a:t>
                      </a:r>
                      <a:endParaRPr lang="zh-CN" sz="1000" kern="100">
                        <a:effectLst/>
                        <a:latin typeface="Times New Roman" panose="02020603050405020304" charset="0"/>
                        <a:ea typeface="宋体" panose="02010600030101010101" pitchFamily="2" charset="-122"/>
                      </a:endParaRPr>
                    </a:p>
                  </a:txBody>
                  <a:tcPr marL="64528" marR="64528" marT="34057"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800" kern="100">
                          <a:effectLst/>
                          <a:latin typeface="Times New Roman" panose="02020603050405020304" charset="0"/>
                          <a:ea typeface="宋体" panose="02010600030101010101" pitchFamily="2" charset="-122"/>
                        </a:rPr>
                        <a:t>万元</a:t>
                      </a:r>
                      <a:endParaRPr lang="zh-CN" sz="1000" kern="100">
                        <a:effectLst/>
                        <a:latin typeface="Times New Roman" panose="02020603050405020304" charset="0"/>
                        <a:ea typeface="宋体" panose="02010600030101010101" pitchFamily="2" charset="-122"/>
                      </a:endParaRPr>
                    </a:p>
                  </a:txBody>
                  <a:tcPr marL="64528" marR="64528" marT="3405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it-IT" sz="800" kern="100">
                          <a:effectLst/>
                          <a:latin typeface="宋体" panose="02010600030101010101" pitchFamily="2" charset="-122"/>
                          <a:ea typeface="宋体" panose="02010600030101010101" pitchFamily="2" charset="-122"/>
                        </a:rPr>
                        <a:t>12</a:t>
                      </a:r>
                      <a:endParaRPr lang="zh-CN" sz="1000" kern="100">
                        <a:effectLst/>
                        <a:latin typeface="Times New Roman" panose="02020603050405020304" charset="0"/>
                        <a:ea typeface="宋体" panose="02010600030101010101" pitchFamily="2" charset="-122"/>
                      </a:endParaRPr>
                    </a:p>
                  </a:txBody>
                  <a:tcPr marL="64528" marR="64528" marT="3405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300"/>
                        </a:spcAft>
                      </a:pPr>
                      <a:r>
                        <a:rPr lang="en-US" sz="800" kern="100">
                          <a:effectLst/>
                          <a:latin typeface="Times New Roman" panose="02020603050405020304" charset="0"/>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4528" marR="64528" marT="34057" marB="0">
                    <a:lnL w="12700" cap="flat" cmpd="sng" algn="ctr">
                      <a:solidFill>
                        <a:srgbClr val="000000"/>
                      </a:solidFill>
                      <a:prstDash val="solid"/>
                      <a:round/>
                      <a:headEnd type="none" w="med" len="med"/>
                      <a:tailEnd type="none" w="med" len="med"/>
                    </a:lnL>
                    <a:lnR>
                      <a:noFill/>
                    </a:lnR>
                    <a:lnT>
                      <a:noFill/>
                    </a:lnT>
                    <a:lnB>
                      <a:noFill/>
                    </a:lnB>
                  </a:tcPr>
                </a:tc>
              </a:tr>
              <a:tr h="200516">
                <a:tc>
                  <a:txBody>
                    <a:bodyPr/>
                    <a:lstStyle/>
                    <a:p>
                      <a:pPr indent="342900" algn="just">
                        <a:lnSpc>
                          <a:spcPts val="1400"/>
                        </a:lnSpc>
                        <a:spcAft>
                          <a:spcPts val="0"/>
                        </a:spcAft>
                      </a:pPr>
                      <a:r>
                        <a:rPr lang="zh-CN" sz="800" kern="100">
                          <a:effectLst/>
                          <a:latin typeface="Times New Roman" panose="02020603050405020304" charset="0"/>
                          <a:ea typeface="宋体" panose="02010600030101010101" pitchFamily="2" charset="-122"/>
                        </a:rPr>
                        <a:t>省本级</a:t>
                      </a:r>
                      <a:endParaRPr lang="zh-CN" sz="1000" kern="100">
                        <a:effectLst/>
                        <a:latin typeface="Times New Roman" panose="02020603050405020304" charset="0"/>
                        <a:ea typeface="宋体" panose="02010600030101010101" pitchFamily="2" charset="-122"/>
                      </a:endParaRPr>
                    </a:p>
                  </a:txBody>
                  <a:tcPr marL="64528" marR="64528" marT="34057"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800" kern="100">
                          <a:effectLst/>
                          <a:latin typeface="Times New Roman" panose="02020603050405020304" charset="0"/>
                          <a:ea typeface="宋体" panose="02010600030101010101" pitchFamily="2" charset="-122"/>
                        </a:rPr>
                        <a:t>万元</a:t>
                      </a:r>
                      <a:endParaRPr lang="zh-CN" sz="1000" kern="100">
                        <a:effectLst/>
                        <a:latin typeface="Times New Roman" panose="02020603050405020304" charset="0"/>
                        <a:ea typeface="宋体" panose="02010600030101010101" pitchFamily="2" charset="-122"/>
                      </a:endParaRPr>
                    </a:p>
                  </a:txBody>
                  <a:tcPr marL="64528" marR="64528" marT="3405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it-IT" sz="800" kern="100">
                          <a:effectLst/>
                          <a:latin typeface="宋体" panose="02010600030101010101" pitchFamily="2" charset="-122"/>
                          <a:ea typeface="宋体" panose="02010600030101010101" pitchFamily="2" charset="-122"/>
                        </a:rPr>
                        <a:t>13</a:t>
                      </a:r>
                      <a:endParaRPr lang="zh-CN" sz="1000" kern="100">
                        <a:effectLst/>
                        <a:latin typeface="Times New Roman" panose="02020603050405020304" charset="0"/>
                        <a:ea typeface="宋体" panose="02010600030101010101" pitchFamily="2" charset="-122"/>
                      </a:endParaRPr>
                    </a:p>
                  </a:txBody>
                  <a:tcPr marL="64528" marR="64528" marT="3405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300"/>
                        </a:spcAft>
                      </a:pPr>
                      <a:r>
                        <a:rPr lang="en-US" sz="800" kern="100" dirty="0">
                          <a:effectLst/>
                          <a:latin typeface="Times New Roman" panose="02020603050405020304" charset="0"/>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64528" marR="64528" marT="34057" marB="0">
                    <a:lnL w="12700" cap="flat" cmpd="sng" algn="ctr">
                      <a:solidFill>
                        <a:srgbClr val="000000"/>
                      </a:solidFill>
                      <a:prstDash val="solid"/>
                      <a:round/>
                      <a:headEnd type="none" w="med" len="med"/>
                      <a:tailEnd type="none" w="med" len="med"/>
                    </a:lnL>
                    <a:lnR>
                      <a:noFill/>
                    </a:lnR>
                    <a:lnT>
                      <a:noFill/>
                    </a:lnT>
                    <a:lnB>
                      <a:noFill/>
                    </a:lnB>
                  </a:tcPr>
                </a:tc>
              </a:tr>
              <a:tr h="200516">
                <a:tc>
                  <a:txBody>
                    <a:bodyPr/>
                    <a:lstStyle/>
                    <a:p>
                      <a:pPr indent="342900" algn="just">
                        <a:lnSpc>
                          <a:spcPts val="1400"/>
                        </a:lnSpc>
                        <a:spcAft>
                          <a:spcPts val="0"/>
                        </a:spcAft>
                      </a:pPr>
                      <a:r>
                        <a:rPr lang="zh-CN" sz="800" kern="100">
                          <a:effectLst/>
                          <a:latin typeface="Times New Roman" panose="02020603050405020304" charset="0"/>
                          <a:ea typeface="宋体" panose="02010600030101010101" pitchFamily="2" charset="-122"/>
                        </a:rPr>
                        <a:t>市本级</a:t>
                      </a:r>
                      <a:endParaRPr lang="zh-CN" sz="1000" kern="100">
                        <a:effectLst/>
                        <a:latin typeface="Times New Roman" panose="02020603050405020304" charset="0"/>
                        <a:ea typeface="宋体" panose="02010600030101010101" pitchFamily="2" charset="-122"/>
                      </a:endParaRPr>
                    </a:p>
                  </a:txBody>
                  <a:tcPr marL="64528" marR="64528" marT="34057"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800" kern="100">
                          <a:effectLst/>
                          <a:latin typeface="Times New Roman" panose="02020603050405020304" charset="0"/>
                          <a:ea typeface="宋体" panose="02010600030101010101" pitchFamily="2" charset="-122"/>
                        </a:rPr>
                        <a:t>万元</a:t>
                      </a:r>
                      <a:endParaRPr lang="zh-CN" sz="1000" kern="100">
                        <a:effectLst/>
                        <a:latin typeface="Times New Roman" panose="02020603050405020304" charset="0"/>
                        <a:ea typeface="宋体" panose="02010600030101010101" pitchFamily="2" charset="-122"/>
                      </a:endParaRPr>
                    </a:p>
                  </a:txBody>
                  <a:tcPr marL="64528" marR="64528" marT="3405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100">
                          <a:effectLst/>
                          <a:latin typeface="宋体" panose="02010600030101010101" pitchFamily="2" charset="-122"/>
                          <a:ea typeface="宋体" panose="02010600030101010101" pitchFamily="2" charset="-122"/>
                        </a:rPr>
                        <a:t>14</a:t>
                      </a:r>
                      <a:endParaRPr lang="zh-CN" sz="1000" kern="100">
                        <a:effectLst/>
                        <a:latin typeface="Times New Roman" panose="02020603050405020304" charset="0"/>
                        <a:ea typeface="宋体" panose="02010600030101010101" pitchFamily="2" charset="-122"/>
                      </a:endParaRPr>
                    </a:p>
                  </a:txBody>
                  <a:tcPr marL="64528" marR="64528" marT="3405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300"/>
                        </a:spcAft>
                      </a:pPr>
                      <a:r>
                        <a:rPr lang="en-US" sz="800" kern="100">
                          <a:effectLst/>
                          <a:latin typeface="Times New Roman" panose="02020603050405020304" charset="0"/>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4528" marR="64528" marT="34057" marB="0">
                    <a:lnL w="12700" cap="flat" cmpd="sng" algn="ctr">
                      <a:solidFill>
                        <a:srgbClr val="000000"/>
                      </a:solidFill>
                      <a:prstDash val="solid"/>
                      <a:round/>
                      <a:headEnd type="none" w="med" len="med"/>
                      <a:tailEnd type="none" w="med" len="med"/>
                    </a:lnL>
                    <a:lnR>
                      <a:noFill/>
                    </a:lnR>
                    <a:lnT>
                      <a:noFill/>
                    </a:lnT>
                    <a:lnB>
                      <a:noFill/>
                    </a:lnB>
                  </a:tcPr>
                </a:tc>
              </a:tr>
              <a:tr h="200516">
                <a:tc>
                  <a:txBody>
                    <a:bodyPr/>
                    <a:lstStyle/>
                    <a:p>
                      <a:pPr indent="342900" algn="just">
                        <a:lnSpc>
                          <a:spcPts val="1400"/>
                        </a:lnSpc>
                        <a:spcAft>
                          <a:spcPts val="0"/>
                        </a:spcAft>
                      </a:pPr>
                      <a:r>
                        <a:rPr lang="zh-CN" sz="800" kern="100">
                          <a:effectLst/>
                          <a:latin typeface="Times New Roman" panose="02020603050405020304" charset="0"/>
                          <a:ea typeface="宋体" panose="02010600030101010101" pitchFamily="2" charset="-122"/>
                        </a:rPr>
                        <a:t>县本级</a:t>
                      </a:r>
                      <a:endParaRPr lang="zh-CN" sz="1000" kern="100">
                        <a:effectLst/>
                        <a:latin typeface="Times New Roman" panose="02020603050405020304" charset="0"/>
                        <a:ea typeface="宋体" panose="02010600030101010101" pitchFamily="2" charset="-122"/>
                      </a:endParaRPr>
                    </a:p>
                  </a:txBody>
                  <a:tcPr marL="64528" marR="64528" marT="34057"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800" kern="100">
                          <a:effectLst/>
                          <a:latin typeface="Times New Roman" panose="02020603050405020304" charset="0"/>
                          <a:ea typeface="宋体" panose="02010600030101010101" pitchFamily="2" charset="-122"/>
                        </a:rPr>
                        <a:t>万元</a:t>
                      </a:r>
                      <a:endParaRPr lang="zh-CN" sz="1000" kern="100">
                        <a:effectLst/>
                        <a:latin typeface="Times New Roman" panose="02020603050405020304" charset="0"/>
                        <a:ea typeface="宋体" panose="02010600030101010101" pitchFamily="2" charset="-122"/>
                      </a:endParaRPr>
                    </a:p>
                  </a:txBody>
                  <a:tcPr marL="64528" marR="64528" marT="3405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100">
                          <a:effectLst/>
                          <a:latin typeface="宋体" panose="02010600030101010101" pitchFamily="2" charset="-122"/>
                          <a:ea typeface="宋体" panose="02010600030101010101" pitchFamily="2" charset="-122"/>
                        </a:rPr>
                        <a:t>15</a:t>
                      </a:r>
                      <a:endParaRPr lang="zh-CN" sz="1000" kern="100">
                        <a:effectLst/>
                        <a:latin typeface="Times New Roman" panose="02020603050405020304" charset="0"/>
                        <a:ea typeface="宋体" panose="02010600030101010101" pitchFamily="2" charset="-122"/>
                      </a:endParaRPr>
                    </a:p>
                  </a:txBody>
                  <a:tcPr marL="64528" marR="64528" marT="3405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300"/>
                        </a:spcAft>
                      </a:pPr>
                      <a:r>
                        <a:rPr lang="en-US" sz="800" kern="100">
                          <a:effectLst/>
                          <a:latin typeface="Times New Roman" panose="02020603050405020304" charset="0"/>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4528" marR="64528" marT="34057" marB="0">
                    <a:lnL w="12700" cap="flat" cmpd="sng" algn="ctr">
                      <a:solidFill>
                        <a:srgbClr val="000000"/>
                      </a:solidFill>
                      <a:prstDash val="solid"/>
                      <a:round/>
                      <a:headEnd type="none" w="med" len="med"/>
                      <a:tailEnd type="none" w="med" len="med"/>
                    </a:lnL>
                    <a:lnR>
                      <a:noFill/>
                    </a:lnR>
                    <a:lnT>
                      <a:noFill/>
                    </a:lnT>
                    <a:lnB>
                      <a:noFill/>
                    </a:lnB>
                  </a:tcPr>
                </a:tc>
              </a:tr>
              <a:tr h="200516">
                <a:tc>
                  <a:txBody>
                    <a:bodyPr/>
                    <a:lstStyle/>
                    <a:p>
                      <a:pPr indent="114300" algn="just">
                        <a:lnSpc>
                          <a:spcPts val="1400"/>
                        </a:lnSpc>
                        <a:spcAft>
                          <a:spcPts val="0"/>
                        </a:spcAft>
                      </a:pPr>
                      <a:r>
                        <a:rPr lang="zh-CN" sz="800" kern="100">
                          <a:effectLst/>
                          <a:latin typeface="Times New Roman" panose="02020603050405020304" charset="0"/>
                          <a:ea typeface="宋体" panose="02010600030101010101" pitchFamily="2" charset="-122"/>
                        </a:rPr>
                        <a:t>自筹及其他投资</a:t>
                      </a:r>
                      <a:endParaRPr lang="zh-CN" sz="1000" kern="100">
                        <a:effectLst/>
                        <a:latin typeface="Times New Roman" panose="02020603050405020304" charset="0"/>
                        <a:ea typeface="宋体" panose="02010600030101010101" pitchFamily="2" charset="-122"/>
                      </a:endParaRPr>
                    </a:p>
                  </a:txBody>
                  <a:tcPr marL="64528" marR="64528" marT="34057"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800" kern="100">
                          <a:effectLst/>
                          <a:latin typeface="Times New Roman" panose="02020603050405020304" charset="0"/>
                          <a:ea typeface="宋体" panose="02010600030101010101" pitchFamily="2" charset="-122"/>
                        </a:rPr>
                        <a:t>万元</a:t>
                      </a:r>
                      <a:endParaRPr lang="zh-CN" sz="1000" kern="100">
                        <a:effectLst/>
                        <a:latin typeface="Times New Roman" panose="02020603050405020304" charset="0"/>
                        <a:ea typeface="宋体" panose="02010600030101010101" pitchFamily="2" charset="-122"/>
                      </a:endParaRPr>
                    </a:p>
                  </a:txBody>
                  <a:tcPr marL="64528" marR="64528" marT="3405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100">
                          <a:effectLst/>
                          <a:latin typeface="宋体" panose="02010600030101010101" pitchFamily="2" charset="-122"/>
                          <a:ea typeface="宋体" panose="02010600030101010101" pitchFamily="2" charset="-122"/>
                        </a:rPr>
                        <a:t>16</a:t>
                      </a:r>
                      <a:endParaRPr lang="zh-CN" sz="1000" kern="100">
                        <a:effectLst/>
                        <a:latin typeface="Times New Roman" panose="02020603050405020304" charset="0"/>
                        <a:ea typeface="宋体" panose="02010600030101010101" pitchFamily="2" charset="-122"/>
                      </a:endParaRPr>
                    </a:p>
                  </a:txBody>
                  <a:tcPr marL="64528" marR="64528" marT="3405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300"/>
                        </a:spcAft>
                      </a:pPr>
                      <a:r>
                        <a:rPr lang="en-US" sz="800" kern="100">
                          <a:effectLst/>
                          <a:latin typeface="Times New Roman" panose="02020603050405020304" charset="0"/>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4528" marR="64528" marT="34057" marB="0">
                    <a:lnL w="12700" cap="flat" cmpd="sng" algn="ctr">
                      <a:solidFill>
                        <a:srgbClr val="000000"/>
                      </a:solidFill>
                      <a:prstDash val="solid"/>
                      <a:round/>
                      <a:headEnd type="none" w="med" len="med"/>
                      <a:tailEnd type="none" w="med" len="med"/>
                    </a:lnL>
                    <a:lnR>
                      <a:noFill/>
                    </a:lnR>
                    <a:lnT>
                      <a:noFill/>
                    </a:lnT>
                    <a:lnB>
                      <a:noFill/>
                    </a:lnB>
                  </a:tcPr>
                </a:tc>
              </a:tr>
              <a:tr h="200516">
                <a:tc>
                  <a:txBody>
                    <a:bodyPr/>
                    <a:lstStyle/>
                    <a:p>
                      <a:pPr indent="228600" algn="just">
                        <a:lnSpc>
                          <a:spcPts val="1400"/>
                        </a:lnSpc>
                        <a:spcAft>
                          <a:spcPts val="0"/>
                        </a:spcAft>
                      </a:pPr>
                      <a:r>
                        <a:rPr lang="zh-CN" sz="800" kern="100">
                          <a:effectLst/>
                          <a:latin typeface="Times New Roman" panose="02020603050405020304" charset="0"/>
                          <a:ea typeface="宋体" panose="02010600030101010101" pitchFamily="2" charset="-122"/>
                        </a:rPr>
                        <a:t>单位自筹</a:t>
                      </a:r>
                      <a:endParaRPr lang="zh-CN" sz="1000" kern="100">
                        <a:effectLst/>
                        <a:latin typeface="Times New Roman" panose="02020603050405020304" charset="0"/>
                        <a:ea typeface="宋体" panose="02010600030101010101" pitchFamily="2" charset="-122"/>
                      </a:endParaRPr>
                    </a:p>
                  </a:txBody>
                  <a:tcPr marL="64528" marR="64528" marT="34057"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800" kern="100">
                          <a:effectLst/>
                          <a:latin typeface="Times New Roman" panose="02020603050405020304" charset="0"/>
                          <a:ea typeface="宋体" panose="02010600030101010101" pitchFamily="2" charset="-122"/>
                        </a:rPr>
                        <a:t>万元</a:t>
                      </a:r>
                      <a:endParaRPr lang="zh-CN" sz="1000" kern="100">
                        <a:effectLst/>
                        <a:latin typeface="Times New Roman" panose="02020603050405020304" charset="0"/>
                        <a:ea typeface="宋体" panose="02010600030101010101" pitchFamily="2" charset="-122"/>
                      </a:endParaRPr>
                    </a:p>
                  </a:txBody>
                  <a:tcPr marL="64528" marR="64528" marT="3405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100">
                          <a:effectLst/>
                          <a:latin typeface="宋体" panose="02010600030101010101" pitchFamily="2" charset="-122"/>
                          <a:ea typeface="宋体" panose="02010600030101010101" pitchFamily="2" charset="-122"/>
                        </a:rPr>
                        <a:t>17</a:t>
                      </a:r>
                      <a:endParaRPr lang="zh-CN" sz="1000" kern="100">
                        <a:effectLst/>
                        <a:latin typeface="Times New Roman" panose="02020603050405020304" charset="0"/>
                        <a:ea typeface="宋体" panose="02010600030101010101" pitchFamily="2" charset="-122"/>
                      </a:endParaRPr>
                    </a:p>
                  </a:txBody>
                  <a:tcPr marL="64528" marR="64528" marT="3405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300"/>
                        </a:spcAft>
                      </a:pPr>
                      <a:r>
                        <a:rPr lang="en-US" sz="800" kern="100">
                          <a:effectLst/>
                          <a:latin typeface="Times New Roman" panose="02020603050405020304" charset="0"/>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4528" marR="64528" marT="34057" marB="0">
                    <a:lnL w="12700" cap="flat" cmpd="sng" algn="ctr">
                      <a:solidFill>
                        <a:srgbClr val="000000"/>
                      </a:solidFill>
                      <a:prstDash val="solid"/>
                      <a:round/>
                      <a:headEnd type="none" w="med" len="med"/>
                      <a:tailEnd type="none" w="med" len="med"/>
                    </a:lnL>
                    <a:lnR>
                      <a:noFill/>
                    </a:lnR>
                    <a:lnT>
                      <a:noFill/>
                    </a:lnT>
                    <a:lnB>
                      <a:noFill/>
                    </a:lnB>
                  </a:tcPr>
                </a:tc>
              </a:tr>
              <a:tr h="200516">
                <a:tc>
                  <a:txBody>
                    <a:bodyPr/>
                    <a:lstStyle/>
                    <a:p>
                      <a:pPr indent="342900" algn="just">
                        <a:lnSpc>
                          <a:spcPts val="1400"/>
                        </a:lnSpc>
                        <a:spcAft>
                          <a:spcPts val="0"/>
                        </a:spcAft>
                      </a:pPr>
                      <a:r>
                        <a:rPr lang="en-US" sz="800" kern="100">
                          <a:effectLst/>
                          <a:latin typeface="Times New Roman" panose="02020603050405020304" charset="0"/>
                          <a:ea typeface="宋体" panose="02010600030101010101" pitchFamily="2" charset="-122"/>
                        </a:rPr>
                        <a:t>#</a:t>
                      </a:r>
                      <a:r>
                        <a:rPr lang="zh-CN" sz="800" kern="100">
                          <a:effectLst/>
                          <a:latin typeface="Times New Roman" panose="02020603050405020304" charset="0"/>
                          <a:ea typeface="宋体" panose="02010600030101010101" pitchFamily="2" charset="-122"/>
                        </a:rPr>
                        <a:t>银行贷款</a:t>
                      </a:r>
                      <a:endParaRPr lang="zh-CN" sz="1000" kern="100">
                        <a:effectLst/>
                        <a:latin typeface="Times New Roman" panose="02020603050405020304" charset="0"/>
                        <a:ea typeface="宋体" panose="02010600030101010101" pitchFamily="2" charset="-122"/>
                      </a:endParaRPr>
                    </a:p>
                  </a:txBody>
                  <a:tcPr marL="64528" marR="64528" marT="34057"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800" kern="100">
                          <a:effectLst/>
                          <a:latin typeface="Times New Roman" panose="02020603050405020304" charset="0"/>
                          <a:ea typeface="宋体" panose="02010600030101010101" pitchFamily="2" charset="-122"/>
                        </a:rPr>
                        <a:t>万元</a:t>
                      </a:r>
                      <a:endParaRPr lang="zh-CN" sz="1000" kern="100">
                        <a:effectLst/>
                        <a:latin typeface="Times New Roman" panose="02020603050405020304" charset="0"/>
                        <a:ea typeface="宋体" panose="02010600030101010101" pitchFamily="2" charset="-122"/>
                      </a:endParaRPr>
                    </a:p>
                  </a:txBody>
                  <a:tcPr marL="64528" marR="64528" marT="3405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100">
                          <a:effectLst/>
                          <a:latin typeface="宋体" panose="02010600030101010101" pitchFamily="2" charset="-122"/>
                          <a:ea typeface="宋体" panose="02010600030101010101" pitchFamily="2" charset="-122"/>
                        </a:rPr>
                        <a:t>18</a:t>
                      </a:r>
                      <a:endParaRPr lang="zh-CN" sz="1000" kern="100">
                        <a:effectLst/>
                        <a:latin typeface="Times New Roman" panose="02020603050405020304" charset="0"/>
                        <a:ea typeface="宋体" panose="02010600030101010101" pitchFamily="2" charset="-122"/>
                      </a:endParaRPr>
                    </a:p>
                  </a:txBody>
                  <a:tcPr marL="64528" marR="64528" marT="3405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300"/>
                        </a:spcAft>
                      </a:pPr>
                      <a:r>
                        <a:rPr lang="en-US" sz="800" kern="100">
                          <a:effectLst/>
                          <a:latin typeface="Times New Roman" panose="02020603050405020304" charset="0"/>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4528" marR="64528" marT="34057" marB="0">
                    <a:lnL w="12700" cap="flat" cmpd="sng" algn="ctr">
                      <a:solidFill>
                        <a:srgbClr val="000000"/>
                      </a:solidFill>
                      <a:prstDash val="solid"/>
                      <a:round/>
                      <a:headEnd type="none" w="med" len="med"/>
                      <a:tailEnd type="none" w="med" len="med"/>
                    </a:lnL>
                    <a:lnR>
                      <a:noFill/>
                    </a:lnR>
                    <a:lnT>
                      <a:noFill/>
                    </a:lnT>
                    <a:lnB>
                      <a:noFill/>
                    </a:lnB>
                  </a:tcPr>
                </a:tc>
              </a:tr>
              <a:tr h="200516">
                <a:tc>
                  <a:txBody>
                    <a:bodyPr/>
                    <a:lstStyle/>
                    <a:p>
                      <a:pPr indent="228600" algn="just">
                        <a:lnSpc>
                          <a:spcPts val="1400"/>
                        </a:lnSpc>
                        <a:spcAft>
                          <a:spcPts val="0"/>
                        </a:spcAft>
                      </a:pPr>
                      <a:r>
                        <a:rPr lang="zh-CN" sz="800" kern="100">
                          <a:effectLst/>
                          <a:latin typeface="Times New Roman" panose="02020603050405020304" charset="0"/>
                          <a:ea typeface="宋体" panose="02010600030101010101" pitchFamily="2" charset="-122"/>
                        </a:rPr>
                        <a:t>社会资金</a:t>
                      </a:r>
                      <a:endParaRPr lang="zh-CN" sz="1000" kern="100">
                        <a:effectLst/>
                        <a:latin typeface="Times New Roman" panose="02020603050405020304" charset="0"/>
                        <a:ea typeface="宋体" panose="02010600030101010101" pitchFamily="2" charset="-122"/>
                      </a:endParaRPr>
                    </a:p>
                  </a:txBody>
                  <a:tcPr marL="64528" marR="64528" marT="34057"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800" kern="100">
                          <a:effectLst/>
                          <a:latin typeface="Times New Roman" panose="02020603050405020304" charset="0"/>
                          <a:ea typeface="宋体" panose="02010600030101010101" pitchFamily="2" charset="-122"/>
                        </a:rPr>
                        <a:t>万元</a:t>
                      </a:r>
                      <a:endParaRPr lang="zh-CN" sz="1000" kern="100">
                        <a:effectLst/>
                        <a:latin typeface="Times New Roman" panose="02020603050405020304" charset="0"/>
                        <a:ea typeface="宋体" panose="02010600030101010101" pitchFamily="2" charset="-122"/>
                      </a:endParaRPr>
                    </a:p>
                  </a:txBody>
                  <a:tcPr marL="64528" marR="64528" marT="3405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100">
                          <a:effectLst/>
                          <a:latin typeface="宋体" panose="02010600030101010101" pitchFamily="2" charset="-122"/>
                          <a:ea typeface="宋体" panose="02010600030101010101" pitchFamily="2" charset="-122"/>
                        </a:rPr>
                        <a:t>19</a:t>
                      </a:r>
                      <a:endParaRPr lang="zh-CN" sz="1000" kern="100">
                        <a:effectLst/>
                        <a:latin typeface="Times New Roman" panose="02020603050405020304" charset="0"/>
                        <a:ea typeface="宋体" panose="02010600030101010101" pitchFamily="2" charset="-122"/>
                      </a:endParaRPr>
                    </a:p>
                  </a:txBody>
                  <a:tcPr marL="64528" marR="64528" marT="3405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300"/>
                        </a:spcAft>
                      </a:pPr>
                      <a:r>
                        <a:rPr lang="en-US" sz="800" kern="100">
                          <a:effectLst/>
                          <a:latin typeface="Times New Roman" panose="02020603050405020304" charset="0"/>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4528" marR="64528" marT="34057" marB="0">
                    <a:lnL w="12700" cap="flat" cmpd="sng" algn="ctr">
                      <a:solidFill>
                        <a:srgbClr val="000000"/>
                      </a:solidFill>
                      <a:prstDash val="solid"/>
                      <a:round/>
                      <a:headEnd type="none" w="med" len="med"/>
                      <a:tailEnd type="none" w="med" len="med"/>
                    </a:lnL>
                    <a:lnR>
                      <a:noFill/>
                    </a:lnR>
                    <a:lnT>
                      <a:noFill/>
                    </a:lnT>
                    <a:lnB>
                      <a:noFill/>
                    </a:lnB>
                  </a:tcPr>
                </a:tc>
              </a:tr>
              <a:tr h="200516">
                <a:tc>
                  <a:txBody>
                    <a:bodyPr/>
                    <a:lstStyle/>
                    <a:p>
                      <a:pPr indent="228600" algn="just">
                        <a:lnSpc>
                          <a:spcPts val="1400"/>
                        </a:lnSpc>
                        <a:spcAft>
                          <a:spcPts val="0"/>
                        </a:spcAft>
                      </a:pPr>
                      <a:r>
                        <a:rPr lang="zh-CN" sz="800" kern="100">
                          <a:effectLst/>
                          <a:latin typeface="Times New Roman" panose="02020603050405020304" charset="0"/>
                          <a:ea typeface="宋体" panose="02010600030101010101" pitchFamily="2" charset="-122"/>
                        </a:rPr>
                        <a:t>个人集资</a:t>
                      </a:r>
                      <a:endParaRPr lang="zh-CN" sz="1000" kern="100">
                        <a:effectLst/>
                        <a:latin typeface="Times New Roman" panose="02020603050405020304" charset="0"/>
                        <a:ea typeface="宋体" panose="02010600030101010101" pitchFamily="2" charset="-122"/>
                      </a:endParaRPr>
                    </a:p>
                  </a:txBody>
                  <a:tcPr marL="64528" marR="64528" marT="34057"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800" kern="100">
                          <a:effectLst/>
                          <a:latin typeface="Times New Roman" panose="02020603050405020304" charset="0"/>
                          <a:ea typeface="宋体" panose="02010600030101010101" pitchFamily="2" charset="-122"/>
                        </a:rPr>
                        <a:t>万元</a:t>
                      </a:r>
                      <a:endParaRPr lang="zh-CN" sz="1000" kern="100">
                        <a:effectLst/>
                        <a:latin typeface="Times New Roman" panose="02020603050405020304" charset="0"/>
                        <a:ea typeface="宋体" panose="02010600030101010101" pitchFamily="2" charset="-122"/>
                      </a:endParaRPr>
                    </a:p>
                  </a:txBody>
                  <a:tcPr marL="64528" marR="64528" marT="3405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100">
                          <a:effectLst/>
                          <a:latin typeface="宋体" panose="02010600030101010101" pitchFamily="2" charset="-122"/>
                          <a:ea typeface="宋体" panose="02010600030101010101" pitchFamily="2" charset="-122"/>
                        </a:rPr>
                        <a:t>20</a:t>
                      </a:r>
                      <a:endParaRPr lang="zh-CN" sz="1000" kern="100">
                        <a:effectLst/>
                        <a:latin typeface="Times New Roman" panose="02020603050405020304" charset="0"/>
                        <a:ea typeface="宋体" panose="02010600030101010101" pitchFamily="2" charset="-122"/>
                      </a:endParaRPr>
                    </a:p>
                  </a:txBody>
                  <a:tcPr marL="64528" marR="64528" marT="3405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300"/>
                        </a:spcAft>
                      </a:pPr>
                      <a:r>
                        <a:rPr lang="en-US" sz="800" kern="100">
                          <a:effectLst/>
                          <a:latin typeface="Times New Roman" panose="02020603050405020304" charset="0"/>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4528" marR="64528" marT="34057" marB="0">
                    <a:lnL w="12700" cap="flat" cmpd="sng" algn="ctr">
                      <a:solidFill>
                        <a:srgbClr val="000000"/>
                      </a:solidFill>
                      <a:prstDash val="solid"/>
                      <a:round/>
                      <a:headEnd type="none" w="med" len="med"/>
                      <a:tailEnd type="none" w="med" len="med"/>
                    </a:lnL>
                    <a:lnR>
                      <a:noFill/>
                    </a:lnR>
                    <a:lnT>
                      <a:noFill/>
                    </a:lnT>
                    <a:lnB>
                      <a:noFill/>
                    </a:lnB>
                  </a:tcPr>
                </a:tc>
              </a:tr>
              <a:tr h="200516">
                <a:tc>
                  <a:txBody>
                    <a:bodyPr/>
                    <a:lstStyle/>
                    <a:p>
                      <a:pPr indent="228600" algn="just">
                        <a:lnSpc>
                          <a:spcPts val="1400"/>
                        </a:lnSpc>
                        <a:spcAft>
                          <a:spcPts val="0"/>
                        </a:spcAft>
                      </a:pPr>
                      <a:r>
                        <a:rPr lang="zh-CN" sz="800" kern="100">
                          <a:effectLst/>
                          <a:latin typeface="Times New Roman" panose="02020603050405020304" charset="0"/>
                          <a:ea typeface="宋体" panose="02010600030101010101" pitchFamily="2" charset="-122"/>
                        </a:rPr>
                        <a:t>无偿捐赠</a:t>
                      </a:r>
                      <a:endParaRPr lang="zh-CN" sz="1000" kern="100">
                        <a:effectLst/>
                        <a:latin typeface="Times New Roman" panose="02020603050405020304" charset="0"/>
                        <a:ea typeface="宋体" panose="02010600030101010101" pitchFamily="2" charset="-122"/>
                      </a:endParaRPr>
                    </a:p>
                  </a:txBody>
                  <a:tcPr marL="64528" marR="64528" marT="34057"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800" kern="100">
                          <a:effectLst/>
                          <a:latin typeface="Times New Roman" panose="02020603050405020304" charset="0"/>
                          <a:ea typeface="宋体" panose="02010600030101010101" pitchFamily="2" charset="-122"/>
                        </a:rPr>
                        <a:t>万元</a:t>
                      </a:r>
                      <a:endParaRPr lang="zh-CN" sz="1000" kern="100">
                        <a:effectLst/>
                        <a:latin typeface="Times New Roman" panose="02020603050405020304" charset="0"/>
                        <a:ea typeface="宋体" panose="02010600030101010101" pitchFamily="2" charset="-122"/>
                      </a:endParaRPr>
                    </a:p>
                  </a:txBody>
                  <a:tcPr marL="64528" marR="64528" marT="3405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100">
                          <a:effectLst/>
                          <a:latin typeface="宋体" panose="02010600030101010101" pitchFamily="2" charset="-122"/>
                          <a:ea typeface="宋体" panose="02010600030101010101" pitchFamily="2" charset="-122"/>
                        </a:rPr>
                        <a:t>21</a:t>
                      </a:r>
                      <a:endParaRPr lang="zh-CN" sz="1000" kern="100">
                        <a:effectLst/>
                        <a:latin typeface="Times New Roman" panose="02020603050405020304" charset="0"/>
                        <a:ea typeface="宋体" panose="02010600030101010101" pitchFamily="2" charset="-122"/>
                      </a:endParaRPr>
                    </a:p>
                  </a:txBody>
                  <a:tcPr marL="64528" marR="64528" marT="3405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300"/>
                        </a:spcAft>
                      </a:pPr>
                      <a:r>
                        <a:rPr lang="en-US" sz="800" kern="100">
                          <a:effectLst/>
                          <a:latin typeface="Times New Roman" panose="02020603050405020304" charset="0"/>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4528" marR="64528" marT="34057" marB="0">
                    <a:lnL w="12700" cap="flat" cmpd="sng" algn="ctr">
                      <a:solidFill>
                        <a:srgbClr val="000000"/>
                      </a:solidFill>
                      <a:prstDash val="solid"/>
                      <a:round/>
                      <a:headEnd type="none" w="med" len="med"/>
                      <a:tailEnd type="none" w="med" len="med"/>
                    </a:lnL>
                    <a:lnR>
                      <a:noFill/>
                    </a:lnR>
                    <a:lnT>
                      <a:noFill/>
                    </a:lnT>
                    <a:lnB>
                      <a:noFill/>
                    </a:lnB>
                  </a:tcPr>
                </a:tc>
              </a:tr>
              <a:tr h="200516">
                <a:tc>
                  <a:txBody>
                    <a:bodyPr/>
                    <a:lstStyle/>
                    <a:p>
                      <a:pPr indent="228600" algn="just">
                        <a:lnSpc>
                          <a:spcPts val="1400"/>
                        </a:lnSpc>
                        <a:spcAft>
                          <a:spcPts val="0"/>
                        </a:spcAft>
                      </a:pPr>
                      <a:r>
                        <a:rPr lang="zh-CN" sz="800" kern="100">
                          <a:effectLst/>
                          <a:latin typeface="Times New Roman" panose="02020603050405020304" charset="0"/>
                          <a:ea typeface="宋体" panose="02010600030101010101" pitchFamily="2" charset="-122"/>
                        </a:rPr>
                        <a:t>利用外资</a:t>
                      </a:r>
                      <a:endParaRPr lang="zh-CN" sz="1000" kern="100">
                        <a:effectLst/>
                        <a:latin typeface="Times New Roman" panose="02020603050405020304" charset="0"/>
                        <a:ea typeface="宋体" panose="02010600030101010101" pitchFamily="2" charset="-122"/>
                      </a:endParaRPr>
                    </a:p>
                  </a:txBody>
                  <a:tcPr marL="64528" marR="64528" marT="34057"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800" kern="100">
                          <a:effectLst/>
                          <a:latin typeface="Times New Roman" panose="02020603050405020304" charset="0"/>
                          <a:ea typeface="宋体" panose="02010600030101010101" pitchFamily="2" charset="-122"/>
                        </a:rPr>
                        <a:t>万元</a:t>
                      </a:r>
                      <a:endParaRPr lang="zh-CN" sz="1000" kern="100">
                        <a:effectLst/>
                        <a:latin typeface="Times New Roman" panose="02020603050405020304" charset="0"/>
                        <a:ea typeface="宋体" panose="02010600030101010101" pitchFamily="2" charset="-122"/>
                      </a:endParaRPr>
                    </a:p>
                  </a:txBody>
                  <a:tcPr marL="64528" marR="64528" marT="3405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100">
                          <a:effectLst/>
                          <a:latin typeface="宋体" panose="02010600030101010101" pitchFamily="2" charset="-122"/>
                          <a:ea typeface="宋体" panose="02010600030101010101" pitchFamily="2" charset="-122"/>
                        </a:rPr>
                        <a:t>22</a:t>
                      </a:r>
                      <a:endParaRPr lang="zh-CN" sz="1000" kern="100">
                        <a:effectLst/>
                        <a:latin typeface="Times New Roman" panose="02020603050405020304" charset="0"/>
                        <a:ea typeface="宋体" panose="02010600030101010101" pitchFamily="2" charset="-122"/>
                      </a:endParaRPr>
                    </a:p>
                  </a:txBody>
                  <a:tcPr marL="64528" marR="64528" marT="3405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300"/>
                        </a:spcAft>
                      </a:pPr>
                      <a:r>
                        <a:rPr lang="en-US" sz="800" kern="100">
                          <a:effectLst/>
                          <a:latin typeface="Times New Roman" panose="02020603050405020304" charset="0"/>
                          <a:ea typeface="宋体" panose="02010600030101010101" pitchFamily="2" charset="-122"/>
                        </a:rPr>
                        <a:t> </a:t>
                      </a:r>
                      <a:endParaRPr lang="zh-CN" sz="1000" kern="100">
                        <a:effectLst/>
                        <a:latin typeface="Times New Roman" panose="02020603050405020304" charset="0"/>
                        <a:ea typeface="宋体" panose="02010600030101010101" pitchFamily="2" charset="-122"/>
                      </a:endParaRPr>
                    </a:p>
                  </a:txBody>
                  <a:tcPr marL="64528" marR="64528" marT="34057" marB="0">
                    <a:lnL w="12700" cap="flat" cmpd="sng" algn="ctr">
                      <a:solidFill>
                        <a:srgbClr val="000000"/>
                      </a:solidFill>
                      <a:prstDash val="solid"/>
                      <a:round/>
                      <a:headEnd type="none" w="med" len="med"/>
                      <a:tailEnd type="none" w="med" len="med"/>
                    </a:lnL>
                    <a:lnR>
                      <a:noFill/>
                    </a:lnR>
                    <a:lnT>
                      <a:noFill/>
                    </a:lnT>
                    <a:lnB>
                      <a:noFill/>
                    </a:lnB>
                  </a:tcPr>
                </a:tc>
              </a:tr>
              <a:tr h="200516">
                <a:tc>
                  <a:txBody>
                    <a:bodyPr/>
                    <a:lstStyle/>
                    <a:p>
                      <a:pPr indent="228600" algn="just">
                        <a:lnSpc>
                          <a:spcPts val="1400"/>
                        </a:lnSpc>
                        <a:spcAft>
                          <a:spcPts val="0"/>
                        </a:spcAft>
                      </a:pPr>
                      <a:r>
                        <a:rPr lang="zh-CN" sz="800" kern="100">
                          <a:effectLst/>
                          <a:latin typeface="Times New Roman" panose="02020603050405020304" charset="0"/>
                          <a:ea typeface="宋体" panose="02010600030101010101" pitchFamily="2" charset="-122"/>
                        </a:rPr>
                        <a:t>其他</a:t>
                      </a:r>
                      <a:endParaRPr lang="zh-CN" sz="1000" kern="100">
                        <a:effectLst/>
                        <a:latin typeface="Times New Roman" panose="02020603050405020304" charset="0"/>
                        <a:ea typeface="宋体" panose="02010600030101010101" pitchFamily="2" charset="-122"/>
                      </a:endParaRPr>
                    </a:p>
                  </a:txBody>
                  <a:tcPr marL="64528" marR="64528" marT="34057"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800" kern="100">
                          <a:effectLst/>
                          <a:latin typeface="Times New Roman" panose="02020603050405020304" charset="0"/>
                          <a:ea typeface="宋体" panose="02010600030101010101" pitchFamily="2" charset="-122"/>
                        </a:rPr>
                        <a:t>万元</a:t>
                      </a:r>
                      <a:endParaRPr lang="zh-CN" sz="1000" kern="100">
                        <a:effectLst/>
                        <a:latin typeface="Times New Roman" panose="02020603050405020304" charset="0"/>
                        <a:ea typeface="宋体" panose="02010600030101010101" pitchFamily="2" charset="-122"/>
                      </a:endParaRPr>
                    </a:p>
                  </a:txBody>
                  <a:tcPr marL="64528" marR="64528" marT="3405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800" kern="100">
                          <a:effectLst/>
                          <a:latin typeface="宋体" panose="02010600030101010101" pitchFamily="2" charset="-122"/>
                          <a:ea typeface="宋体" panose="02010600030101010101" pitchFamily="2" charset="-122"/>
                        </a:rPr>
                        <a:t>23</a:t>
                      </a:r>
                      <a:endParaRPr lang="zh-CN" sz="1000" kern="100">
                        <a:effectLst/>
                        <a:latin typeface="Times New Roman" panose="02020603050405020304" charset="0"/>
                        <a:ea typeface="宋体" panose="02010600030101010101" pitchFamily="2" charset="-122"/>
                      </a:endParaRPr>
                    </a:p>
                  </a:txBody>
                  <a:tcPr marL="64528" marR="64528" marT="3405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300"/>
                        </a:spcAft>
                      </a:pPr>
                      <a:r>
                        <a:rPr lang="en-US" sz="800" kern="100" dirty="0">
                          <a:effectLst/>
                          <a:latin typeface="Times New Roman" panose="02020603050405020304" charset="0"/>
                          <a:ea typeface="宋体" panose="02010600030101010101" pitchFamily="2" charset="-122"/>
                        </a:rPr>
                        <a:t> </a:t>
                      </a:r>
                      <a:endParaRPr lang="zh-CN" sz="1000" kern="100" dirty="0">
                        <a:effectLst/>
                        <a:latin typeface="Times New Roman" panose="02020603050405020304" charset="0"/>
                        <a:ea typeface="宋体" panose="02010600030101010101" pitchFamily="2" charset="-122"/>
                      </a:endParaRPr>
                    </a:p>
                  </a:txBody>
                  <a:tcPr marL="64528" marR="64528" marT="34057" marB="0">
                    <a:lnL w="12700" cap="flat" cmpd="sng" algn="ctr">
                      <a:solidFill>
                        <a:srgbClr val="000000"/>
                      </a:solidFill>
                      <a:prstDash val="solid"/>
                      <a:round/>
                      <a:headEnd type="none" w="med" len="med"/>
                      <a:tailEnd type="none" w="med" len="med"/>
                    </a:lnL>
                    <a:lnR>
                      <a:noFill/>
                    </a:lnR>
                    <a:lnT>
                      <a:noFill/>
                    </a:lnT>
                    <a:lnB>
                      <a:noFill/>
                    </a:lnB>
                  </a:tcPr>
                </a:tc>
              </a:tr>
            </a:tbl>
          </a:graphicData>
        </a:graphic>
      </p:graphicFrame>
      <p:graphicFrame>
        <p:nvGraphicFramePr>
          <p:cNvPr id="6" name="表格 5"/>
          <p:cNvGraphicFramePr>
            <a:graphicFrameLocks noGrp="1"/>
          </p:cNvGraphicFramePr>
          <p:nvPr/>
        </p:nvGraphicFramePr>
        <p:xfrm>
          <a:off x="5971007" y="1133689"/>
          <a:ext cx="5547894" cy="5206947"/>
        </p:xfrm>
        <a:graphic>
          <a:graphicData uri="http://schemas.openxmlformats.org/drawingml/2006/table">
            <a:tbl>
              <a:tblPr firstRow="1" firstCol="1" bandRow="1"/>
              <a:tblGrid>
                <a:gridCol w="1753894"/>
                <a:gridCol w="577171"/>
                <a:gridCol w="576492"/>
                <a:gridCol w="2640337"/>
              </a:tblGrid>
              <a:tr h="226389">
                <a:tc>
                  <a:txBody>
                    <a:bodyPr/>
                    <a:lstStyle/>
                    <a:p>
                      <a:pPr algn="l">
                        <a:lnSpc>
                          <a:spcPts val="1400"/>
                        </a:lnSpc>
                        <a:spcAft>
                          <a:spcPts val="0"/>
                        </a:spcAft>
                      </a:pPr>
                      <a:r>
                        <a:rPr lang="zh-CN" sz="900" kern="100" dirty="0">
                          <a:effectLst/>
                          <a:latin typeface="Times New Roman" panose="02020603050405020304" charset="0"/>
                          <a:ea typeface="宋体" panose="02010600030101010101" pitchFamily="2" charset="-122"/>
                        </a:rPr>
                        <a:t>本年完成投资按构成分</a:t>
                      </a:r>
                      <a:r>
                        <a:rPr lang="en-US" sz="900" kern="100" dirty="0">
                          <a:effectLst/>
                          <a:latin typeface="Times New Roman" panose="02020603050405020304" charset="0"/>
                          <a:ea typeface="宋体" panose="02010600030101010101" pitchFamily="2" charset="-122"/>
                        </a:rPr>
                        <a:t>(</a:t>
                      </a:r>
                      <a:r>
                        <a:rPr lang="zh-CN" sz="900" kern="100" dirty="0">
                          <a:effectLst/>
                          <a:latin typeface="Times New Roman" panose="02020603050405020304" charset="0"/>
                          <a:ea typeface="宋体" panose="02010600030101010101" pitchFamily="2" charset="-122"/>
                        </a:rPr>
                        <a:t>高校</a:t>
                      </a:r>
                      <a:r>
                        <a:rPr lang="en-US" sz="900" kern="100" dirty="0">
                          <a:effectLst/>
                          <a:latin typeface="Times New Roman" panose="02020603050405020304" charset="0"/>
                          <a:ea typeface="宋体" panose="02010600030101010101" pitchFamily="2" charset="-122"/>
                        </a:rPr>
                        <a:t>)</a:t>
                      </a:r>
                      <a:endParaRPr lang="zh-CN" sz="1050" kern="100" dirty="0">
                        <a:effectLst/>
                        <a:latin typeface="Times New Roman" panose="02020603050405020304" charset="0"/>
                        <a:ea typeface="宋体" panose="02010600030101010101" pitchFamily="2" charset="-122"/>
                      </a:endParaRPr>
                    </a:p>
                  </a:txBody>
                  <a:tcPr marL="68580" marR="68580" marT="3619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3619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a:t>
                      </a:r>
                      <a:endParaRPr lang="zh-CN" sz="1050" kern="100">
                        <a:effectLst/>
                        <a:latin typeface="Times New Roman" panose="02020603050405020304" charset="0"/>
                        <a:ea typeface="宋体" panose="02010600030101010101" pitchFamily="2" charset="-122"/>
                      </a:endParaRPr>
                    </a:p>
                  </a:txBody>
                  <a:tcPr marL="68580" marR="68580" marT="3619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300"/>
                        </a:spcAft>
                      </a:pPr>
                      <a:r>
                        <a:rPr lang="en-US" sz="900" kern="100">
                          <a:effectLst/>
                          <a:latin typeface="Times New Roman" panose="02020603050405020304" charset="0"/>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36195" marB="0">
                    <a:lnL w="12700" cap="flat" cmpd="sng" algn="ctr">
                      <a:solidFill>
                        <a:srgbClr val="000000"/>
                      </a:solidFill>
                      <a:prstDash val="solid"/>
                      <a:round/>
                      <a:headEnd type="none" w="med" len="med"/>
                      <a:tailEnd type="none" w="med" len="med"/>
                    </a:lnL>
                    <a:lnR>
                      <a:noFill/>
                    </a:lnR>
                    <a:lnT>
                      <a:noFill/>
                    </a:lnT>
                    <a:lnB>
                      <a:noFill/>
                    </a:lnB>
                  </a:tcPr>
                </a:tc>
              </a:tr>
              <a:tr h="226389">
                <a:tc>
                  <a:txBody>
                    <a:bodyPr/>
                    <a:lstStyle/>
                    <a:p>
                      <a:pPr algn="l">
                        <a:lnSpc>
                          <a:spcPts val="1400"/>
                        </a:lnSpc>
                        <a:spcAft>
                          <a:spcPts val="0"/>
                        </a:spcAft>
                      </a:pPr>
                      <a:r>
                        <a:rPr lang="zh-CN" sz="900" kern="100">
                          <a:effectLst/>
                          <a:latin typeface="Times New Roman" panose="02020603050405020304" charset="0"/>
                          <a:ea typeface="宋体" panose="02010600030101010101" pitchFamily="2" charset="-122"/>
                        </a:rPr>
                        <a:t>建安工程</a:t>
                      </a:r>
                      <a:endParaRPr lang="zh-CN" sz="1050" kern="100">
                        <a:effectLst/>
                        <a:latin typeface="Times New Roman" panose="02020603050405020304" charset="0"/>
                        <a:ea typeface="宋体" panose="02010600030101010101" pitchFamily="2" charset="-122"/>
                      </a:endParaRPr>
                    </a:p>
                  </a:txBody>
                  <a:tcPr marL="68580" marR="68580" marT="3619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万元</a:t>
                      </a:r>
                      <a:endParaRPr lang="zh-CN" sz="1050" kern="100">
                        <a:effectLst/>
                        <a:latin typeface="Times New Roman" panose="02020603050405020304" charset="0"/>
                        <a:ea typeface="宋体" panose="02010600030101010101" pitchFamily="2" charset="-122"/>
                      </a:endParaRPr>
                    </a:p>
                  </a:txBody>
                  <a:tcPr marL="68580" marR="68580" marT="3619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24</a:t>
                      </a:r>
                      <a:endParaRPr lang="zh-CN" sz="1050" kern="100">
                        <a:effectLst/>
                        <a:latin typeface="Times New Roman" panose="02020603050405020304" charset="0"/>
                        <a:ea typeface="宋体" panose="02010600030101010101" pitchFamily="2" charset="-122"/>
                      </a:endParaRPr>
                    </a:p>
                  </a:txBody>
                  <a:tcPr marL="68580" marR="68580" marT="3619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300"/>
                        </a:spcAft>
                      </a:pPr>
                      <a:r>
                        <a:rPr lang="en-US" sz="900" kern="100">
                          <a:effectLst/>
                          <a:latin typeface="Times New Roman" panose="02020603050405020304" charset="0"/>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36195" marB="0">
                    <a:lnL w="12700" cap="flat" cmpd="sng" algn="ctr">
                      <a:solidFill>
                        <a:srgbClr val="000000"/>
                      </a:solidFill>
                      <a:prstDash val="solid"/>
                      <a:round/>
                      <a:headEnd type="none" w="med" len="med"/>
                      <a:tailEnd type="none" w="med" len="med"/>
                    </a:lnL>
                    <a:lnR>
                      <a:noFill/>
                    </a:lnR>
                    <a:lnT>
                      <a:noFill/>
                    </a:lnT>
                    <a:lnB>
                      <a:noFill/>
                    </a:lnB>
                  </a:tcPr>
                </a:tc>
              </a:tr>
              <a:tr h="226389">
                <a:tc>
                  <a:txBody>
                    <a:bodyPr/>
                    <a:lstStyle/>
                    <a:p>
                      <a:pPr algn="l">
                        <a:lnSpc>
                          <a:spcPts val="1400"/>
                        </a:lnSpc>
                        <a:spcAft>
                          <a:spcPts val="0"/>
                        </a:spcAft>
                      </a:pPr>
                      <a:r>
                        <a:rPr lang="zh-CN" sz="900" kern="100">
                          <a:effectLst/>
                          <a:latin typeface="Times New Roman" panose="02020603050405020304" charset="0"/>
                          <a:ea typeface="宋体" panose="02010600030101010101" pitchFamily="2" charset="-122"/>
                        </a:rPr>
                        <a:t>设备购置</a:t>
                      </a:r>
                      <a:endParaRPr lang="zh-CN" sz="1050" kern="100">
                        <a:effectLst/>
                        <a:latin typeface="Times New Roman" panose="02020603050405020304" charset="0"/>
                        <a:ea typeface="宋体" panose="02010600030101010101" pitchFamily="2" charset="-122"/>
                      </a:endParaRPr>
                    </a:p>
                  </a:txBody>
                  <a:tcPr marL="68580" marR="68580" marT="3619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万元</a:t>
                      </a:r>
                      <a:endParaRPr lang="zh-CN" sz="1050" kern="100">
                        <a:effectLst/>
                        <a:latin typeface="Times New Roman" panose="02020603050405020304" charset="0"/>
                        <a:ea typeface="宋体" panose="02010600030101010101" pitchFamily="2" charset="-122"/>
                      </a:endParaRPr>
                    </a:p>
                  </a:txBody>
                  <a:tcPr marL="68580" marR="68580" marT="3619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25</a:t>
                      </a:r>
                      <a:endParaRPr lang="zh-CN" sz="1050" kern="100">
                        <a:effectLst/>
                        <a:latin typeface="Times New Roman" panose="02020603050405020304" charset="0"/>
                        <a:ea typeface="宋体" panose="02010600030101010101" pitchFamily="2" charset="-122"/>
                      </a:endParaRPr>
                    </a:p>
                  </a:txBody>
                  <a:tcPr marL="68580" marR="68580" marT="3619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300"/>
                        </a:spcAft>
                      </a:pPr>
                      <a:r>
                        <a:rPr lang="en-US" sz="900" kern="100">
                          <a:effectLst/>
                          <a:latin typeface="Times New Roman" panose="02020603050405020304" charset="0"/>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36195" marB="0">
                    <a:lnL w="12700" cap="flat" cmpd="sng" algn="ctr">
                      <a:solidFill>
                        <a:srgbClr val="000000"/>
                      </a:solidFill>
                      <a:prstDash val="solid"/>
                      <a:round/>
                      <a:headEnd type="none" w="med" len="med"/>
                      <a:tailEnd type="none" w="med" len="med"/>
                    </a:lnL>
                    <a:lnR>
                      <a:noFill/>
                    </a:lnR>
                    <a:lnT>
                      <a:noFill/>
                    </a:lnT>
                    <a:lnB>
                      <a:noFill/>
                    </a:lnB>
                  </a:tcPr>
                </a:tc>
              </a:tr>
              <a:tr h="226389">
                <a:tc>
                  <a:txBody>
                    <a:bodyPr/>
                    <a:lstStyle/>
                    <a:p>
                      <a:pPr algn="l">
                        <a:lnSpc>
                          <a:spcPts val="1400"/>
                        </a:lnSpc>
                        <a:spcAft>
                          <a:spcPts val="0"/>
                        </a:spcAft>
                      </a:pPr>
                      <a:r>
                        <a:rPr lang="zh-CN" sz="900" kern="100">
                          <a:effectLst/>
                          <a:latin typeface="Times New Roman" panose="02020603050405020304" charset="0"/>
                          <a:ea typeface="宋体" panose="02010600030101010101" pitchFamily="2" charset="-122"/>
                        </a:rPr>
                        <a:t>其他</a:t>
                      </a:r>
                      <a:endParaRPr lang="zh-CN" sz="1050" kern="100">
                        <a:effectLst/>
                        <a:latin typeface="Times New Roman" panose="02020603050405020304" charset="0"/>
                        <a:ea typeface="宋体" panose="02010600030101010101" pitchFamily="2" charset="-122"/>
                      </a:endParaRPr>
                    </a:p>
                  </a:txBody>
                  <a:tcPr marL="68580" marR="68580" marT="3619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万元</a:t>
                      </a:r>
                      <a:endParaRPr lang="zh-CN" sz="1050" kern="100">
                        <a:effectLst/>
                        <a:latin typeface="Times New Roman" panose="02020603050405020304" charset="0"/>
                        <a:ea typeface="宋体" panose="02010600030101010101" pitchFamily="2" charset="-122"/>
                      </a:endParaRPr>
                    </a:p>
                  </a:txBody>
                  <a:tcPr marL="68580" marR="68580" marT="3619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26</a:t>
                      </a:r>
                      <a:endParaRPr lang="zh-CN" sz="1050" kern="100">
                        <a:effectLst/>
                        <a:latin typeface="Times New Roman" panose="02020603050405020304" charset="0"/>
                        <a:ea typeface="宋体" panose="02010600030101010101" pitchFamily="2" charset="-122"/>
                      </a:endParaRPr>
                    </a:p>
                  </a:txBody>
                  <a:tcPr marL="68580" marR="68580" marT="3619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300"/>
                        </a:spcAft>
                      </a:pPr>
                      <a:r>
                        <a:rPr lang="en-US" sz="900" kern="100">
                          <a:effectLst/>
                          <a:latin typeface="Times New Roman" panose="02020603050405020304" charset="0"/>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36195" marB="0">
                    <a:lnL w="12700" cap="flat" cmpd="sng" algn="ctr">
                      <a:solidFill>
                        <a:srgbClr val="000000"/>
                      </a:solidFill>
                      <a:prstDash val="solid"/>
                      <a:round/>
                      <a:headEnd type="none" w="med" len="med"/>
                      <a:tailEnd type="none" w="med" len="med"/>
                    </a:lnL>
                    <a:lnR>
                      <a:noFill/>
                    </a:lnR>
                    <a:lnT>
                      <a:noFill/>
                    </a:lnT>
                    <a:lnB>
                      <a:noFill/>
                    </a:lnB>
                  </a:tcPr>
                </a:tc>
              </a:tr>
              <a:tr h="226389">
                <a:tc>
                  <a:txBody>
                    <a:bodyPr/>
                    <a:lstStyle/>
                    <a:p>
                      <a:pPr algn="l">
                        <a:lnSpc>
                          <a:spcPts val="1400"/>
                        </a:lnSpc>
                        <a:spcAft>
                          <a:spcPts val="0"/>
                        </a:spcAft>
                      </a:pPr>
                      <a:r>
                        <a:rPr lang="zh-CN" sz="900" kern="100">
                          <a:effectLst/>
                          <a:latin typeface="Times New Roman" panose="02020603050405020304" charset="0"/>
                          <a:ea typeface="宋体" panose="02010600030101010101" pitchFamily="2" charset="-122"/>
                        </a:rPr>
                        <a:t>本年施工建筑面积</a:t>
                      </a:r>
                      <a:endParaRPr lang="zh-CN" sz="1050" kern="100">
                        <a:effectLst/>
                        <a:latin typeface="Times New Roman" panose="02020603050405020304" charset="0"/>
                        <a:ea typeface="宋体" panose="02010600030101010101" pitchFamily="2" charset="-122"/>
                      </a:endParaRPr>
                    </a:p>
                  </a:txBody>
                  <a:tcPr marL="68580" marR="68580" marT="3619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平方米</a:t>
                      </a:r>
                      <a:endParaRPr lang="zh-CN" sz="1050" kern="100">
                        <a:effectLst/>
                        <a:latin typeface="Times New Roman" panose="02020603050405020304" charset="0"/>
                        <a:ea typeface="宋体" panose="02010600030101010101" pitchFamily="2" charset="-122"/>
                      </a:endParaRPr>
                    </a:p>
                  </a:txBody>
                  <a:tcPr marL="68580" marR="68580" marT="3619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27</a:t>
                      </a:r>
                      <a:endParaRPr lang="zh-CN" sz="1050" kern="100">
                        <a:effectLst/>
                        <a:latin typeface="Times New Roman" panose="02020603050405020304" charset="0"/>
                        <a:ea typeface="宋体" panose="02010600030101010101" pitchFamily="2" charset="-122"/>
                      </a:endParaRPr>
                    </a:p>
                  </a:txBody>
                  <a:tcPr marL="68580" marR="68580" marT="3619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300"/>
                        </a:spcAft>
                      </a:pPr>
                      <a:r>
                        <a:rPr lang="en-US" sz="900" kern="100">
                          <a:effectLst/>
                          <a:latin typeface="Times New Roman" panose="02020603050405020304" charset="0"/>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36195" marB="0">
                    <a:lnL w="12700" cap="flat" cmpd="sng" algn="ctr">
                      <a:solidFill>
                        <a:srgbClr val="000000"/>
                      </a:solidFill>
                      <a:prstDash val="solid"/>
                      <a:round/>
                      <a:headEnd type="none" w="med" len="med"/>
                      <a:tailEnd type="none" w="med" len="med"/>
                    </a:lnL>
                    <a:lnR>
                      <a:noFill/>
                    </a:lnR>
                    <a:lnT>
                      <a:noFill/>
                    </a:lnT>
                    <a:lnB>
                      <a:noFill/>
                    </a:lnB>
                  </a:tcPr>
                </a:tc>
              </a:tr>
              <a:tr h="226389">
                <a:tc>
                  <a:txBody>
                    <a:bodyPr/>
                    <a:lstStyle/>
                    <a:p>
                      <a:pPr indent="114300" algn="l">
                        <a:lnSpc>
                          <a:spcPts val="1400"/>
                        </a:lnSpc>
                        <a:spcAft>
                          <a:spcPts val="0"/>
                        </a:spcAft>
                      </a:pPr>
                      <a:r>
                        <a:rPr lang="en-US" sz="900" kern="100">
                          <a:effectLst/>
                          <a:latin typeface="Times New Roman" panose="02020603050405020304" charset="0"/>
                          <a:ea typeface="宋体" panose="02010600030101010101" pitchFamily="2" charset="-122"/>
                        </a:rPr>
                        <a:t>#</a:t>
                      </a:r>
                      <a:r>
                        <a:rPr lang="zh-CN" sz="900" kern="100">
                          <a:effectLst/>
                          <a:latin typeface="Times New Roman" panose="02020603050405020304" charset="0"/>
                          <a:ea typeface="宋体" panose="02010600030101010101" pitchFamily="2" charset="-122"/>
                        </a:rPr>
                        <a:t>本年新开工</a:t>
                      </a:r>
                      <a:endParaRPr lang="zh-CN" sz="1050" kern="100">
                        <a:effectLst/>
                        <a:latin typeface="Times New Roman" panose="02020603050405020304" charset="0"/>
                        <a:ea typeface="宋体" panose="02010600030101010101" pitchFamily="2" charset="-122"/>
                      </a:endParaRPr>
                    </a:p>
                  </a:txBody>
                  <a:tcPr marL="68580" marR="68580" marT="3619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平方米</a:t>
                      </a:r>
                      <a:endParaRPr lang="zh-CN" sz="1050" kern="100">
                        <a:effectLst/>
                        <a:latin typeface="Times New Roman" panose="02020603050405020304" charset="0"/>
                        <a:ea typeface="宋体" panose="02010600030101010101" pitchFamily="2" charset="-122"/>
                      </a:endParaRPr>
                    </a:p>
                  </a:txBody>
                  <a:tcPr marL="68580" marR="68580" marT="3619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28</a:t>
                      </a:r>
                      <a:endParaRPr lang="zh-CN" sz="1050" kern="100">
                        <a:effectLst/>
                        <a:latin typeface="Times New Roman" panose="02020603050405020304" charset="0"/>
                        <a:ea typeface="宋体" panose="02010600030101010101" pitchFamily="2" charset="-122"/>
                      </a:endParaRPr>
                    </a:p>
                  </a:txBody>
                  <a:tcPr marL="68580" marR="68580" marT="3619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300"/>
                        </a:spcAft>
                      </a:pPr>
                      <a:r>
                        <a:rPr lang="en-US" sz="900" kern="100">
                          <a:effectLst/>
                          <a:latin typeface="Times New Roman" panose="02020603050405020304" charset="0"/>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36195" marB="0">
                    <a:lnL w="12700" cap="flat" cmpd="sng" algn="ctr">
                      <a:solidFill>
                        <a:srgbClr val="000000"/>
                      </a:solidFill>
                      <a:prstDash val="solid"/>
                      <a:round/>
                      <a:headEnd type="none" w="med" len="med"/>
                      <a:tailEnd type="none" w="med" len="med"/>
                    </a:lnL>
                    <a:lnR>
                      <a:noFill/>
                    </a:lnR>
                    <a:lnT>
                      <a:noFill/>
                    </a:lnT>
                    <a:lnB>
                      <a:noFill/>
                    </a:lnB>
                  </a:tcPr>
                </a:tc>
              </a:tr>
              <a:tr h="226389">
                <a:tc>
                  <a:txBody>
                    <a:bodyPr/>
                    <a:lstStyle/>
                    <a:p>
                      <a:pPr algn="l">
                        <a:lnSpc>
                          <a:spcPts val="1400"/>
                        </a:lnSpc>
                        <a:spcAft>
                          <a:spcPts val="0"/>
                        </a:spcAft>
                      </a:pPr>
                      <a:r>
                        <a:rPr lang="zh-CN" sz="900" kern="100">
                          <a:effectLst/>
                          <a:latin typeface="Times New Roman" panose="02020603050405020304" charset="0"/>
                          <a:ea typeface="宋体" panose="02010600030101010101" pitchFamily="2" charset="-122"/>
                        </a:rPr>
                        <a:t>本年竣工建筑面积</a:t>
                      </a:r>
                      <a:endParaRPr lang="zh-CN" sz="1050" kern="100">
                        <a:effectLst/>
                        <a:latin typeface="Times New Roman" panose="02020603050405020304" charset="0"/>
                        <a:ea typeface="宋体" panose="02010600030101010101" pitchFamily="2" charset="-122"/>
                      </a:endParaRPr>
                    </a:p>
                  </a:txBody>
                  <a:tcPr marL="68580" marR="68580" marT="3619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平方米</a:t>
                      </a:r>
                      <a:endParaRPr lang="zh-CN" sz="1050" kern="100">
                        <a:effectLst/>
                        <a:latin typeface="Times New Roman" panose="02020603050405020304" charset="0"/>
                        <a:ea typeface="宋体" panose="02010600030101010101" pitchFamily="2" charset="-122"/>
                      </a:endParaRPr>
                    </a:p>
                  </a:txBody>
                  <a:tcPr marL="68580" marR="68580" marT="3619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29</a:t>
                      </a:r>
                      <a:endParaRPr lang="zh-CN" sz="1050" kern="100">
                        <a:effectLst/>
                        <a:latin typeface="Times New Roman" panose="02020603050405020304" charset="0"/>
                        <a:ea typeface="宋体" panose="02010600030101010101" pitchFamily="2" charset="-122"/>
                      </a:endParaRPr>
                    </a:p>
                  </a:txBody>
                  <a:tcPr marL="68580" marR="68580" marT="3619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300"/>
                        </a:spcAft>
                      </a:pPr>
                      <a:r>
                        <a:rPr lang="en-US" sz="900" kern="100">
                          <a:effectLst/>
                          <a:latin typeface="Times New Roman" panose="02020603050405020304" charset="0"/>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36195" marB="0">
                    <a:lnL w="12700" cap="flat" cmpd="sng" algn="ctr">
                      <a:solidFill>
                        <a:srgbClr val="000000"/>
                      </a:solidFill>
                      <a:prstDash val="solid"/>
                      <a:round/>
                      <a:headEnd type="none" w="med" len="med"/>
                      <a:tailEnd type="none" w="med" len="med"/>
                    </a:lnL>
                    <a:lnR>
                      <a:noFill/>
                    </a:lnR>
                    <a:lnT>
                      <a:noFill/>
                    </a:lnT>
                    <a:lnB>
                      <a:noFill/>
                    </a:lnB>
                  </a:tcPr>
                </a:tc>
              </a:tr>
              <a:tr h="226389">
                <a:tc>
                  <a:txBody>
                    <a:bodyPr/>
                    <a:lstStyle/>
                    <a:p>
                      <a:pPr indent="114300" algn="l">
                        <a:lnSpc>
                          <a:spcPts val="1400"/>
                        </a:lnSpc>
                        <a:spcAft>
                          <a:spcPts val="0"/>
                        </a:spcAft>
                      </a:pPr>
                      <a:r>
                        <a:rPr lang="zh-CN" sz="900" kern="100">
                          <a:effectLst/>
                          <a:latin typeface="Times New Roman" panose="02020603050405020304" charset="0"/>
                          <a:ea typeface="宋体" panose="02010600030101010101" pitchFamily="2" charset="-122"/>
                        </a:rPr>
                        <a:t>教学及辅助用房</a:t>
                      </a:r>
                      <a:endParaRPr lang="zh-CN" sz="1050" kern="100">
                        <a:effectLst/>
                        <a:latin typeface="Times New Roman" panose="02020603050405020304" charset="0"/>
                        <a:ea typeface="宋体" panose="02010600030101010101" pitchFamily="2" charset="-122"/>
                      </a:endParaRPr>
                    </a:p>
                  </a:txBody>
                  <a:tcPr marL="68580" marR="68580" marT="3619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平方米</a:t>
                      </a:r>
                      <a:endParaRPr lang="zh-CN" sz="1050" kern="100">
                        <a:effectLst/>
                        <a:latin typeface="Times New Roman" panose="02020603050405020304" charset="0"/>
                        <a:ea typeface="宋体" panose="02010600030101010101" pitchFamily="2" charset="-122"/>
                      </a:endParaRPr>
                    </a:p>
                  </a:txBody>
                  <a:tcPr marL="68580" marR="68580" marT="3619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30</a:t>
                      </a:r>
                      <a:endParaRPr lang="zh-CN" sz="1050" kern="100">
                        <a:effectLst/>
                        <a:latin typeface="Times New Roman" panose="02020603050405020304" charset="0"/>
                        <a:ea typeface="宋体" panose="02010600030101010101" pitchFamily="2" charset="-122"/>
                      </a:endParaRPr>
                    </a:p>
                  </a:txBody>
                  <a:tcPr marL="68580" marR="68580" marT="3619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300"/>
                        </a:spcAft>
                      </a:pPr>
                      <a:r>
                        <a:rPr lang="en-US" sz="900" kern="100">
                          <a:effectLst/>
                          <a:latin typeface="Times New Roman" panose="02020603050405020304" charset="0"/>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36195" marB="0">
                    <a:lnL w="12700" cap="flat" cmpd="sng" algn="ctr">
                      <a:solidFill>
                        <a:srgbClr val="000000"/>
                      </a:solidFill>
                      <a:prstDash val="solid"/>
                      <a:round/>
                      <a:headEnd type="none" w="med" len="med"/>
                      <a:tailEnd type="none" w="med" len="med"/>
                    </a:lnL>
                    <a:lnR>
                      <a:noFill/>
                    </a:lnR>
                    <a:lnT>
                      <a:noFill/>
                    </a:lnT>
                    <a:lnB>
                      <a:noFill/>
                    </a:lnB>
                  </a:tcPr>
                </a:tc>
              </a:tr>
              <a:tr h="226389">
                <a:tc>
                  <a:txBody>
                    <a:bodyPr/>
                    <a:lstStyle/>
                    <a:p>
                      <a:pPr indent="228600" algn="l">
                        <a:lnSpc>
                          <a:spcPts val="1400"/>
                        </a:lnSpc>
                        <a:spcAft>
                          <a:spcPts val="0"/>
                        </a:spcAft>
                      </a:pPr>
                      <a:r>
                        <a:rPr lang="zh-CN" sz="900" kern="100">
                          <a:effectLst/>
                          <a:latin typeface="Times New Roman" panose="02020603050405020304" charset="0"/>
                          <a:ea typeface="宋体" panose="02010600030101010101" pitchFamily="2" charset="-122"/>
                        </a:rPr>
                        <a:t>教室</a:t>
                      </a:r>
                      <a:endParaRPr lang="zh-CN" sz="1050" kern="100">
                        <a:effectLst/>
                        <a:latin typeface="Times New Roman" panose="02020603050405020304" charset="0"/>
                        <a:ea typeface="宋体" panose="02010600030101010101" pitchFamily="2" charset="-122"/>
                      </a:endParaRPr>
                    </a:p>
                  </a:txBody>
                  <a:tcPr marL="68580" marR="68580" marT="3619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平方米</a:t>
                      </a:r>
                      <a:endParaRPr lang="zh-CN" sz="1050" kern="100">
                        <a:effectLst/>
                        <a:latin typeface="Times New Roman" panose="02020603050405020304" charset="0"/>
                        <a:ea typeface="宋体" panose="02010600030101010101" pitchFamily="2" charset="-122"/>
                      </a:endParaRPr>
                    </a:p>
                  </a:txBody>
                  <a:tcPr marL="68580" marR="68580" marT="3619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31</a:t>
                      </a:r>
                      <a:endParaRPr lang="zh-CN" sz="1050" kern="100">
                        <a:effectLst/>
                        <a:latin typeface="Times New Roman" panose="02020603050405020304" charset="0"/>
                        <a:ea typeface="宋体" panose="02010600030101010101" pitchFamily="2" charset="-122"/>
                      </a:endParaRPr>
                    </a:p>
                  </a:txBody>
                  <a:tcPr marL="68580" marR="68580" marT="3619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300"/>
                        </a:spcAft>
                      </a:pPr>
                      <a:r>
                        <a:rPr lang="en-US" sz="900" kern="100">
                          <a:effectLst/>
                          <a:latin typeface="Times New Roman" panose="02020603050405020304" charset="0"/>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36195" marB="0">
                    <a:lnL w="12700" cap="flat" cmpd="sng" algn="ctr">
                      <a:solidFill>
                        <a:srgbClr val="000000"/>
                      </a:solidFill>
                      <a:prstDash val="solid"/>
                      <a:round/>
                      <a:headEnd type="none" w="med" len="med"/>
                      <a:tailEnd type="none" w="med" len="med"/>
                    </a:lnL>
                    <a:lnR>
                      <a:noFill/>
                    </a:lnR>
                    <a:lnT>
                      <a:noFill/>
                    </a:lnT>
                    <a:lnB>
                      <a:noFill/>
                    </a:lnB>
                  </a:tcPr>
                </a:tc>
              </a:tr>
              <a:tr h="226389">
                <a:tc>
                  <a:txBody>
                    <a:bodyPr/>
                    <a:lstStyle/>
                    <a:p>
                      <a:pPr indent="228600" algn="l">
                        <a:lnSpc>
                          <a:spcPts val="1400"/>
                        </a:lnSpc>
                        <a:spcAft>
                          <a:spcPts val="0"/>
                        </a:spcAft>
                      </a:pPr>
                      <a:r>
                        <a:rPr lang="zh-CN" sz="900" kern="100">
                          <a:effectLst/>
                          <a:latin typeface="Times New Roman" panose="02020603050405020304" charset="0"/>
                          <a:ea typeface="宋体" panose="02010600030101010101" pitchFamily="2" charset="-122"/>
                        </a:rPr>
                        <a:t>图书馆</a:t>
                      </a:r>
                      <a:endParaRPr lang="zh-CN" sz="1050" kern="100">
                        <a:effectLst/>
                        <a:latin typeface="Times New Roman" panose="02020603050405020304" charset="0"/>
                        <a:ea typeface="宋体" panose="02010600030101010101" pitchFamily="2" charset="-122"/>
                      </a:endParaRPr>
                    </a:p>
                  </a:txBody>
                  <a:tcPr marL="68580" marR="68580" marT="3619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平方米</a:t>
                      </a:r>
                      <a:endParaRPr lang="zh-CN" sz="1050" kern="100">
                        <a:effectLst/>
                        <a:latin typeface="Times New Roman" panose="02020603050405020304" charset="0"/>
                        <a:ea typeface="宋体" panose="02010600030101010101" pitchFamily="2" charset="-122"/>
                      </a:endParaRPr>
                    </a:p>
                  </a:txBody>
                  <a:tcPr marL="68580" marR="68580" marT="3619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32</a:t>
                      </a:r>
                      <a:endParaRPr lang="zh-CN" sz="1050" kern="100">
                        <a:effectLst/>
                        <a:latin typeface="Times New Roman" panose="02020603050405020304" charset="0"/>
                        <a:ea typeface="宋体" panose="02010600030101010101" pitchFamily="2" charset="-122"/>
                      </a:endParaRPr>
                    </a:p>
                  </a:txBody>
                  <a:tcPr marL="68580" marR="68580" marT="3619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300"/>
                        </a:spcAft>
                      </a:pPr>
                      <a:r>
                        <a:rPr lang="en-US" sz="900" kern="100">
                          <a:effectLst/>
                          <a:latin typeface="Times New Roman" panose="02020603050405020304" charset="0"/>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36195" marB="0">
                    <a:lnL w="12700" cap="flat" cmpd="sng" algn="ctr">
                      <a:solidFill>
                        <a:srgbClr val="000000"/>
                      </a:solidFill>
                      <a:prstDash val="solid"/>
                      <a:round/>
                      <a:headEnd type="none" w="med" len="med"/>
                      <a:tailEnd type="none" w="med" len="med"/>
                    </a:lnL>
                    <a:lnR>
                      <a:noFill/>
                    </a:lnR>
                    <a:lnT>
                      <a:noFill/>
                    </a:lnT>
                    <a:lnB>
                      <a:noFill/>
                    </a:lnB>
                  </a:tcPr>
                </a:tc>
              </a:tr>
              <a:tr h="226389">
                <a:tc>
                  <a:txBody>
                    <a:bodyPr/>
                    <a:lstStyle/>
                    <a:p>
                      <a:pPr indent="228600" algn="l">
                        <a:lnSpc>
                          <a:spcPts val="1400"/>
                        </a:lnSpc>
                        <a:spcAft>
                          <a:spcPts val="0"/>
                        </a:spcAft>
                      </a:pPr>
                      <a:r>
                        <a:rPr lang="zh-CN" sz="900" kern="100">
                          <a:effectLst/>
                          <a:latin typeface="Times New Roman" panose="02020603050405020304" charset="0"/>
                          <a:ea typeface="宋体" panose="02010600030101010101" pitchFamily="2" charset="-122"/>
                        </a:rPr>
                        <a:t>实验室及实习场所</a:t>
                      </a:r>
                      <a:endParaRPr lang="zh-CN" sz="1050" kern="100">
                        <a:effectLst/>
                        <a:latin typeface="Times New Roman" panose="02020603050405020304" charset="0"/>
                        <a:ea typeface="宋体" panose="02010600030101010101" pitchFamily="2" charset="-122"/>
                      </a:endParaRPr>
                    </a:p>
                  </a:txBody>
                  <a:tcPr marL="68580" marR="68580" marT="3619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平方米</a:t>
                      </a:r>
                      <a:endParaRPr lang="zh-CN" sz="1050" kern="100">
                        <a:effectLst/>
                        <a:latin typeface="Times New Roman" panose="02020603050405020304" charset="0"/>
                        <a:ea typeface="宋体" panose="02010600030101010101" pitchFamily="2" charset="-122"/>
                      </a:endParaRPr>
                    </a:p>
                  </a:txBody>
                  <a:tcPr marL="68580" marR="68580" marT="3619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33</a:t>
                      </a:r>
                      <a:endParaRPr lang="zh-CN" sz="1050" kern="100">
                        <a:effectLst/>
                        <a:latin typeface="Times New Roman" panose="02020603050405020304" charset="0"/>
                        <a:ea typeface="宋体" panose="02010600030101010101" pitchFamily="2" charset="-122"/>
                      </a:endParaRPr>
                    </a:p>
                  </a:txBody>
                  <a:tcPr marL="68580" marR="68580" marT="3619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300"/>
                        </a:spcAft>
                      </a:pPr>
                      <a:r>
                        <a:rPr lang="en-US" sz="900" kern="100">
                          <a:effectLst/>
                          <a:latin typeface="Times New Roman" panose="02020603050405020304" charset="0"/>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36195" marB="0">
                    <a:lnL w="12700" cap="flat" cmpd="sng" algn="ctr">
                      <a:solidFill>
                        <a:srgbClr val="000000"/>
                      </a:solidFill>
                      <a:prstDash val="solid"/>
                      <a:round/>
                      <a:headEnd type="none" w="med" len="med"/>
                      <a:tailEnd type="none" w="med" len="med"/>
                    </a:lnL>
                    <a:lnR>
                      <a:noFill/>
                    </a:lnR>
                    <a:lnT>
                      <a:noFill/>
                    </a:lnT>
                    <a:lnB>
                      <a:noFill/>
                    </a:lnB>
                  </a:tcPr>
                </a:tc>
              </a:tr>
              <a:tr h="226389">
                <a:tc>
                  <a:txBody>
                    <a:bodyPr/>
                    <a:lstStyle/>
                    <a:p>
                      <a:pPr indent="228600" algn="l">
                        <a:lnSpc>
                          <a:spcPts val="1400"/>
                        </a:lnSpc>
                        <a:spcAft>
                          <a:spcPts val="0"/>
                        </a:spcAft>
                      </a:pPr>
                      <a:r>
                        <a:rPr lang="zh-CN" sz="900" kern="100">
                          <a:effectLst/>
                          <a:latin typeface="Times New Roman" panose="02020603050405020304" charset="0"/>
                          <a:ea typeface="宋体" panose="02010600030101010101" pitchFamily="2" charset="-122"/>
                        </a:rPr>
                        <a:t>体育馆</a:t>
                      </a:r>
                      <a:endParaRPr lang="zh-CN" sz="1050" kern="100">
                        <a:effectLst/>
                        <a:latin typeface="Times New Roman" panose="02020603050405020304" charset="0"/>
                        <a:ea typeface="宋体" panose="02010600030101010101" pitchFamily="2" charset="-122"/>
                      </a:endParaRPr>
                    </a:p>
                  </a:txBody>
                  <a:tcPr marL="68580" marR="68580" marT="3619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平方米</a:t>
                      </a:r>
                      <a:endParaRPr lang="zh-CN" sz="1050" kern="100">
                        <a:effectLst/>
                        <a:latin typeface="Times New Roman" panose="02020603050405020304" charset="0"/>
                        <a:ea typeface="宋体" panose="02010600030101010101" pitchFamily="2" charset="-122"/>
                      </a:endParaRPr>
                    </a:p>
                  </a:txBody>
                  <a:tcPr marL="68580" marR="68580" marT="3619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34</a:t>
                      </a:r>
                      <a:endParaRPr lang="zh-CN" sz="1050" kern="100">
                        <a:effectLst/>
                        <a:latin typeface="Times New Roman" panose="02020603050405020304" charset="0"/>
                        <a:ea typeface="宋体" panose="02010600030101010101" pitchFamily="2" charset="-122"/>
                      </a:endParaRPr>
                    </a:p>
                  </a:txBody>
                  <a:tcPr marL="68580" marR="68580" marT="3619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300"/>
                        </a:spcAft>
                      </a:pPr>
                      <a:r>
                        <a:rPr lang="en-US" sz="900" kern="100">
                          <a:effectLst/>
                          <a:latin typeface="Times New Roman" panose="02020603050405020304" charset="0"/>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36195" marB="0">
                    <a:lnL w="12700" cap="flat" cmpd="sng" algn="ctr">
                      <a:solidFill>
                        <a:srgbClr val="000000"/>
                      </a:solidFill>
                      <a:prstDash val="solid"/>
                      <a:round/>
                      <a:headEnd type="none" w="med" len="med"/>
                      <a:tailEnd type="none" w="med" len="med"/>
                    </a:lnL>
                    <a:lnR>
                      <a:noFill/>
                    </a:lnR>
                    <a:lnT>
                      <a:noFill/>
                    </a:lnT>
                    <a:lnB>
                      <a:noFill/>
                    </a:lnB>
                  </a:tcPr>
                </a:tc>
              </a:tr>
              <a:tr h="226389">
                <a:tc>
                  <a:txBody>
                    <a:bodyPr/>
                    <a:lstStyle/>
                    <a:p>
                      <a:pPr indent="228600" algn="l">
                        <a:lnSpc>
                          <a:spcPts val="1400"/>
                        </a:lnSpc>
                        <a:spcAft>
                          <a:spcPts val="0"/>
                        </a:spcAft>
                      </a:pPr>
                      <a:r>
                        <a:rPr lang="zh-CN" sz="900" kern="100">
                          <a:effectLst/>
                          <a:latin typeface="Times New Roman" panose="02020603050405020304" charset="0"/>
                          <a:ea typeface="宋体" panose="02010600030101010101" pitchFamily="2" charset="-122"/>
                        </a:rPr>
                        <a:t>其他</a:t>
                      </a:r>
                      <a:endParaRPr lang="zh-CN" sz="1050" kern="100">
                        <a:effectLst/>
                        <a:latin typeface="Times New Roman" panose="02020603050405020304" charset="0"/>
                        <a:ea typeface="宋体" panose="02010600030101010101" pitchFamily="2" charset="-122"/>
                      </a:endParaRPr>
                    </a:p>
                  </a:txBody>
                  <a:tcPr marL="68580" marR="68580" marT="3619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平方米</a:t>
                      </a:r>
                      <a:endParaRPr lang="zh-CN" sz="1050" kern="100">
                        <a:effectLst/>
                        <a:latin typeface="Times New Roman" panose="02020603050405020304" charset="0"/>
                        <a:ea typeface="宋体" panose="02010600030101010101" pitchFamily="2" charset="-122"/>
                      </a:endParaRPr>
                    </a:p>
                  </a:txBody>
                  <a:tcPr marL="68580" marR="68580" marT="3619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35</a:t>
                      </a:r>
                      <a:endParaRPr lang="zh-CN" sz="1050" kern="100">
                        <a:effectLst/>
                        <a:latin typeface="Times New Roman" panose="02020603050405020304" charset="0"/>
                        <a:ea typeface="宋体" panose="02010600030101010101" pitchFamily="2" charset="-122"/>
                      </a:endParaRPr>
                    </a:p>
                  </a:txBody>
                  <a:tcPr marL="68580" marR="68580" marT="3619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300"/>
                        </a:spcAft>
                      </a:pPr>
                      <a:r>
                        <a:rPr lang="en-US" sz="900" kern="100">
                          <a:effectLst/>
                          <a:latin typeface="Times New Roman" panose="02020603050405020304" charset="0"/>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36195" marB="0">
                    <a:lnL w="12700" cap="flat" cmpd="sng" algn="ctr">
                      <a:solidFill>
                        <a:srgbClr val="000000"/>
                      </a:solidFill>
                      <a:prstDash val="solid"/>
                      <a:round/>
                      <a:headEnd type="none" w="med" len="med"/>
                      <a:tailEnd type="none" w="med" len="med"/>
                    </a:lnL>
                    <a:lnR>
                      <a:noFill/>
                    </a:lnR>
                    <a:lnT>
                      <a:noFill/>
                    </a:lnT>
                    <a:lnB>
                      <a:noFill/>
                    </a:lnB>
                  </a:tcPr>
                </a:tc>
              </a:tr>
              <a:tr h="226389">
                <a:tc>
                  <a:txBody>
                    <a:bodyPr/>
                    <a:lstStyle/>
                    <a:p>
                      <a:pPr indent="114300" algn="l">
                        <a:lnSpc>
                          <a:spcPts val="1400"/>
                        </a:lnSpc>
                        <a:spcAft>
                          <a:spcPts val="0"/>
                        </a:spcAft>
                      </a:pPr>
                      <a:r>
                        <a:rPr lang="zh-CN" sz="900" kern="100">
                          <a:effectLst/>
                          <a:latin typeface="Times New Roman" panose="02020603050405020304" charset="0"/>
                          <a:ea typeface="宋体" panose="02010600030101010101" pitchFamily="2" charset="-122"/>
                        </a:rPr>
                        <a:t>行政办公用房</a:t>
                      </a:r>
                      <a:endParaRPr lang="zh-CN" sz="1050" kern="100">
                        <a:effectLst/>
                        <a:latin typeface="Times New Roman" panose="02020603050405020304" charset="0"/>
                        <a:ea typeface="宋体" panose="02010600030101010101" pitchFamily="2" charset="-122"/>
                      </a:endParaRPr>
                    </a:p>
                  </a:txBody>
                  <a:tcPr marL="68580" marR="68580" marT="3619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平方米</a:t>
                      </a:r>
                      <a:endParaRPr lang="zh-CN" sz="1050" kern="100">
                        <a:effectLst/>
                        <a:latin typeface="Times New Roman" panose="02020603050405020304" charset="0"/>
                        <a:ea typeface="宋体" panose="02010600030101010101" pitchFamily="2" charset="-122"/>
                      </a:endParaRPr>
                    </a:p>
                  </a:txBody>
                  <a:tcPr marL="68580" marR="68580" marT="3619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36</a:t>
                      </a:r>
                      <a:endParaRPr lang="zh-CN" sz="1050" kern="100">
                        <a:effectLst/>
                        <a:latin typeface="Times New Roman" panose="02020603050405020304" charset="0"/>
                        <a:ea typeface="宋体" panose="02010600030101010101" pitchFamily="2" charset="-122"/>
                      </a:endParaRPr>
                    </a:p>
                  </a:txBody>
                  <a:tcPr marL="68580" marR="68580" marT="3619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300"/>
                        </a:spcAft>
                      </a:pPr>
                      <a:r>
                        <a:rPr lang="en-US" sz="900" kern="100">
                          <a:effectLst/>
                          <a:latin typeface="Times New Roman" panose="02020603050405020304" charset="0"/>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36195" marB="0">
                    <a:lnL w="12700" cap="flat" cmpd="sng" algn="ctr">
                      <a:solidFill>
                        <a:srgbClr val="000000"/>
                      </a:solidFill>
                      <a:prstDash val="solid"/>
                      <a:round/>
                      <a:headEnd type="none" w="med" len="med"/>
                      <a:tailEnd type="none" w="med" len="med"/>
                    </a:lnL>
                    <a:lnR>
                      <a:noFill/>
                    </a:lnR>
                    <a:lnT>
                      <a:noFill/>
                    </a:lnT>
                    <a:lnB>
                      <a:noFill/>
                    </a:lnB>
                  </a:tcPr>
                </a:tc>
              </a:tr>
              <a:tr h="226389">
                <a:tc>
                  <a:txBody>
                    <a:bodyPr/>
                    <a:lstStyle/>
                    <a:p>
                      <a:pPr indent="114300" algn="l">
                        <a:lnSpc>
                          <a:spcPts val="1400"/>
                        </a:lnSpc>
                        <a:spcAft>
                          <a:spcPts val="0"/>
                        </a:spcAft>
                      </a:pPr>
                      <a:r>
                        <a:rPr lang="zh-CN" sz="900" kern="100">
                          <a:effectLst/>
                          <a:latin typeface="Times New Roman" panose="02020603050405020304" charset="0"/>
                          <a:ea typeface="宋体" panose="02010600030101010101" pitchFamily="2" charset="-122"/>
                        </a:rPr>
                        <a:t>生活服务用房</a:t>
                      </a:r>
                      <a:endParaRPr lang="zh-CN" sz="1050" kern="100">
                        <a:effectLst/>
                        <a:latin typeface="Times New Roman" panose="02020603050405020304" charset="0"/>
                        <a:ea typeface="宋体" panose="02010600030101010101" pitchFamily="2" charset="-122"/>
                      </a:endParaRPr>
                    </a:p>
                  </a:txBody>
                  <a:tcPr marL="68580" marR="68580" marT="3619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平方米</a:t>
                      </a:r>
                      <a:endParaRPr lang="zh-CN" sz="1050" kern="100">
                        <a:effectLst/>
                        <a:latin typeface="Times New Roman" panose="02020603050405020304" charset="0"/>
                        <a:ea typeface="宋体" panose="02010600030101010101" pitchFamily="2" charset="-122"/>
                      </a:endParaRPr>
                    </a:p>
                  </a:txBody>
                  <a:tcPr marL="68580" marR="68580" marT="3619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37</a:t>
                      </a:r>
                      <a:endParaRPr lang="zh-CN" sz="1050" kern="100">
                        <a:effectLst/>
                        <a:latin typeface="Times New Roman" panose="02020603050405020304" charset="0"/>
                        <a:ea typeface="宋体" panose="02010600030101010101" pitchFamily="2" charset="-122"/>
                      </a:endParaRPr>
                    </a:p>
                  </a:txBody>
                  <a:tcPr marL="68580" marR="68580" marT="3619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300"/>
                        </a:spcAft>
                      </a:pPr>
                      <a:r>
                        <a:rPr lang="en-US" sz="900" kern="100">
                          <a:effectLst/>
                          <a:latin typeface="Times New Roman" panose="02020603050405020304" charset="0"/>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36195" marB="0">
                    <a:lnL w="12700" cap="flat" cmpd="sng" algn="ctr">
                      <a:solidFill>
                        <a:srgbClr val="000000"/>
                      </a:solidFill>
                      <a:prstDash val="solid"/>
                      <a:round/>
                      <a:headEnd type="none" w="med" len="med"/>
                      <a:tailEnd type="none" w="med" len="med"/>
                    </a:lnL>
                    <a:lnR>
                      <a:noFill/>
                    </a:lnR>
                    <a:lnT>
                      <a:noFill/>
                    </a:lnT>
                    <a:lnB>
                      <a:noFill/>
                    </a:lnB>
                  </a:tcPr>
                </a:tc>
              </a:tr>
              <a:tr h="226389">
                <a:tc>
                  <a:txBody>
                    <a:bodyPr/>
                    <a:lstStyle/>
                    <a:p>
                      <a:pPr indent="228600" algn="l">
                        <a:lnSpc>
                          <a:spcPts val="1400"/>
                        </a:lnSpc>
                        <a:spcAft>
                          <a:spcPts val="0"/>
                        </a:spcAft>
                      </a:pPr>
                      <a:r>
                        <a:rPr lang="zh-CN" sz="900" kern="100">
                          <a:effectLst/>
                          <a:latin typeface="Times New Roman" panose="02020603050405020304" charset="0"/>
                          <a:ea typeface="宋体" panose="02010600030101010101" pitchFamily="2" charset="-122"/>
                        </a:rPr>
                        <a:t>学生宿舍</a:t>
                      </a:r>
                      <a:endParaRPr lang="zh-CN" sz="1050" kern="100">
                        <a:effectLst/>
                        <a:latin typeface="Times New Roman" panose="02020603050405020304" charset="0"/>
                        <a:ea typeface="宋体" panose="02010600030101010101" pitchFamily="2" charset="-122"/>
                      </a:endParaRPr>
                    </a:p>
                  </a:txBody>
                  <a:tcPr marL="68580" marR="68580" marT="3619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平方米</a:t>
                      </a:r>
                      <a:endParaRPr lang="zh-CN" sz="1050" kern="100">
                        <a:effectLst/>
                        <a:latin typeface="Times New Roman" panose="02020603050405020304" charset="0"/>
                        <a:ea typeface="宋体" panose="02010600030101010101" pitchFamily="2" charset="-122"/>
                      </a:endParaRPr>
                    </a:p>
                  </a:txBody>
                  <a:tcPr marL="68580" marR="68580" marT="3619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38</a:t>
                      </a:r>
                      <a:endParaRPr lang="zh-CN" sz="1050" kern="100">
                        <a:effectLst/>
                        <a:latin typeface="Times New Roman" panose="02020603050405020304" charset="0"/>
                        <a:ea typeface="宋体" panose="02010600030101010101" pitchFamily="2" charset="-122"/>
                      </a:endParaRPr>
                    </a:p>
                  </a:txBody>
                  <a:tcPr marL="68580" marR="68580" marT="3619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300"/>
                        </a:spcAft>
                      </a:pPr>
                      <a:r>
                        <a:rPr lang="en-US" sz="900" kern="100">
                          <a:effectLst/>
                          <a:latin typeface="Times New Roman" panose="02020603050405020304" charset="0"/>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36195" marB="0">
                    <a:lnL w="12700" cap="flat" cmpd="sng" algn="ctr">
                      <a:solidFill>
                        <a:srgbClr val="000000"/>
                      </a:solidFill>
                      <a:prstDash val="solid"/>
                      <a:round/>
                      <a:headEnd type="none" w="med" len="med"/>
                      <a:tailEnd type="none" w="med" len="med"/>
                    </a:lnL>
                    <a:lnR>
                      <a:noFill/>
                    </a:lnR>
                    <a:lnT>
                      <a:noFill/>
                    </a:lnT>
                    <a:lnB>
                      <a:noFill/>
                    </a:lnB>
                  </a:tcPr>
                </a:tc>
              </a:tr>
              <a:tr h="226389">
                <a:tc>
                  <a:txBody>
                    <a:bodyPr/>
                    <a:lstStyle/>
                    <a:p>
                      <a:pPr indent="228600" algn="l">
                        <a:lnSpc>
                          <a:spcPts val="1400"/>
                        </a:lnSpc>
                        <a:spcAft>
                          <a:spcPts val="0"/>
                        </a:spcAft>
                      </a:pPr>
                      <a:r>
                        <a:rPr lang="zh-CN" sz="900" kern="100">
                          <a:effectLst/>
                          <a:latin typeface="Times New Roman" panose="02020603050405020304" charset="0"/>
                          <a:ea typeface="宋体" panose="02010600030101010101" pitchFamily="2" charset="-122"/>
                        </a:rPr>
                        <a:t>教工宿舍</a:t>
                      </a:r>
                      <a:endParaRPr lang="zh-CN" sz="1050" kern="100">
                        <a:effectLst/>
                        <a:latin typeface="Times New Roman" panose="02020603050405020304" charset="0"/>
                        <a:ea typeface="宋体" panose="02010600030101010101" pitchFamily="2" charset="-122"/>
                      </a:endParaRPr>
                    </a:p>
                  </a:txBody>
                  <a:tcPr marL="68580" marR="68580" marT="3619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平方米</a:t>
                      </a:r>
                      <a:endParaRPr lang="zh-CN" sz="1050" kern="100">
                        <a:effectLst/>
                        <a:latin typeface="Times New Roman" panose="02020603050405020304" charset="0"/>
                        <a:ea typeface="宋体" panose="02010600030101010101" pitchFamily="2" charset="-122"/>
                      </a:endParaRPr>
                    </a:p>
                  </a:txBody>
                  <a:tcPr marL="68580" marR="68580" marT="3619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39</a:t>
                      </a:r>
                      <a:endParaRPr lang="zh-CN" sz="1050" kern="100">
                        <a:effectLst/>
                        <a:latin typeface="Times New Roman" panose="02020603050405020304" charset="0"/>
                        <a:ea typeface="宋体" panose="02010600030101010101" pitchFamily="2" charset="-122"/>
                      </a:endParaRPr>
                    </a:p>
                  </a:txBody>
                  <a:tcPr marL="68580" marR="68580" marT="3619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300"/>
                        </a:spcAft>
                      </a:pPr>
                      <a:r>
                        <a:rPr lang="en-US" sz="900" kern="100">
                          <a:effectLst/>
                          <a:latin typeface="Times New Roman" panose="02020603050405020304" charset="0"/>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36195" marB="0">
                    <a:lnL w="12700" cap="flat" cmpd="sng" algn="ctr">
                      <a:solidFill>
                        <a:srgbClr val="000000"/>
                      </a:solidFill>
                      <a:prstDash val="solid"/>
                      <a:round/>
                      <a:headEnd type="none" w="med" len="med"/>
                      <a:tailEnd type="none" w="med" len="med"/>
                    </a:lnL>
                    <a:lnR>
                      <a:noFill/>
                    </a:lnR>
                    <a:lnT>
                      <a:noFill/>
                    </a:lnT>
                    <a:lnB>
                      <a:noFill/>
                    </a:lnB>
                  </a:tcPr>
                </a:tc>
              </a:tr>
              <a:tr h="226389">
                <a:tc>
                  <a:txBody>
                    <a:bodyPr/>
                    <a:lstStyle/>
                    <a:p>
                      <a:pPr indent="228600" algn="l">
                        <a:lnSpc>
                          <a:spcPts val="1400"/>
                        </a:lnSpc>
                        <a:spcAft>
                          <a:spcPts val="0"/>
                        </a:spcAft>
                      </a:pPr>
                      <a:r>
                        <a:rPr lang="zh-CN" sz="900" kern="100">
                          <a:effectLst/>
                          <a:latin typeface="Times New Roman" panose="02020603050405020304" charset="0"/>
                          <a:ea typeface="宋体" panose="02010600030101010101" pitchFamily="2" charset="-122"/>
                        </a:rPr>
                        <a:t>食堂</a:t>
                      </a:r>
                      <a:endParaRPr lang="zh-CN" sz="1050" kern="100">
                        <a:effectLst/>
                        <a:latin typeface="Times New Roman" panose="02020603050405020304" charset="0"/>
                        <a:ea typeface="宋体" panose="02010600030101010101" pitchFamily="2" charset="-122"/>
                      </a:endParaRPr>
                    </a:p>
                  </a:txBody>
                  <a:tcPr marL="68580" marR="68580" marT="3619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平方米</a:t>
                      </a:r>
                      <a:endParaRPr lang="zh-CN" sz="1050" kern="100">
                        <a:effectLst/>
                        <a:latin typeface="Times New Roman" panose="02020603050405020304" charset="0"/>
                        <a:ea typeface="宋体" panose="02010600030101010101" pitchFamily="2" charset="-122"/>
                      </a:endParaRPr>
                    </a:p>
                  </a:txBody>
                  <a:tcPr marL="68580" marR="68580" marT="3619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40</a:t>
                      </a:r>
                      <a:endParaRPr lang="zh-CN" sz="1050" kern="100">
                        <a:effectLst/>
                        <a:latin typeface="Times New Roman" panose="02020603050405020304" charset="0"/>
                        <a:ea typeface="宋体" panose="02010600030101010101" pitchFamily="2" charset="-122"/>
                      </a:endParaRPr>
                    </a:p>
                  </a:txBody>
                  <a:tcPr marL="68580" marR="68580" marT="3619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300"/>
                        </a:spcAft>
                      </a:pPr>
                      <a:r>
                        <a:rPr lang="en-US" sz="900" kern="100">
                          <a:effectLst/>
                          <a:latin typeface="Times New Roman" panose="02020603050405020304" charset="0"/>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36195" marB="0">
                    <a:lnL w="12700" cap="flat" cmpd="sng" algn="ctr">
                      <a:solidFill>
                        <a:srgbClr val="000000"/>
                      </a:solidFill>
                      <a:prstDash val="solid"/>
                      <a:round/>
                      <a:headEnd type="none" w="med" len="med"/>
                      <a:tailEnd type="none" w="med" len="med"/>
                    </a:lnL>
                    <a:lnR>
                      <a:noFill/>
                    </a:lnR>
                    <a:lnT>
                      <a:noFill/>
                    </a:lnT>
                    <a:lnB>
                      <a:noFill/>
                    </a:lnB>
                  </a:tcPr>
                </a:tc>
              </a:tr>
              <a:tr h="226389">
                <a:tc>
                  <a:txBody>
                    <a:bodyPr/>
                    <a:lstStyle/>
                    <a:p>
                      <a:pPr indent="228600" algn="l">
                        <a:lnSpc>
                          <a:spcPts val="1400"/>
                        </a:lnSpc>
                        <a:spcAft>
                          <a:spcPts val="0"/>
                        </a:spcAft>
                      </a:pPr>
                      <a:r>
                        <a:rPr lang="zh-CN" sz="900" kern="100">
                          <a:effectLst/>
                          <a:latin typeface="Times New Roman" panose="02020603050405020304" charset="0"/>
                          <a:ea typeface="宋体" panose="02010600030101010101" pitchFamily="2" charset="-122"/>
                        </a:rPr>
                        <a:t>其他</a:t>
                      </a:r>
                      <a:endParaRPr lang="zh-CN" sz="1050" kern="100">
                        <a:effectLst/>
                        <a:latin typeface="Times New Roman" panose="02020603050405020304" charset="0"/>
                        <a:ea typeface="宋体" panose="02010600030101010101" pitchFamily="2" charset="-122"/>
                      </a:endParaRPr>
                    </a:p>
                  </a:txBody>
                  <a:tcPr marL="68580" marR="68580" marT="3619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平方米</a:t>
                      </a:r>
                      <a:endParaRPr lang="zh-CN" sz="1050" kern="100">
                        <a:effectLst/>
                        <a:latin typeface="Times New Roman" panose="02020603050405020304" charset="0"/>
                        <a:ea typeface="宋体" panose="02010600030101010101" pitchFamily="2" charset="-122"/>
                      </a:endParaRPr>
                    </a:p>
                  </a:txBody>
                  <a:tcPr marL="68580" marR="68580" marT="3619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41</a:t>
                      </a:r>
                      <a:endParaRPr lang="zh-CN" sz="1050" kern="100">
                        <a:effectLst/>
                        <a:latin typeface="Times New Roman" panose="02020603050405020304" charset="0"/>
                        <a:ea typeface="宋体" panose="02010600030101010101" pitchFamily="2" charset="-122"/>
                      </a:endParaRPr>
                    </a:p>
                  </a:txBody>
                  <a:tcPr marL="68580" marR="68580" marT="3619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300"/>
                        </a:spcAft>
                      </a:pPr>
                      <a:r>
                        <a:rPr lang="en-US" sz="900" kern="100">
                          <a:effectLst/>
                          <a:latin typeface="Times New Roman" panose="02020603050405020304" charset="0"/>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36195" marB="0">
                    <a:lnL w="12700" cap="flat" cmpd="sng" algn="ctr">
                      <a:solidFill>
                        <a:srgbClr val="000000"/>
                      </a:solidFill>
                      <a:prstDash val="solid"/>
                      <a:round/>
                      <a:headEnd type="none" w="med" len="med"/>
                      <a:tailEnd type="none" w="med" len="med"/>
                    </a:lnL>
                    <a:lnR>
                      <a:noFill/>
                    </a:lnR>
                    <a:lnT>
                      <a:noFill/>
                    </a:lnT>
                    <a:lnB>
                      <a:noFill/>
                    </a:lnB>
                  </a:tcPr>
                </a:tc>
              </a:tr>
              <a:tr h="226389">
                <a:tc>
                  <a:txBody>
                    <a:bodyPr/>
                    <a:lstStyle/>
                    <a:p>
                      <a:pPr indent="114300" algn="l">
                        <a:lnSpc>
                          <a:spcPts val="1400"/>
                        </a:lnSpc>
                        <a:spcAft>
                          <a:spcPts val="0"/>
                        </a:spcAft>
                      </a:pPr>
                      <a:r>
                        <a:rPr lang="zh-CN" sz="900" kern="100">
                          <a:effectLst/>
                          <a:latin typeface="Times New Roman" panose="02020603050405020304" charset="0"/>
                          <a:ea typeface="宋体" panose="02010600030101010101" pitchFamily="2" charset="-122"/>
                        </a:rPr>
                        <a:t>教职工住宅</a:t>
                      </a:r>
                      <a:endParaRPr lang="zh-CN" sz="1050" kern="100">
                        <a:effectLst/>
                        <a:latin typeface="Times New Roman" panose="02020603050405020304" charset="0"/>
                        <a:ea typeface="宋体" panose="02010600030101010101" pitchFamily="2" charset="-122"/>
                      </a:endParaRPr>
                    </a:p>
                  </a:txBody>
                  <a:tcPr marL="68580" marR="68580" marT="3619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平方米</a:t>
                      </a:r>
                      <a:endParaRPr lang="zh-CN" sz="1050" kern="100">
                        <a:effectLst/>
                        <a:latin typeface="Times New Roman" panose="02020603050405020304" charset="0"/>
                        <a:ea typeface="宋体" panose="02010600030101010101" pitchFamily="2" charset="-122"/>
                      </a:endParaRPr>
                    </a:p>
                  </a:txBody>
                  <a:tcPr marL="68580" marR="68580" marT="3619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42</a:t>
                      </a:r>
                      <a:endParaRPr lang="zh-CN" sz="1050" kern="100">
                        <a:effectLst/>
                        <a:latin typeface="Times New Roman" panose="02020603050405020304" charset="0"/>
                        <a:ea typeface="宋体" panose="02010600030101010101" pitchFamily="2" charset="-122"/>
                      </a:endParaRPr>
                    </a:p>
                  </a:txBody>
                  <a:tcPr marL="68580" marR="68580" marT="3619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300"/>
                        </a:spcAft>
                      </a:pPr>
                      <a:r>
                        <a:rPr lang="en-US" sz="900" kern="100">
                          <a:effectLst/>
                          <a:latin typeface="Times New Roman" panose="02020603050405020304" charset="0"/>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36195" marB="0">
                    <a:lnL w="12700" cap="flat" cmpd="sng" algn="ctr">
                      <a:solidFill>
                        <a:srgbClr val="000000"/>
                      </a:solidFill>
                      <a:prstDash val="solid"/>
                      <a:round/>
                      <a:headEnd type="none" w="med" len="med"/>
                      <a:tailEnd type="none" w="med" len="med"/>
                    </a:lnL>
                    <a:lnR>
                      <a:noFill/>
                    </a:lnR>
                    <a:lnT>
                      <a:noFill/>
                    </a:lnT>
                    <a:lnB>
                      <a:noFill/>
                    </a:lnB>
                  </a:tcPr>
                </a:tc>
              </a:tr>
              <a:tr h="226389">
                <a:tc>
                  <a:txBody>
                    <a:bodyPr/>
                    <a:lstStyle/>
                    <a:p>
                      <a:pPr indent="114300" algn="l">
                        <a:lnSpc>
                          <a:spcPts val="1400"/>
                        </a:lnSpc>
                        <a:spcAft>
                          <a:spcPts val="0"/>
                        </a:spcAft>
                      </a:pPr>
                      <a:r>
                        <a:rPr lang="zh-CN" sz="900" kern="100">
                          <a:effectLst/>
                          <a:latin typeface="Times New Roman" panose="02020603050405020304" charset="0"/>
                          <a:ea typeface="宋体" panose="02010600030101010101" pitchFamily="2" charset="-122"/>
                        </a:rPr>
                        <a:t>其他用房</a:t>
                      </a:r>
                      <a:endParaRPr lang="zh-CN" sz="1050" kern="100">
                        <a:effectLst/>
                        <a:latin typeface="Times New Roman" panose="02020603050405020304" charset="0"/>
                        <a:ea typeface="宋体" panose="02010600030101010101" pitchFamily="2" charset="-122"/>
                      </a:endParaRPr>
                    </a:p>
                  </a:txBody>
                  <a:tcPr marL="68580" marR="68580" marT="3619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平方米</a:t>
                      </a:r>
                      <a:endParaRPr lang="zh-CN" sz="1050" kern="100">
                        <a:effectLst/>
                        <a:latin typeface="Times New Roman" panose="02020603050405020304" charset="0"/>
                        <a:ea typeface="宋体" panose="02010600030101010101" pitchFamily="2" charset="-122"/>
                      </a:endParaRPr>
                    </a:p>
                  </a:txBody>
                  <a:tcPr marL="68580" marR="68580" marT="3619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43</a:t>
                      </a:r>
                      <a:endParaRPr lang="zh-CN" sz="1050" kern="100">
                        <a:effectLst/>
                        <a:latin typeface="Times New Roman" panose="02020603050405020304" charset="0"/>
                        <a:ea typeface="宋体" panose="02010600030101010101" pitchFamily="2" charset="-122"/>
                      </a:endParaRPr>
                    </a:p>
                  </a:txBody>
                  <a:tcPr marL="68580" marR="68580" marT="3619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300"/>
                        </a:spcAft>
                      </a:pPr>
                      <a:r>
                        <a:rPr lang="en-US" sz="900" kern="100">
                          <a:effectLst/>
                          <a:latin typeface="Times New Roman" panose="02020603050405020304" charset="0"/>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36195" marB="0">
                    <a:lnL w="12700" cap="flat" cmpd="sng" algn="ctr">
                      <a:solidFill>
                        <a:srgbClr val="000000"/>
                      </a:solidFill>
                      <a:prstDash val="solid"/>
                      <a:round/>
                      <a:headEnd type="none" w="med" len="med"/>
                      <a:tailEnd type="none" w="med" len="med"/>
                    </a:lnL>
                    <a:lnR>
                      <a:noFill/>
                    </a:lnR>
                    <a:lnT>
                      <a:noFill/>
                    </a:lnT>
                    <a:lnB>
                      <a:noFill/>
                    </a:lnB>
                  </a:tcPr>
                </a:tc>
              </a:tr>
              <a:tr h="226389">
                <a:tc>
                  <a:txBody>
                    <a:bodyPr/>
                    <a:lstStyle/>
                    <a:p>
                      <a:pPr algn="l">
                        <a:lnSpc>
                          <a:spcPts val="1400"/>
                        </a:lnSpc>
                        <a:spcAft>
                          <a:spcPts val="0"/>
                        </a:spcAft>
                      </a:pPr>
                      <a:r>
                        <a:rPr lang="zh-CN" sz="900" kern="100" dirty="0">
                          <a:effectLst/>
                          <a:latin typeface="Times New Roman" panose="02020603050405020304" charset="0"/>
                          <a:ea typeface="宋体" panose="02010600030101010101" pitchFamily="2" charset="-122"/>
                        </a:rPr>
                        <a:t>本年新增土地面积</a:t>
                      </a:r>
                      <a:endParaRPr lang="zh-CN" sz="1050" kern="100" dirty="0">
                        <a:effectLst/>
                        <a:latin typeface="Times New Roman" panose="02020603050405020304" charset="0"/>
                        <a:ea typeface="宋体" panose="02010600030101010101" pitchFamily="2" charset="-122"/>
                      </a:endParaRPr>
                    </a:p>
                  </a:txBody>
                  <a:tcPr marL="68580" marR="68580" marT="3619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平方米</a:t>
                      </a:r>
                      <a:endParaRPr lang="zh-CN" sz="1050" kern="100">
                        <a:effectLst/>
                        <a:latin typeface="Times New Roman" panose="02020603050405020304" charset="0"/>
                        <a:ea typeface="宋体" panose="02010600030101010101" pitchFamily="2" charset="-122"/>
                      </a:endParaRPr>
                    </a:p>
                  </a:txBody>
                  <a:tcPr marL="68580" marR="68580" marT="3619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44</a:t>
                      </a:r>
                      <a:endParaRPr lang="zh-CN" sz="1050" kern="100">
                        <a:effectLst/>
                        <a:latin typeface="Times New Roman" panose="02020603050405020304" charset="0"/>
                        <a:ea typeface="宋体" panose="02010600030101010101" pitchFamily="2" charset="-122"/>
                      </a:endParaRPr>
                    </a:p>
                  </a:txBody>
                  <a:tcPr marL="68580" marR="68580" marT="3619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300"/>
                        </a:spcAft>
                      </a:pPr>
                      <a:r>
                        <a:rPr lang="en-US" sz="900" kern="100">
                          <a:effectLst/>
                          <a:latin typeface="Times New Roman" panose="02020603050405020304" charset="0"/>
                          <a:ea typeface="宋体" panose="02010600030101010101" pitchFamily="2" charset="-122"/>
                        </a:rPr>
                        <a:t> </a:t>
                      </a:r>
                      <a:endParaRPr lang="zh-CN" sz="1050" kern="100">
                        <a:effectLst/>
                        <a:latin typeface="Times New Roman" panose="02020603050405020304" charset="0"/>
                        <a:ea typeface="宋体" panose="02010600030101010101" pitchFamily="2" charset="-122"/>
                      </a:endParaRPr>
                    </a:p>
                  </a:txBody>
                  <a:tcPr marL="68580" marR="68580" marT="36195" marB="0">
                    <a:lnL w="12700" cap="flat" cmpd="sng" algn="ctr">
                      <a:solidFill>
                        <a:srgbClr val="000000"/>
                      </a:solidFill>
                      <a:prstDash val="solid"/>
                      <a:round/>
                      <a:headEnd type="none" w="med" len="med"/>
                      <a:tailEnd type="none" w="med" len="med"/>
                    </a:lnL>
                    <a:lnR>
                      <a:noFill/>
                    </a:lnR>
                    <a:lnT>
                      <a:noFill/>
                    </a:lnT>
                    <a:lnB>
                      <a:noFill/>
                    </a:lnB>
                  </a:tcPr>
                </a:tc>
              </a:tr>
              <a:tr h="226389">
                <a:tc>
                  <a:txBody>
                    <a:bodyPr/>
                    <a:lstStyle/>
                    <a:p>
                      <a:pPr algn="l">
                        <a:lnSpc>
                          <a:spcPts val="1400"/>
                        </a:lnSpc>
                        <a:spcAft>
                          <a:spcPts val="0"/>
                        </a:spcAft>
                      </a:pPr>
                      <a:r>
                        <a:rPr lang="zh-CN" sz="900" kern="100" dirty="0">
                          <a:effectLst/>
                          <a:latin typeface="Times New Roman" panose="02020603050405020304" charset="0"/>
                          <a:ea typeface="宋体" panose="02010600030101010101" pitchFamily="2" charset="-122"/>
                        </a:rPr>
                        <a:t>本年新增固定资产价值</a:t>
                      </a:r>
                      <a:endParaRPr lang="zh-CN" sz="1050" kern="100" dirty="0">
                        <a:effectLst/>
                        <a:latin typeface="Times New Roman" panose="02020603050405020304" charset="0"/>
                        <a:ea typeface="宋体" panose="02010600030101010101" pitchFamily="2" charset="-122"/>
                      </a:endParaRPr>
                    </a:p>
                  </a:txBody>
                  <a:tcPr marL="68580" marR="68580" marT="3619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万元</a:t>
                      </a:r>
                      <a:endParaRPr lang="zh-CN" sz="1050" kern="100">
                        <a:effectLst/>
                        <a:latin typeface="Times New Roman" panose="02020603050405020304" charset="0"/>
                        <a:ea typeface="宋体" panose="02010600030101010101" pitchFamily="2" charset="-122"/>
                      </a:endParaRPr>
                    </a:p>
                  </a:txBody>
                  <a:tcPr marL="68580" marR="68580" marT="3619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45</a:t>
                      </a:r>
                      <a:endParaRPr lang="zh-CN" sz="1050" kern="100">
                        <a:effectLst/>
                        <a:latin typeface="Times New Roman" panose="02020603050405020304" charset="0"/>
                        <a:ea typeface="宋体" panose="02010600030101010101" pitchFamily="2" charset="-122"/>
                      </a:endParaRPr>
                    </a:p>
                  </a:txBody>
                  <a:tcPr marL="68580" marR="68580" marT="3619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400"/>
                        </a:lnSpc>
                        <a:spcAft>
                          <a:spcPts val="300"/>
                        </a:spcAft>
                      </a:pPr>
                      <a:r>
                        <a:rPr lang="en-US" sz="900" kern="100" dirty="0">
                          <a:effectLst/>
                          <a:latin typeface="Times New Roman" panose="02020603050405020304" charset="0"/>
                          <a:ea typeface="宋体" panose="02010600030101010101" pitchFamily="2" charset="-122"/>
                        </a:rPr>
                        <a:t> </a:t>
                      </a:r>
                      <a:endParaRPr lang="zh-CN" sz="1050" kern="100" dirty="0">
                        <a:effectLst/>
                        <a:latin typeface="Times New Roman" panose="02020603050405020304" charset="0"/>
                        <a:ea typeface="宋体" panose="02010600030101010101" pitchFamily="2" charset="-122"/>
                      </a:endParaRPr>
                    </a:p>
                  </a:txBody>
                  <a:tcPr marL="68580" marR="68580" marT="36195"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3438865" y="287020"/>
            <a:ext cx="5314275" cy="400110"/>
          </a:xfrm>
          <a:prstGeom prst="rect">
            <a:avLst/>
          </a:prstGeom>
        </p:spPr>
        <p:txBody>
          <a:bodyPr wrap="none">
            <a:spAutoFit/>
          </a:bodyPr>
          <a:lstStyle/>
          <a:p>
            <a:pPr algn="ctr"/>
            <a:r>
              <a:rPr lang="zh-CN" altLang="en-US" sz="2000" b="1" dirty="0">
                <a:solidFill>
                  <a:srgbClr val="304371"/>
                </a:solidFill>
                <a:cs typeface="+mn-ea"/>
                <a:sym typeface="+mn-lt"/>
              </a:rPr>
              <a:t>（九十二）</a:t>
            </a:r>
            <a:r>
              <a:rPr lang="zh-CN" altLang="zh-CN" sz="2000" b="1" dirty="0">
                <a:solidFill>
                  <a:srgbClr val="304371"/>
                </a:solidFill>
                <a:cs typeface="+mn-ea"/>
              </a:rPr>
              <a:t>中外合作办学机构及项目基本情况</a:t>
            </a:r>
            <a:endParaRPr lang="zh-CN" altLang="en-US" sz="2000" b="1" dirty="0">
              <a:solidFill>
                <a:srgbClr val="304371"/>
              </a:solidFill>
              <a:cs typeface="+mn-ea"/>
              <a:sym typeface="+mn-lt"/>
            </a:endParaRPr>
          </a:p>
        </p:txBody>
      </p:sp>
      <p:graphicFrame>
        <p:nvGraphicFramePr>
          <p:cNvPr id="3" name="表格 2"/>
          <p:cNvGraphicFramePr>
            <a:graphicFrameLocks noGrp="1"/>
          </p:cNvGraphicFramePr>
          <p:nvPr/>
        </p:nvGraphicFramePr>
        <p:xfrm>
          <a:off x="985845" y="1123605"/>
          <a:ext cx="10263401" cy="5539721"/>
        </p:xfrm>
        <a:graphic>
          <a:graphicData uri="http://schemas.openxmlformats.org/drawingml/2006/table">
            <a:tbl>
              <a:tblPr firstRow="1" firstCol="1" bandRow="1"/>
              <a:tblGrid>
                <a:gridCol w="3872130"/>
                <a:gridCol w="505060"/>
                <a:gridCol w="1472066"/>
                <a:gridCol w="1472066"/>
                <a:gridCol w="1472066"/>
                <a:gridCol w="1470013"/>
              </a:tblGrid>
              <a:tr h="608692">
                <a:tc>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rPr>
                        <a:t>专业名称</a:t>
                      </a:r>
                      <a:endParaRPr lang="zh-CN" sz="900" kern="100" dirty="0">
                        <a:effectLst/>
                        <a:latin typeface="Times New Roman" panose="02020603050405020304" charset="0"/>
                        <a:ea typeface="宋体" panose="02010600030101010101" pitchFamily="2" charset="-122"/>
                      </a:endParaRPr>
                    </a:p>
                  </a:txBody>
                  <a:tcPr marL="15029" marR="1502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代码</a:t>
                      </a:r>
                      <a:endParaRPr lang="zh-CN" sz="900" kern="100">
                        <a:effectLst/>
                        <a:latin typeface="Times New Roman" panose="02020603050405020304" charset="0"/>
                        <a:ea typeface="宋体" panose="02010600030101010101" pitchFamily="2" charset="-122"/>
                      </a:endParaRPr>
                    </a:p>
                  </a:txBody>
                  <a:tcPr marL="15029" marR="150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毕业生数</a:t>
                      </a:r>
                      <a:endParaRPr lang="zh-CN" sz="900" kern="100">
                        <a:effectLst/>
                        <a:latin typeface="Times New Roman" panose="02020603050405020304" charset="0"/>
                        <a:ea typeface="宋体" panose="02010600030101010101" pitchFamily="2" charset="-122"/>
                      </a:endParaRPr>
                    </a:p>
                  </a:txBody>
                  <a:tcPr marL="15029" marR="150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授予学位数</a:t>
                      </a:r>
                      <a:endParaRPr lang="zh-CN" sz="900" kern="100">
                        <a:effectLst/>
                        <a:latin typeface="Times New Roman" panose="02020603050405020304" charset="0"/>
                        <a:ea typeface="宋体" panose="02010600030101010101" pitchFamily="2" charset="-122"/>
                      </a:endParaRPr>
                    </a:p>
                  </a:txBody>
                  <a:tcPr marL="15029" marR="150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招生数</a:t>
                      </a:r>
                      <a:endParaRPr lang="zh-CN" sz="900" kern="100">
                        <a:effectLst/>
                        <a:latin typeface="Times New Roman" panose="02020603050405020304" charset="0"/>
                        <a:ea typeface="宋体" panose="02010600030101010101" pitchFamily="2" charset="-122"/>
                      </a:endParaRPr>
                    </a:p>
                  </a:txBody>
                  <a:tcPr marL="15029" marR="150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在校生数</a:t>
                      </a:r>
                      <a:endParaRPr lang="zh-CN" sz="900" kern="100">
                        <a:effectLst/>
                        <a:latin typeface="Times New Roman" panose="02020603050405020304" charset="0"/>
                        <a:ea typeface="宋体" panose="02010600030101010101" pitchFamily="2" charset="-122"/>
                      </a:endParaRPr>
                    </a:p>
                  </a:txBody>
                  <a:tcPr marL="15029" marR="1502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778">
                <a:tc>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rPr>
                        <a:t>甲</a:t>
                      </a:r>
                      <a:endParaRPr lang="zh-CN" sz="900" kern="100" dirty="0">
                        <a:effectLst/>
                        <a:latin typeface="Times New Roman" panose="02020603050405020304" charset="0"/>
                        <a:ea typeface="宋体" panose="02010600030101010101" pitchFamily="2" charset="-122"/>
                      </a:endParaRPr>
                    </a:p>
                  </a:txBody>
                  <a:tcPr marL="15029" marR="1502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乙</a:t>
                      </a:r>
                      <a:endParaRPr lang="zh-CN" sz="900" kern="100">
                        <a:effectLst/>
                        <a:latin typeface="Times New Roman" panose="02020603050405020304" charset="0"/>
                        <a:ea typeface="宋体" panose="02010600030101010101" pitchFamily="2" charset="-122"/>
                      </a:endParaRPr>
                    </a:p>
                  </a:txBody>
                  <a:tcPr marL="15029" marR="150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1</a:t>
                      </a:r>
                      <a:endParaRPr lang="zh-CN" sz="900" kern="100">
                        <a:effectLst/>
                        <a:latin typeface="Times New Roman" panose="02020603050405020304" charset="0"/>
                        <a:ea typeface="宋体" panose="02010600030101010101" pitchFamily="2" charset="-122"/>
                      </a:endParaRPr>
                    </a:p>
                  </a:txBody>
                  <a:tcPr marL="15029" marR="150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2</a:t>
                      </a:r>
                      <a:endParaRPr lang="zh-CN" sz="900" kern="100">
                        <a:effectLst/>
                        <a:latin typeface="Times New Roman" panose="02020603050405020304" charset="0"/>
                        <a:ea typeface="宋体" panose="02010600030101010101" pitchFamily="2" charset="-122"/>
                      </a:endParaRPr>
                    </a:p>
                  </a:txBody>
                  <a:tcPr marL="15029" marR="150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3</a:t>
                      </a:r>
                      <a:endParaRPr lang="zh-CN" sz="900" kern="100">
                        <a:effectLst/>
                        <a:latin typeface="Times New Roman" panose="02020603050405020304" charset="0"/>
                        <a:ea typeface="宋体" panose="02010600030101010101" pitchFamily="2" charset="-122"/>
                      </a:endParaRPr>
                    </a:p>
                  </a:txBody>
                  <a:tcPr marL="15029" marR="150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4</a:t>
                      </a:r>
                      <a:endParaRPr lang="zh-CN" sz="900" kern="100">
                        <a:effectLst/>
                        <a:latin typeface="Times New Roman" panose="02020603050405020304" charset="0"/>
                        <a:ea typeface="宋体" panose="02010600030101010101" pitchFamily="2" charset="-122"/>
                      </a:endParaRPr>
                    </a:p>
                  </a:txBody>
                  <a:tcPr marL="15029" marR="15029"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778">
                <a:tc>
                  <a:txBody>
                    <a:bodyPr/>
                    <a:lstStyle/>
                    <a:p>
                      <a:pPr algn="just">
                        <a:lnSpc>
                          <a:spcPts val="1400"/>
                        </a:lnSpc>
                        <a:spcAft>
                          <a:spcPts val="0"/>
                        </a:spcAft>
                      </a:pPr>
                      <a:r>
                        <a:rPr lang="zh-CN" sz="900" kern="100" dirty="0">
                          <a:effectLst/>
                          <a:latin typeface="Times New Roman" panose="02020603050405020304" charset="0"/>
                          <a:ea typeface="宋体" panose="02010600030101010101" pitchFamily="2" charset="-122"/>
                        </a:rPr>
                        <a:t>具有独立法人资格机构</a:t>
                      </a:r>
                      <a:endParaRPr lang="zh-CN" sz="900" kern="100" dirty="0">
                        <a:effectLst/>
                        <a:latin typeface="Times New Roman" panose="02020603050405020304" charset="0"/>
                        <a:ea typeface="宋体" panose="02010600030101010101" pitchFamily="2" charset="-122"/>
                      </a:endParaRPr>
                    </a:p>
                  </a:txBody>
                  <a:tcPr marL="15029" marR="1502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lnL>
                      <a:noFill/>
                    </a:lnL>
                    <a:lnR>
                      <a:noFill/>
                    </a:lnR>
                    <a:lnT w="12700" cap="flat" cmpd="sng" algn="ctr">
                      <a:solidFill>
                        <a:srgbClr val="000000"/>
                      </a:solidFill>
                      <a:prstDash val="solid"/>
                      <a:round/>
                      <a:headEnd type="none" w="med" len="med"/>
                      <a:tailEnd type="none" w="med" len="med"/>
                    </a:lnT>
                    <a:lnB>
                      <a:noFill/>
                    </a:lnB>
                  </a:tcPr>
                </a:tc>
              </a:tr>
              <a:tr h="141778">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未纳入国家统一招生计划</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01</a:t>
                      </a:r>
                      <a:endParaRPr lang="zh-CN" sz="900" kern="100" dirty="0">
                        <a:effectLst/>
                        <a:latin typeface="Times New Roman" panose="02020603050405020304" charset="0"/>
                        <a:ea typeface="宋体" panose="02010600030101010101" pitchFamily="2" charset="-122"/>
                      </a:endParaRPr>
                    </a:p>
                  </a:txBody>
                  <a:tcPr marL="15029" marR="150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a:t>
                      </a:r>
                      <a:endParaRPr lang="zh-CN" sz="900" kern="100">
                        <a:effectLst/>
                        <a:latin typeface="Times New Roman" panose="02020603050405020304" charset="0"/>
                        <a:ea typeface="宋体" panose="02010600030101010101" pitchFamily="2" charset="-122"/>
                      </a:endParaRPr>
                    </a:p>
                  </a:txBody>
                  <a:tcPr marL="15029" marR="1502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lnL>
                      <a:noFill/>
                    </a:lnL>
                    <a:lnR>
                      <a:noFill/>
                    </a:lnR>
                    <a:lnT>
                      <a:noFill/>
                    </a:lnT>
                    <a:lnB>
                      <a:noFill/>
                    </a:lnB>
                  </a:tcPr>
                </a:tc>
              </a:tr>
              <a:tr h="141778">
                <a:tc>
                  <a:txBody>
                    <a:bodyPr/>
                    <a:lstStyle/>
                    <a:p>
                      <a:pPr indent="228600" algn="just">
                        <a:lnSpc>
                          <a:spcPts val="1400"/>
                        </a:lnSpc>
                        <a:spcAft>
                          <a:spcPts val="0"/>
                        </a:spcAft>
                      </a:pPr>
                      <a:r>
                        <a:rPr lang="zh-CN" sz="900" kern="100">
                          <a:effectLst/>
                          <a:latin typeface="Times New Roman" panose="02020603050405020304" charset="0"/>
                          <a:ea typeface="宋体" panose="02010600030101010101" pitchFamily="2" charset="-122"/>
                        </a:rPr>
                        <a:t>国（境）外学士学位</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02</a:t>
                      </a:r>
                      <a:endParaRPr lang="zh-CN" sz="900" kern="100">
                        <a:effectLst/>
                        <a:latin typeface="Times New Roman" panose="02020603050405020304" charset="0"/>
                        <a:ea typeface="宋体" panose="02010600030101010101" pitchFamily="2" charset="-122"/>
                      </a:endParaRPr>
                    </a:p>
                  </a:txBody>
                  <a:tcPr marL="15029" marR="150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a:t>
                      </a:r>
                      <a:endParaRPr lang="zh-CN" sz="900" kern="100">
                        <a:effectLst/>
                        <a:latin typeface="Times New Roman" panose="02020603050405020304" charset="0"/>
                        <a:ea typeface="宋体" panose="02010600030101010101" pitchFamily="2" charset="-122"/>
                      </a:endParaRPr>
                    </a:p>
                  </a:txBody>
                  <a:tcPr marL="15029" marR="1502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lnL>
                      <a:noFill/>
                    </a:lnL>
                    <a:lnR>
                      <a:noFill/>
                    </a:lnR>
                    <a:lnT>
                      <a:noFill/>
                    </a:lnT>
                    <a:lnB>
                      <a:noFill/>
                    </a:lnB>
                  </a:tcPr>
                </a:tc>
              </a:tr>
              <a:tr h="141778">
                <a:tc>
                  <a:txBody>
                    <a:bodyPr/>
                    <a:lstStyle/>
                    <a:p>
                      <a:pPr indent="228600" algn="just">
                        <a:lnSpc>
                          <a:spcPts val="1400"/>
                        </a:lnSpc>
                        <a:spcAft>
                          <a:spcPts val="0"/>
                        </a:spcAft>
                      </a:pPr>
                      <a:r>
                        <a:rPr lang="zh-CN" sz="900" kern="100">
                          <a:effectLst/>
                          <a:latin typeface="Times New Roman" panose="02020603050405020304" charset="0"/>
                          <a:ea typeface="宋体" panose="02010600030101010101" pitchFamily="2" charset="-122"/>
                        </a:rPr>
                        <a:t>国（境）外硕士学位</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03</a:t>
                      </a:r>
                      <a:endParaRPr lang="zh-CN" sz="900" kern="100">
                        <a:effectLst/>
                        <a:latin typeface="Times New Roman" panose="02020603050405020304" charset="0"/>
                        <a:ea typeface="宋体" panose="02010600030101010101" pitchFamily="2" charset="-122"/>
                      </a:endParaRPr>
                    </a:p>
                  </a:txBody>
                  <a:tcPr marL="15029" marR="150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rPr>
                        <a:t>—</a:t>
                      </a:r>
                      <a:endParaRPr lang="zh-CN" sz="900" kern="100" dirty="0">
                        <a:effectLst/>
                        <a:latin typeface="Times New Roman" panose="02020603050405020304" charset="0"/>
                        <a:ea typeface="宋体" panose="02010600030101010101" pitchFamily="2" charset="-122"/>
                      </a:endParaRPr>
                    </a:p>
                  </a:txBody>
                  <a:tcPr marL="15029" marR="1502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lnL>
                      <a:noFill/>
                    </a:lnL>
                    <a:lnR>
                      <a:noFill/>
                    </a:lnR>
                    <a:lnT>
                      <a:noFill/>
                    </a:lnT>
                    <a:lnB>
                      <a:noFill/>
                    </a:lnB>
                  </a:tcPr>
                </a:tc>
              </a:tr>
              <a:tr h="141778">
                <a:tc>
                  <a:txBody>
                    <a:bodyPr/>
                    <a:lstStyle/>
                    <a:p>
                      <a:pPr indent="228600" algn="just">
                        <a:lnSpc>
                          <a:spcPts val="1400"/>
                        </a:lnSpc>
                        <a:spcAft>
                          <a:spcPts val="0"/>
                        </a:spcAft>
                      </a:pPr>
                      <a:r>
                        <a:rPr lang="zh-CN" sz="900" kern="100">
                          <a:effectLst/>
                          <a:latin typeface="Times New Roman" panose="02020603050405020304" charset="0"/>
                          <a:ea typeface="宋体" panose="02010600030101010101" pitchFamily="2" charset="-122"/>
                        </a:rPr>
                        <a:t>国（境）外博士学位</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04</a:t>
                      </a:r>
                      <a:endParaRPr lang="zh-CN" sz="900" kern="100">
                        <a:effectLst/>
                        <a:latin typeface="Times New Roman" panose="02020603050405020304" charset="0"/>
                        <a:ea typeface="宋体" panose="02010600030101010101" pitchFamily="2" charset="-122"/>
                      </a:endParaRPr>
                    </a:p>
                  </a:txBody>
                  <a:tcPr marL="15029" marR="150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dirty="0">
                          <a:effectLst/>
                          <a:latin typeface="Times New Roman" panose="02020603050405020304" charset="0"/>
                          <a:ea typeface="宋体" panose="02010600030101010101" pitchFamily="2" charset="-122"/>
                        </a:rPr>
                        <a:t>—</a:t>
                      </a:r>
                      <a:endParaRPr lang="zh-CN" sz="900" kern="100" dirty="0">
                        <a:effectLst/>
                        <a:latin typeface="Times New Roman" panose="02020603050405020304" charset="0"/>
                        <a:ea typeface="宋体" panose="02010600030101010101" pitchFamily="2" charset="-122"/>
                      </a:endParaRPr>
                    </a:p>
                  </a:txBody>
                  <a:tcPr marL="15029" marR="1502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lnL>
                      <a:noFill/>
                    </a:lnL>
                    <a:lnR>
                      <a:noFill/>
                    </a:lnR>
                    <a:lnT>
                      <a:noFill/>
                    </a:lnT>
                    <a:lnB>
                      <a:noFill/>
                    </a:lnB>
                  </a:tcPr>
                </a:tc>
              </a:tr>
              <a:tr h="141778">
                <a:tc>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rPr>
                        <a:t>不具有独立法人资格机构</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15029" marR="1502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lnL>
                      <a:noFill/>
                    </a:lnL>
                    <a:lnR>
                      <a:noFill/>
                    </a:lnR>
                    <a:lnT>
                      <a:noFill/>
                    </a:lnT>
                    <a:lnB>
                      <a:noFill/>
                    </a:lnB>
                  </a:tcPr>
                </a:tc>
              </a:tr>
              <a:tr h="141778">
                <a:tc>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rPr>
                        <a:t>机构名称</a:t>
                      </a:r>
                      <a:r>
                        <a:rPr lang="en-US" sz="900" kern="100">
                          <a:effectLst/>
                          <a:latin typeface="Times New Roman" panose="02020603050405020304" charset="0"/>
                          <a:ea typeface="宋体" panose="02010600030101010101" pitchFamily="2" charset="-122"/>
                        </a:rPr>
                        <a:t>1</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05</a:t>
                      </a:r>
                      <a:endParaRPr lang="zh-CN" sz="900" kern="100">
                        <a:effectLst/>
                        <a:latin typeface="Times New Roman" panose="02020603050405020304" charset="0"/>
                        <a:ea typeface="宋体" panose="02010600030101010101" pitchFamily="2" charset="-122"/>
                      </a:endParaRPr>
                    </a:p>
                  </a:txBody>
                  <a:tcPr marL="15029" marR="15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15029" marR="1502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lnL>
                      <a:noFill/>
                    </a:lnL>
                    <a:lnR>
                      <a:noFill/>
                    </a:lnR>
                    <a:lnT>
                      <a:noFill/>
                    </a:lnT>
                    <a:lnB>
                      <a:noFill/>
                    </a:lnB>
                  </a:tcPr>
                </a:tc>
              </a:tr>
              <a:tr h="141778">
                <a:tc>
                  <a:txBody>
                    <a:bodyPr/>
                    <a:lstStyle/>
                    <a:p>
                      <a:pPr algn="just">
                        <a:lnSpc>
                          <a:spcPts val="1400"/>
                        </a:lnSpc>
                        <a:spcAft>
                          <a:spcPts val="0"/>
                        </a:spcAft>
                      </a:pPr>
                      <a:r>
                        <a:rPr lang="en-US" sz="900" kern="100">
                          <a:effectLst/>
                          <a:latin typeface="宋体" panose="02010600030101010101" pitchFamily="2" charset="-122"/>
                          <a:ea typeface="宋体" panose="02010600030101010101" pitchFamily="2" charset="-122"/>
                        </a:rPr>
                        <a:t>  </a:t>
                      </a:r>
                      <a:r>
                        <a:rPr lang="zh-CN" sz="900" kern="100">
                          <a:effectLst/>
                          <a:latin typeface="Times New Roman" panose="02020603050405020304" charset="0"/>
                          <a:ea typeface="宋体" panose="02010600030101010101" pitchFamily="2" charset="-122"/>
                        </a:rPr>
                        <a:t>纳入国家统一招生计划</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06</a:t>
                      </a:r>
                      <a:endParaRPr lang="zh-CN" sz="900" kern="100">
                        <a:effectLst/>
                        <a:latin typeface="Times New Roman" panose="02020603050405020304" charset="0"/>
                        <a:ea typeface="宋体" panose="02010600030101010101" pitchFamily="2" charset="-122"/>
                      </a:endParaRPr>
                    </a:p>
                  </a:txBody>
                  <a:tcPr marL="15029" marR="150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15029" marR="1502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lnL>
                      <a:noFill/>
                    </a:lnL>
                    <a:lnR>
                      <a:noFill/>
                    </a:lnR>
                    <a:lnT>
                      <a:noFill/>
                    </a:lnT>
                    <a:lnB>
                      <a:noFill/>
                    </a:lnB>
                  </a:tcPr>
                </a:tc>
              </a:tr>
              <a:tr h="141778">
                <a:tc>
                  <a:txBody>
                    <a:bodyPr/>
                    <a:lstStyle/>
                    <a:p>
                      <a:pPr indent="228600" algn="just">
                        <a:lnSpc>
                          <a:spcPts val="1400"/>
                        </a:lnSpc>
                        <a:spcAft>
                          <a:spcPts val="0"/>
                        </a:spcAft>
                      </a:pPr>
                      <a:r>
                        <a:rPr lang="zh-CN" sz="900" kern="100">
                          <a:effectLst/>
                          <a:latin typeface="Times New Roman" panose="02020603050405020304" charset="0"/>
                          <a:ea typeface="宋体" panose="02010600030101010101" pitchFamily="2" charset="-122"/>
                        </a:rPr>
                        <a:t>高职（专科）</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07</a:t>
                      </a:r>
                      <a:endParaRPr lang="zh-CN" sz="900" kern="100">
                        <a:effectLst/>
                        <a:latin typeface="Times New Roman" panose="02020603050405020304" charset="0"/>
                        <a:ea typeface="宋体" panose="02010600030101010101" pitchFamily="2" charset="-122"/>
                      </a:endParaRPr>
                    </a:p>
                  </a:txBody>
                  <a:tcPr marL="15029" marR="15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15029" marR="1502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lnL>
                      <a:noFill/>
                    </a:lnL>
                    <a:lnR>
                      <a:noFill/>
                    </a:lnR>
                    <a:lnT>
                      <a:noFill/>
                    </a:lnT>
                    <a:lnB>
                      <a:noFill/>
                    </a:lnB>
                  </a:tcPr>
                </a:tc>
              </a:tr>
              <a:tr h="141778">
                <a:tc>
                  <a:txBody>
                    <a:bodyPr/>
                    <a:lstStyle/>
                    <a:p>
                      <a:pPr indent="228600" algn="just">
                        <a:lnSpc>
                          <a:spcPts val="1400"/>
                        </a:lnSpc>
                        <a:spcAft>
                          <a:spcPts val="0"/>
                        </a:spcAft>
                      </a:pPr>
                      <a:r>
                        <a:rPr lang="zh-CN" sz="900" kern="100">
                          <a:effectLst/>
                          <a:latin typeface="Times New Roman" panose="02020603050405020304" charset="0"/>
                          <a:ea typeface="宋体" panose="02010600030101010101" pitchFamily="2" charset="-122"/>
                        </a:rPr>
                        <a:t>本科</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08</a:t>
                      </a:r>
                      <a:endParaRPr lang="zh-CN" sz="900" kern="100">
                        <a:effectLst/>
                        <a:latin typeface="Times New Roman" panose="02020603050405020304" charset="0"/>
                        <a:ea typeface="宋体" panose="02010600030101010101" pitchFamily="2" charset="-122"/>
                      </a:endParaRPr>
                    </a:p>
                  </a:txBody>
                  <a:tcPr marL="15029" marR="15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lnL>
                      <a:noFill/>
                    </a:lnL>
                    <a:lnR>
                      <a:noFill/>
                    </a:lnR>
                    <a:lnT>
                      <a:noFill/>
                    </a:lnT>
                    <a:lnB>
                      <a:noFill/>
                    </a:lnB>
                  </a:tcPr>
                </a:tc>
              </a:tr>
              <a:tr h="141778">
                <a:tc>
                  <a:txBody>
                    <a:bodyPr/>
                    <a:lstStyle/>
                    <a:p>
                      <a:pPr indent="228600" algn="just">
                        <a:lnSpc>
                          <a:spcPts val="1400"/>
                        </a:lnSpc>
                        <a:spcAft>
                          <a:spcPts val="0"/>
                        </a:spcAft>
                      </a:pPr>
                      <a:r>
                        <a:rPr lang="zh-CN" sz="900" kern="100">
                          <a:effectLst/>
                          <a:latin typeface="Times New Roman" panose="02020603050405020304" charset="0"/>
                          <a:ea typeface="宋体" panose="02010600030101010101" pitchFamily="2" charset="-122"/>
                        </a:rPr>
                        <a:t>硕士</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09</a:t>
                      </a:r>
                      <a:endParaRPr lang="zh-CN" sz="900" kern="100">
                        <a:effectLst/>
                        <a:latin typeface="Times New Roman" panose="02020603050405020304" charset="0"/>
                        <a:ea typeface="宋体" panose="02010600030101010101" pitchFamily="2" charset="-122"/>
                      </a:endParaRPr>
                    </a:p>
                  </a:txBody>
                  <a:tcPr marL="15029" marR="15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15029" marR="1502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lnL>
                      <a:noFill/>
                    </a:lnL>
                    <a:lnR>
                      <a:noFill/>
                    </a:lnR>
                    <a:lnT>
                      <a:noFill/>
                    </a:lnT>
                    <a:lnB>
                      <a:noFill/>
                    </a:lnB>
                  </a:tcPr>
                </a:tc>
              </a:tr>
              <a:tr h="141778">
                <a:tc>
                  <a:txBody>
                    <a:bodyPr/>
                    <a:lstStyle/>
                    <a:p>
                      <a:pPr indent="228600" algn="just">
                        <a:lnSpc>
                          <a:spcPts val="1400"/>
                        </a:lnSpc>
                        <a:spcAft>
                          <a:spcPts val="0"/>
                        </a:spcAft>
                      </a:pPr>
                      <a:r>
                        <a:rPr lang="zh-CN" sz="900" kern="100">
                          <a:effectLst/>
                          <a:latin typeface="Times New Roman" panose="02020603050405020304" charset="0"/>
                          <a:ea typeface="宋体" panose="02010600030101010101" pitchFamily="2" charset="-122"/>
                        </a:rPr>
                        <a:t>博士</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10</a:t>
                      </a:r>
                      <a:endParaRPr lang="zh-CN" sz="900" kern="100">
                        <a:effectLst/>
                        <a:latin typeface="Times New Roman" panose="02020603050405020304" charset="0"/>
                        <a:ea typeface="宋体" panose="02010600030101010101" pitchFamily="2" charset="-122"/>
                      </a:endParaRPr>
                    </a:p>
                  </a:txBody>
                  <a:tcPr marL="15029" marR="150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15029" marR="1502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lnL>
                      <a:noFill/>
                    </a:lnL>
                    <a:lnR>
                      <a:noFill/>
                    </a:lnR>
                    <a:lnT>
                      <a:noFill/>
                    </a:lnT>
                    <a:lnB>
                      <a:noFill/>
                    </a:lnB>
                  </a:tcPr>
                </a:tc>
              </a:tr>
              <a:tr h="141778">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未纳入国家统一招生计划</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11</a:t>
                      </a:r>
                      <a:endParaRPr lang="zh-CN" sz="900" kern="100">
                        <a:effectLst/>
                        <a:latin typeface="Times New Roman" panose="02020603050405020304" charset="0"/>
                        <a:ea typeface="宋体" panose="02010600030101010101" pitchFamily="2" charset="-122"/>
                      </a:endParaRPr>
                    </a:p>
                  </a:txBody>
                  <a:tcPr marL="15029" marR="150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15029" marR="1502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lnL>
                      <a:noFill/>
                    </a:lnL>
                    <a:lnR>
                      <a:noFill/>
                    </a:lnR>
                    <a:lnT>
                      <a:noFill/>
                    </a:lnT>
                    <a:lnB>
                      <a:noFill/>
                    </a:lnB>
                  </a:tcPr>
                </a:tc>
              </a:tr>
              <a:tr h="141778">
                <a:tc>
                  <a:txBody>
                    <a:bodyPr/>
                    <a:lstStyle/>
                    <a:p>
                      <a:pPr indent="228600" algn="just">
                        <a:lnSpc>
                          <a:spcPts val="1400"/>
                        </a:lnSpc>
                        <a:spcAft>
                          <a:spcPts val="0"/>
                        </a:spcAft>
                      </a:pPr>
                      <a:r>
                        <a:rPr lang="zh-CN" sz="900" kern="100">
                          <a:effectLst/>
                          <a:latin typeface="Times New Roman" panose="02020603050405020304" charset="0"/>
                          <a:ea typeface="宋体" panose="02010600030101010101" pitchFamily="2" charset="-122"/>
                        </a:rPr>
                        <a:t>国（境）外学士学位</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12</a:t>
                      </a:r>
                      <a:endParaRPr lang="zh-CN" sz="900" kern="100">
                        <a:effectLst/>
                        <a:latin typeface="Times New Roman" panose="02020603050405020304" charset="0"/>
                        <a:ea typeface="宋体" panose="02010600030101010101" pitchFamily="2" charset="-122"/>
                      </a:endParaRPr>
                    </a:p>
                  </a:txBody>
                  <a:tcPr marL="15029" marR="150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a:t>
                      </a:r>
                      <a:endParaRPr lang="zh-CN" sz="900" kern="100">
                        <a:effectLst/>
                        <a:latin typeface="Times New Roman" panose="02020603050405020304" charset="0"/>
                        <a:ea typeface="宋体" panose="02010600030101010101" pitchFamily="2" charset="-122"/>
                      </a:endParaRPr>
                    </a:p>
                  </a:txBody>
                  <a:tcPr marL="15029" marR="1502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15029" marR="1502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lnL>
                      <a:noFill/>
                    </a:lnL>
                    <a:lnR>
                      <a:noFill/>
                    </a:lnR>
                    <a:lnT>
                      <a:noFill/>
                    </a:lnT>
                    <a:lnB>
                      <a:noFill/>
                    </a:lnB>
                  </a:tcPr>
                </a:tc>
              </a:tr>
              <a:tr h="141778">
                <a:tc>
                  <a:txBody>
                    <a:bodyPr/>
                    <a:lstStyle/>
                    <a:p>
                      <a:pPr indent="228600" algn="just">
                        <a:lnSpc>
                          <a:spcPts val="1400"/>
                        </a:lnSpc>
                        <a:spcAft>
                          <a:spcPts val="0"/>
                        </a:spcAft>
                      </a:pPr>
                      <a:r>
                        <a:rPr lang="zh-CN" sz="900" kern="100">
                          <a:effectLst/>
                          <a:latin typeface="Times New Roman" panose="02020603050405020304" charset="0"/>
                          <a:ea typeface="宋体" panose="02010600030101010101" pitchFamily="2" charset="-122"/>
                        </a:rPr>
                        <a:t>国（境）外硕士学位</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13</a:t>
                      </a:r>
                      <a:endParaRPr lang="zh-CN" sz="900" kern="100">
                        <a:effectLst/>
                        <a:latin typeface="Times New Roman" panose="02020603050405020304" charset="0"/>
                        <a:ea typeface="宋体" panose="02010600030101010101" pitchFamily="2" charset="-122"/>
                      </a:endParaRPr>
                    </a:p>
                  </a:txBody>
                  <a:tcPr marL="15029" marR="150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a:t>
                      </a:r>
                      <a:endParaRPr lang="zh-CN" sz="900" kern="100">
                        <a:effectLst/>
                        <a:latin typeface="Times New Roman" panose="02020603050405020304" charset="0"/>
                        <a:ea typeface="宋体" panose="02010600030101010101" pitchFamily="2" charset="-122"/>
                      </a:endParaRPr>
                    </a:p>
                  </a:txBody>
                  <a:tcPr marL="15029" marR="1502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15029" marR="1502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lnL>
                      <a:noFill/>
                    </a:lnL>
                    <a:lnR>
                      <a:noFill/>
                    </a:lnR>
                    <a:lnT>
                      <a:noFill/>
                    </a:lnT>
                    <a:lnB>
                      <a:noFill/>
                    </a:lnB>
                  </a:tcPr>
                </a:tc>
              </a:tr>
              <a:tr h="141778">
                <a:tc>
                  <a:txBody>
                    <a:bodyPr/>
                    <a:lstStyle/>
                    <a:p>
                      <a:pPr indent="228600" algn="just">
                        <a:lnSpc>
                          <a:spcPts val="1400"/>
                        </a:lnSpc>
                        <a:spcAft>
                          <a:spcPts val="0"/>
                        </a:spcAft>
                      </a:pPr>
                      <a:r>
                        <a:rPr lang="zh-CN" sz="900" kern="100">
                          <a:effectLst/>
                          <a:latin typeface="Times New Roman" panose="02020603050405020304" charset="0"/>
                          <a:ea typeface="宋体" panose="02010600030101010101" pitchFamily="2" charset="-122"/>
                        </a:rPr>
                        <a:t>国（境）外博士学位</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14</a:t>
                      </a:r>
                      <a:endParaRPr lang="zh-CN" sz="900" kern="100">
                        <a:effectLst/>
                        <a:latin typeface="Times New Roman" panose="02020603050405020304" charset="0"/>
                        <a:ea typeface="宋体" panose="02010600030101010101" pitchFamily="2" charset="-122"/>
                      </a:endParaRPr>
                    </a:p>
                  </a:txBody>
                  <a:tcPr marL="15029" marR="150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zh-CN" sz="900" kern="100">
                          <a:effectLst/>
                          <a:latin typeface="Times New Roman" panose="02020603050405020304" charset="0"/>
                          <a:ea typeface="宋体" panose="02010600030101010101" pitchFamily="2" charset="-122"/>
                        </a:rPr>
                        <a:t>—</a:t>
                      </a:r>
                      <a:endParaRPr lang="zh-CN" sz="900" kern="100">
                        <a:effectLst/>
                        <a:latin typeface="Times New Roman" panose="02020603050405020304" charset="0"/>
                        <a:ea typeface="宋体" panose="02010600030101010101" pitchFamily="2" charset="-122"/>
                      </a:endParaRPr>
                    </a:p>
                  </a:txBody>
                  <a:tcPr marL="15029" marR="1502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a:noFill/>
                    </a:lnR>
                    <a:lnT>
                      <a:noFill/>
                    </a:lnT>
                    <a:lnB>
                      <a:noFill/>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15029" marR="1502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lnL>
                      <a:noFill/>
                    </a:lnL>
                    <a:lnR>
                      <a:noFill/>
                    </a:lnR>
                    <a:lnT>
                      <a:noFill/>
                    </a:lnT>
                    <a:lnB>
                      <a:noFill/>
                    </a:lnB>
                  </a:tcPr>
                </a:tc>
              </a:tr>
              <a:tr h="141778">
                <a:tc>
                  <a:txBody>
                    <a:bodyPr/>
                    <a:lstStyle/>
                    <a:p>
                      <a:pPr indent="114300" algn="just">
                        <a:lnSpc>
                          <a:spcPts val="1400"/>
                        </a:lnSpc>
                        <a:spcAft>
                          <a:spcPts val="0"/>
                        </a:spcAft>
                      </a:pPr>
                      <a:r>
                        <a:rPr lang="en-US" sz="900" kern="100">
                          <a:effectLst/>
                          <a:latin typeface="宋体" panose="02010600030101010101" pitchFamily="2" charset="-122"/>
                          <a:ea typeface="宋体" panose="02010600030101010101" pitchFamily="2" charset="-122"/>
                        </a:rPr>
                        <a:t>……</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lnL>
                      <a:noFill/>
                    </a:lnL>
                    <a:lnR>
                      <a:noFill/>
                    </a:lnR>
                    <a:lnT>
                      <a:noFill/>
                    </a:lnT>
                    <a:lnB>
                      <a:noFill/>
                    </a:lnB>
                  </a:tcPr>
                </a:tc>
              </a:tr>
              <a:tr h="141778">
                <a:tc>
                  <a:txBody>
                    <a:bodyPr/>
                    <a:lstStyle/>
                    <a:p>
                      <a:pPr indent="114300" algn="just">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15029" marR="15029" marT="0" marB="0" anchor="ctr">
                    <a:lnL>
                      <a:noFill/>
                    </a:lnL>
                    <a:lnR>
                      <a:noFill/>
                    </a:lnR>
                    <a:lnT>
                      <a:noFill/>
                    </a:lnT>
                    <a:lnB>
                      <a:noFill/>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15029" marR="1502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lnL>
                      <a:noFill/>
                    </a:lnL>
                    <a:lnR>
                      <a:noFill/>
                    </a:lnR>
                    <a:lnT>
                      <a:noFill/>
                    </a:lnT>
                    <a:lnB>
                      <a:noFill/>
                    </a:lnB>
                  </a:tcPr>
                </a:tc>
              </a:tr>
              <a:tr h="141778">
                <a:tc>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rPr>
                        <a:t>合作项目</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15029" marR="1502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lnL>
                      <a:noFill/>
                    </a:lnL>
                    <a:lnR>
                      <a:noFill/>
                    </a:lnR>
                    <a:lnT>
                      <a:noFill/>
                    </a:lnT>
                    <a:lnB>
                      <a:noFill/>
                    </a:lnB>
                  </a:tcPr>
                </a:tc>
              </a:tr>
              <a:tr h="141778">
                <a:tc>
                  <a:txBody>
                    <a:bodyPr/>
                    <a:lstStyle/>
                    <a:p>
                      <a:pPr algn="just">
                        <a:lnSpc>
                          <a:spcPts val="1400"/>
                        </a:lnSpc>
                        <a:spcAft>
                          <a:spcPts val="0"/>
                        </a:spcAft>
                      </a:pPr>
                      <a:r>
                        <a:rPr lang="zh-CN" sz="900" kern="100">
                          <a:effectLst/>
                          <a:latin typeface="Times New Roman" panose="02020603050405020304" charset="0"/>
                          <a:ea typeface="宋体" panose="02010600030101010101" pitchFamily="2" charset="-122"/>
                        </a:rPr>
                        <a:t>项目名称</a:t>
                      </a:r>
                      <a:r>
                        <a:rPr lang="en-US" sz="900" kern="100">
                          <a:effectLst/>
                          <a:latin typeface="Times New Roman" panose="02020603050405020304" charset="0"/>
                          <a:ea typeface="宋体" panose="02010600030101010101" pitchFamily="2" charset="-122"/>
                        </a:rPr>
                        <a:t>1</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15</a:t>
                      </a:r>
                      <a:endParaRPr lang="zh-CN" sz="900" kern="100">
                        <a:effectLst/>
                        <a:latin typeface="Times New Roman" panose="02020603050405020304" charset="0"/>
                        <a:ea typeface="宋体" panose="02010600030101010101" pitchFamily="2" charset="-122"/>
                      </a:endParaRPr>
                    </a:p>
                  </a:txBody>
                  <a:tcPr marL="15029" marR="150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a:noFill/>
                    </a:lnR>
                    <a:lnT>
                      <a:noFill/>
                    </a:lnT>
                    <a:lnB>
                      <a:noFill/>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15029" marR="1502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lnL>
                      <a:noFill/>
                    </a:lnL>
                    <a:lnR>
                      <a:noFill/>
                    </a:lnR>
                    <a:lnT>
                      <a:noFill/>
                    </a:lnT>
                    <a:lnB>
                      <a:noFill/>
                    </a:lnB>
                  </a:tcPr>
                </a:tc>
              </a:tr>
              <a:tr h="141778">
                <a:tc>
                  <a:txBody>
                    <a:bodyPr/>
                    <a:lstStyle/>
                    <a:p>
                      <a:pPr algn="just">
                        <a:lnSpc>
                          <a:spcPts val="1400"/>
                        </a:lnSpc>
                        <a:spcAft>
                          <a:spcPts val="0"/>
                        </a:spcAft>
                      </a:pPr>
                      <a:r>
                        <a:rPr lang="en-US" sz="900" kern="100">
                          <a:effectLst/>
                          <a:latin typeface="宋体" panose="02010600030101010101" pitchFamily="2" charset="-122"/>
                          <a:ea typeface="宋体" panose="02010600030101010101" pitchFamily="2" charset="-122"/>
                        </a:rPr>
                        <a:t>  </a:t>
                      </a:r>
                      <a:r>
                        <a:rPr lang="zh-CN" sz="900" kern="100">
                          <a:effectLst/>
                          <a:latin typeface="Times New Roman" panose="02020603050405020304" charset="0"/>
                          <a:ea typeface="宋体" panose="02010600030101010101" pitchFamily="2" charset="-122"/>
                        </a:rPr>
                        <a:t>纳入国家统一招生计划</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16</a:t>
                      </a:r>
                      <a:endParaRPr lang="zh-CN" sz="900" kern="100">
                        <a:effectLst/>
                        <a:latin typeface="Times New Roman" panose="02020603050405020304" charset="0"/>
                        <a:ea typeface="宋体" panose="02010600030101010101" pitchFamily="2" charset="-122"/>
                      </a:endParaRPr>
                    </a:p>
                  </a:txBody>
                  <a:tcPr marL="15029" marR="150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lnL>
                      <a:noFill/>
                    </a:lnL>
                    <a:lnR>
                      <a:noFill/>
                    </a:lnR>
                    <a:lnT>
                      <a:noFill/>
                    </a:lnT>
                    <a:lnB>
                      <a:noFill/>
                    </a:lnB>
                  </a:tcPr>
                </a:tc>
              </a:tr>
              <a:tr h="141778">
                <a:tc>
                  <a:txBody>
                    <a:bodyPr/>
                    <a:lstStyle/>
                    <a:p>
                      <a:pPr indent="228600" algn="just">
                        <a:lnSpc>
                          <a:spcPts val="1400"/>
                        </a:lnSpc>
                        <a:spcAft>
                          <a:spcPts val="0"/>
                        </a:spcAft>
                      </a:pPr>
                      <a:r>
                        <a:rPr lang="zh-CN" sz="900" kern="100">
                          <a:effectLst/>
                          <a:latin typeface="Times New Roman" panose="02020603050405020304" charset="0"/>
                          <a:ea typeface="宋体" panose="02010600030101010101" pitchFamily="2" charset="-122"/>
                        </a:rPr>
                        <a:t>高职（专科）</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17</a:t>
                      </a:r>
                      <a:endParaRPr lang="zh-CN" sz="900" kern="100">
                        <a:effectLst/>
                        <a:latin typeface="Times New Roman" panose="02020603050405020304" charset="0"/>
                        <a:ea typeface="宋体" panose="02010600030101010101" pitchFamily="2" charset="-122"/>
                      </a:endParaRPr>
                    </a:p>
                  </a:txBody>
                  <a:tcPr marL="15029" marR="150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a:noFill/>
                    </a:lnR>
                    <a:lnT>
                      <a:noFill/>
                    </a:lnT>
                    <a:lnB>
                      <a:noFill/>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15029" marR="1502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lnL>
                      <a:noFill/>
                    </a:lnL>
                    <a:lnR>
                      <a:noFill/>
                    </a:lnR>
                    <a:lnT>
                      <a:noFill/>
                    </a:lnT>
                    <a:lnB>
                      <a:noFill/>
                    </a:lnB>
                  </a:tcPr>
                </a:tc>
              </a:tr>
              <a:tr h="141778">
                <a:tc>
                  <a:txBody>
                    <a:bodyPr/>
                    <a:lstStyle/>
                    <a:p>
                      <a:pPr indent="228600" algn="just">
                        <a:lnSpc>
                          <a:spcPts val="1400"/>
                        </a:lnSpc>
                        <a:spcAft>
                          <a:spcPts val="0"/>
                        </a:spcAft>
                      </a:pPr>
                      <a:r>
                        <a:rPr lang="zh-CN" sz="900" kern="100">
                          <a:effectLst/>
                          <a:latin typeface="Times New Roman" panose="02020603050405020304" charset="0"/>
                          <a:ea typeface="宋体" panose="02010600030101010101" pitchFamily="2" charset="-122"/>
                        </a:rPr>
                        <a:t>本科</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cs typeface="宋体" panose="02010600030101010101" pitchFamily="2" charset="-122"/>
                        </a:rPr>
                        <a:t>18</a:t>
                      </a:r>
                      <a:endParaRPr lang="zh-CN" sz="900" kern="100">
                        <a:effectLst/>
                        <a:latin typeface="Times New Roman" panose="02020603050405020304" charset="0"/>
                        <a:ea typeface="宋体" panose="02010600030101010101" pitchFamily="2" charset="-122"/>
                      </a:endParaRPr>
                    </a:p>
                  </a:txBody>
                  <a:tcPr marL="15029" marR="150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lnL>
                      <a:noFill/>
                    </a:lnL>
                    <a:lnR>
                      <a:noFill/>
                    </a:lnR>
                    <a:lnT>
                      <a:noFill/>
                    </a:lnT>
                    <a:lnB>
                      <a:noFill/>
                    </a:lnB>
                  </a:tcPr>
                </a:tc>
              </a:tr>
              <a:tr h="141778">
                <a:tc>
                  <a:txBody>
                    <a:bodyPr/>
                    <a:lstStyle/>
                    <a:p>
                      <a:pPr indent="228600" algn="just">
                        <a:lnSpc>
                          <a:spcPts val="1400"/>
                        </a:lnSpc>
                        <a:spcAft>
                          <a:spcPts val="0"/>
                        </a:spcAft>
                      </a:pPr>
                      <a:r>
                        <a:rPr lang="zh-CN" sz="900" kern="100">
                          <a:effectLst/>
                          <a:latin typeface="Times New Roman" panose="02020603050405020304" charset="0"/>
                          <a:ea typeface="宋体" panose="02010600030101010101" pitchFamily="2" charset="-122"/>
                        </a:rPr>
                        <a:t>硕士</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19</a:t>
                      </a:r>
                      <a:endParaRPr lang="zh-CN" sz="900" kern="100">
                        <a:effectLst/>
                        <a:latin typeface="Times New Roman" panose="02020603050405020304" charset="0"/>
                        <a:ea typeface="宋体" panose="02010600030101010101" pitchFamily="2" charset="-122"/>
                      </a:endParaRPr>
                    </a:p>
                  </a:txBody>
                  <a:tcPr marL="15029" marR="150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a:noFill/>
                    </a:lnR>
                    <a:lnT>
                      <a:noFill/>
                    </a:lnT>
                    <a:lnB>
                      <a:noFill/>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15029" marR="15029" marT="0" marB="0">
                    <a:lnL>
                      <a:noFill/>
                    </a:lnL>
                    <a:lnR>
                      <a:noFill/>
                    </a:lnR>
                    <a:lnT>
                      <a:noFill/>
                    </a:lnT>
                    <a:lnB>
                      <a:noFill/>
                    </a:lnB>
                  </a:tcPr>
                </a:tc>
              </a:tr>
              <a:tr h="141778">
                <a:tc>
                  <a:txBody>
                    <a:bodyPr/>
                    <a:lstStyle/>
                    <a:p>
                      <a:pPr indent="228600" algn="just">
                        <a:lnSpc>
                          <a:spcPts val="1400"/>
                        </a:lnSpc>
                        <a:spcAft>
                          <a:spcPts val="0"/>
                        </a:spcAft>
                      </a:pPr>
                      <a:r>
                        <a:rPr lang="zh-CN" sz="900" kern="100">
                          <a:effectLst/>
                          <a:latin typeface="Times New Roman" panose="02020603050405020304" charset="0"/>
                          <a:ea typeface="宋体" panose="02010600030101010101" pitchFamily="2" charset="-122"/>
                        </a:rPr>
                        <a:t>博士</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20</a:t>
                      </a:r>
                      <a:endParaRPr lang="zh-CN" sz="900" kern="100">
                        <a:effectLst/>
                        <a:latin typeface="Times New Roman" panose="02020603050405020304" charset="0"/>
                        <a:ea typeface="宋体" panose="02010600030101010101" pitchFamily="2" charset="-122"/>
                      </a:endParaRPr>
                    </a:p>
                  </a:txBody>
                  <a:tcPr marL="15029" marR="15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lnL>
                      <a:noFill/>
                    </a:lnL>
                    <a:lnR>
                      <a:noFill/>
                    </a:lnR>
                    <a:lnT>
                      <a:noFill/>
                    </a:lnT>
                    <a:lnB>
                      <a:noFill/>
                    </a:lnB>
                  </a:tcPr>
                </a:tc>
              </a:tr>
              <a:tr h="141778">
                <a:tc>
                  <a:txBody>
                    <a:bodyPr/>
                    <a:lstStyle/>
                    <a:p>
                      <a:pPr indent="114300" algn="just">
                        <a:lnSpc>
                          <a:spcPts val="1400"/>
                        </a:lnSpc>
                        <a:spcAft>
                          <a:spcPts val="0"/>
                        </a:spcAft>
                      </a:pPr>
                      <a:r>
                        <a:rPr lang="zh-CN" sz="900" kern="100">
                          <a:effectLst/>
                          <a:latin typeface="Times New Roman" panose="02020603050405020304" charset="0"/>
                          <a:ea typeface="宋体" panose="02010600030101010101" pitchFamily="2" charset="-122"/>
                        </a:rPr>
                        <a:t>未纳入国家统一招生计划</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21</a:t>
                      </a:r>
                      <a:endParaRPr lang="zh-CN" sz="900" kern="100">
                        <a:effectLst/>
                        <a:latin typeface="Times New Roman" panose="02020603050405020304" charset="0"/>
                        <a:ea typeface="宋体" panose="02010600030101010101" pitchFamily="2" charset="-122"/>
                      </a:endParaRPr>
                    </a:p>
                  </a:txBody>
                  <a:tcPr marL="15029" marR="15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a:noFill/>
                    </a:lnR>
                    <a:lnT>
                      <a:noFill/>
                    </a:lnT>
                    <a:lnB>
                      <a:noFill/>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15029" marR="15029" marT="0" marB="0">
                    <a:lnL>
                      <a:noFill/>
                    </a:lnL>
                    <a:lnR>
                      <a:noFill/>
                    </a:lnR>
                    <a:lnT>
                      <a:noFill/>
                    </a:lnT>
                    <a:lnB>
                      <a:noFill/>
                    </a:lnB>
                  </a:tcPr>
                </a:tc>
              </a:tr>
              <a:tr h="141778">
                <a:tc>
                  <a:txBody>
                    <a:bodyPr/>
                    <a:lstStyle/>
                    <a:p>
                      <a:pPr indent="228600" algn="just">
                        <a:lnSpc>
                          <a:spcPts val="1400"/>
                        </a:lnSpc>
                        <a:spcAft>
                          <a:spcPts val="0"/>
                        </a:spcAft>
                      </a:pPr>
                      <a:r>
                        <a:rPr lang="zh-CN" sz="900" kern="100">
                          <a:effectLst/>
                          <a:latin typeface="Times New Roman" panose="02020603050405020304" charset="0"/>
                          <a:ea typeface="宋体" panose="02010600030101010101" pitchFamily="2" charset="-122"/>
                        </a:rPr>
                        <a:t>国（境）外学士学位</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22</a:t>
                      </a:r>
                      <a:endParaRPr lang="zh-CN" sz="900" kern="100">
                        <a:effectLst/>
                        <a:latin typeface="Times New Roman" panose="02020603050405020304" charset="0"/>
                        <a:ea typeface="宋体" panose="02010600030101010101" pitchFamily="2" charset="-122"/>
                      </a:endParaRPr>
                    </a:p>
                  </a:txBody>
                  <a:tcPr marL="15029" marR="15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a:t>
                      </a:r>
                      <a:endParaRPr lang="zh-CN" sz="900" kern="100">
                        <a:effectLst/>
                        <a:latin typeface="Times New Roman" panose="02020603050405020304" charset="0"/>
                        <a:ea typeface="宋体" panose="02010600030101010101" pitchFamily="2" charset="-122"/>
                      </a:endParaRPr>
                    </a:p>
                  </a:txBody>
                  <a:tcPr marL="15029" marR="1502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lnL>
                      <a:noFill/>
                    </a:lnL>
                    <a:lnR>
                      <a:noFill/>
                    </a:lnR>
                    <a:lnT>
                      <a:noFill/>
                    </a:lnT>
                    <a:lnB>
                      <a:noFill/>
                    </a:lnB>
                  </a:tcPr>
                </a:tc>
              </a:tr>
              <a:tr h="141778">
                <a:tc>
                  <a:txBody>
                    <a:bodyPr/>
                    <a:lstStyle/>
                    <a:p>
                      <a:pPr indent="228600" algn="just">
                        <a:lnSpc>
                          <a:spcPts val="1400"/>
                        </a:lnSpc>
                        <a:spcAft>
                          <a:spcPts val="0"/>
                        </a:spcAft>
                      </a:pPr>
                      <a:r>
                        <a:rPr lang="zh-CN" sz="900" kern="100">
                          <a:effectLst/>
                          <a:latin typeface="Times New Roman" panose="02020603050405020304" charset="0"/>
                          <a:ea typeface="宋体" panose="02010600030101010101" pitchFamily="2" charset="-122"/>
                        </a:rPr>
                        <a:t>国（境）外硕士学位</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23</a:t>
                      </a:r>
                      <a:endParaRPr lang="zh-CN" sz="900" kern="100">
                        <a:effectLst/>
                        <a:latin typeface="Times New Roman" panose="02020603050405020304" charset="0"/>
                        <a:ea typeface="宋体" panose="02010600030101010101" pitchFamily="2" charset="-122"/>
                      </a:endParaRPr>
                    </a:p>
                  </a:txBody>
                  <a:tcPr marL="15029" marR="15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a:t>
                      </a:r>
                      <a:endParaRPr lang="zh-CN" sz="900" kern="100">
                        <a:effectLst/>
                        <a:latin typeface="Times New Roman" panose="02020603050405020304" charset="0"/>
                        <a:ea typeface="宋体" panose="02010600030101010101" pitchFamily="2" charset="-122"/>
                      </a:endParaRPr>
                    </a:p>
                  </a:txBody>
                  <a:tcPr marL="15029" marR="1502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a:noFill/>
                    </a:lnR>
                    <a:lnT>
                      <a:noFill/>
                    </a:lnT>
                    <a:lnB>
                      <a:noFill/>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15029" marR="15029" marT="0" marB="0">
                    <a:lnL>
                      <a:noFill/>
                    </a:lnL>
                    <a:lnR>
                      <a:noFill/>
                    </a:lnR>
                    <a:lnT>
                      <a:noFill/>
                    </a:lnT>
                    <a:lnB>
                      <a:noFill/>
                    </a:lnB>
                  </a:tcPr>
                </a:tc>
              </a:tr>
              <a:tr h="141778">
                <a:tc>
                  <a:txBody>
                    <a:bodyPr/>
                    <a:lstStyle/>
                    <a:p>
                      <a:pPr indent="228600" algn="just">
                        <a:lnSpc>
                          <a:spcPts val="1400"/>
                        </a:lnSpc>
                        <a:spcAft>
                          <a:spcPts val="0"/>
                        </a:spcAft>
                      </a:pPr>
                      <a:r>
                        <a:rPr lang="zh-CN" sz="900" kern="100">
                          <a:effectLst/>
                          <a:latin typeface="Times New Roman" panose="02020603050405020304" charset="0"/>
                          <a:ea typeface="宋体" panose="02010600030101010101" pitchFamily="2" charset="-122"/>
                        </a:rPr>
                        <a:t>国（境）外博士学位</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24</a:t>
                      </a:r>
                      <a:endParaRPr lang="zh-CN" sz="900" kern="100">
                        <a:effectLst/>
                        <a:latin typeface="Times New Roman" panose="02020603050405020304" charset="0"/>
                        <a:ea typeface="宋体" panose="02010600030101010101" pitchFamily="2" charset="-122"/>
                      </a:endParaRPr>
                    </a:p>
                  </a:txBody>
                  <a:tcPr marL="15029" marR="150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a:t>
                      </a:r>
                      <a:endParaRPr lang="zh-CN" sz="900" kern="100">
                        <a:effectLst/>
                        <a:latin typeface="Times New Roman" panose="02020603050405020304" charset="0"/>
                        <a:ea typeface="宋体" panose="02010600030101010101" pitchFamily="2" charset="-122"/>
                      </a:endParaRPr>
                    </a:p>
                  </a:txBody>
                  <a:tcPr marL="15029" marR="15029"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a:noFill/>
                    </a:lnR>
                    <a:lnT>
                      <a:noFill/>
                    </a:lnT>
                    <a:lnB>
                      <a:noFill/>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lnL>
                      <a:noFill/>
                    </a:lnL>
                    <a:lnR>
                      <a:noFill/>
                    </a:lnR>
                    <a:lnT>
                      <a:noFill/>
                    </a:lnT>
                    <a:lnB>
                      <a:noFill/>
                    </a:lnB>
                  </a:tcPr>
                </a:tc>
              </a:tr>
              <a:tr h="141778">
                <a:tc>
                  <a:txBody>
                    <a:bodyPr/>
                    <a:lstStyle/>
                    <a:p>
                      <a:pPr indent="114300" algn="just">
                        <a:lnSpc>
                          <a:spcPts val="1400"/>
                        </a:lnSpc>
                        <a:spcAft>
                          <a:spcPts val="0"/>
                        </a:spcAft>
                      </a:pPr>
                      <a:r>
                        <a:rPr lang="en-US" sz="900" kern="100">
                          <a:effectLst/>
                          <a:latin typeface="宋体" panose="02010600030101010101" pitchFamily="2" charset="-122"/>
                          <a:ea typeface="宋体" panose="02010600030101010101" pitchFamily="2" charset="-122"/>
                        </a:rPr>
                        <a:t>……</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a:effectLst/>
                          <a:latin typeface="宋体" panose="02010600030101010101" pitchFamily="2" charset="-122"/>
                          <a:ea typeface="宋体" panose="02010600030101010101" pitchFamily="2" charset="-122"/>
                        </a:rPr>
                        <a:t> </a:t>
                      </a:r>
                      <a:endParaRPr lang="zh-CN" sz="900" kern="100">
                        <a:effectLst/>
                        <a:latin typeface="Times New Roman" panose="02020603050405020304" charset="0"/>
                        <a:ea typeface="宋体" panose="02010600030101010101" pitchFamily="2" charset="-122"/>
                      </a:endParaRPr>
                    </a:p>
                  </a:txBody>
                  <a:tcPr marL="15029" marR="15029"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en-US" sz="900" kern="100" dirty="0">
                          <a:effectLst/>
                          <a:latin typeface="宋体" panose="02010600030101010101" pitchFamily="2" charset="-122"/>
                          <a:ea typeface="宋体" panose="02010600030101010101" pitchFamily="2" charset="-122"/>
                        </a:rPr>
                        <a:t> </a:t>
                      </a:r>
                      <a:endParaRPr lang="zh-CN" sz="900" kern="100" dirty="0">
                        <a:effectLst/>
                        <a:latin typeface="Times New Roman" panose="02020603050405020304" charset="0"/>
                        <a:ea typeface="宋体" panose="02010600030101010101" pitchFamily="2" charset="-122"/>
                      </a:endParaRPr>
                    </a:p>
                  </a:txBody>
                  <a:tcPr marL="15029" marR="15029" marT="0" marB="0">
                    <a:lnL>
                      <a:noFill/>
                    </a:lnL>
                    <a:lnR>
                      <a:noFill/>
                    </a:lnR>
                    <a:lnT>
                      <a:noFill/>
                    </a:lnT>
                    <a:lnB w="12700" cap="flat" cmpd="sng" algn="ctr">
                      <a:solidFill>
                        <a:srgbClr val="000000"/>
                      </a:solidFill>
                      <a:prstDash val="solid"/>
                      <a:round/>
                      <a:headEnd type="none" w="med" len="med"/>
                      <a:tailEnd type="none" w="med" len="med"/>
                    </a:lnB>
                  </a:tcPr>
                </a:tc>
              </a:tr>
            </a:tbl>
          </a:graphicData>
        </a:graphic>
      </p:graphicFrame>
      <p:grpSp>
        <p:nvGrpSpPr>
          <p:cNvPr id="7" name="组合 6"/>
          <p:cNvGrpSpPr/>
          <p:nvPr/>
        </p:nvGrpSpPr>
        <p:grpSpPr>
          <a:xfrm>
            <a:off x="666750" y="305113"/>
            <a:ext cx="10858500" cy="2243208"/>
            <a:chOff x="660401" y="884830"/>
            <a:chExt cx="10858500" cy="3746045"/>
          </a:xfrm>
        </p:grpSpPr>
        <p:grpSp>
          <p:nvGrpSpPr>
            <p:cNvPr id="8" name="组合 7"/>
            <p:cNvGrpSpPr/>
            <p:nvPr/>
          </p:nvGrpSpPr>
          <p:grpSpPr>
            <a:xfrm>
              <a:off x="660401" y="1558857"/>
              <a:ext cx="10858500" cy="3072018"/>
              <a:chOff x="660401" y="556863"/>
              <a:chExt cx="10858500" cy="5254394"/>
            </a:xfrm>
          </p:grpSpPr>
          <p:sp>
            <p:nvSpPr>
              <p:cNvPr id="11" name="矩形 10"/>
              <p:cNvSpPr/>
              <p:nvPr/>
            </p:nvSpPr>
            <p:spPr>
              <a:xfrm>
                <a:off x="660401" y="556863"/>
                <a:ext cx="10858500" cy="5092782"/>
              </a:xfrm>
              <a:prstGeom prst="rect">
                <a:avLst/>
              </a:prstGeom>
              <a:solidFill>
                <a:schemeClr val="accent2">
                  <a:lumMod val="50000"/>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dirty="0">
                  <a:latin typeface="+mj-ea"/>
                  <a:ea typeface="+mj-ea"/>
                </a:endParaRPr>
              </a:p>
            </p:txBody>
          </p:sp>
          <p:sp>
            <p:nvSpPr>
              <p:cNvPr id="12" name="矩形 11"/>
              <p:cNvSpPr/>
              <p:nvPr/>
            </p:nvSpPr>
            <p:spPr>
              <a:xfrm>
                <a:off x="727741" y="624571"/>
                <a:ext cx="10722611" cy="5186686"/>
              </a:xfrm>
              <a:prstGeom prst="rect">
                <a:avLst/>
              </a:prstGeom>
            </p:spPr>
            <p:txBody>
              <a:bodyPr wrap="square">
                <a:spAutoFit/>
              </a:bodyPr>
              <a:lstStyle/>
              <a:p>
                <a:r>
                  <a:rPr lang="zh-CN" altLang="zh-CN" sz="1600" b="1" dirty="0">
                    <a:solidFill>
                      <a:schemeClr val="accent5">
                        <a:lumMod val="20000"/>
                        <a:lumOff val="80000"/>
                      </a:schemeClr>
                    </a:solidFill>
                    <a:latin typeface="黑体" panose="02010609060101010101" charset="-122"/>
                    <a:ea typeface="黑体" panose="02010609060101010101" charset="-122"/>
                  </a:rPr>
                  <a:t>填报范围：</a:t>
                </a:r>
                <a:endParaRPr lang="zh-CN" altLang="zh-CN" sz="1600" b="1" dirty="0">
                  <a:solidFill>
                    <a:schemeClr val="accent5">
                      <a:lumMod val="20000"/>
                      <a:lumOff val="80000"/>
                    </a:schemeClr>
                  </a:solidFill>
                  <a:latin typeface="黑体" panose="02010609060101010101" charset="-122"/>
                  <a:ea typeface="黑体" panose="02010609060101010101" charset="-122"/>
                </a:endParaRPr>
              </a:p>
              <a:p>
                <a:r>
                  <a:rPr lang="zh-CN" altLang="zh-CN" sz="1600" b="1" dirty="0">
                    <a:solidFill>
                      <a:schemeClr val="accent5">
                        <a:lumMod val="20000"/>
                        <a:lumOff val="80000"/>
                      </a:schemeClr>
                    </a:solidFill>
                    <a:latin typeface="黑体" panose="02010609060101010101" charset="-122"/>
                    <a:ea typeface="黑体" panose="02010609060101010101" charset="-122"/>
                  </a:rPr>
                  <a:t>本表由经教育部审批或备案的具有中外合作办学机构及项目（含内地与港澳台合作办学机构及项目）的高等学校填报。填报说明</a:t>
                </a:r>
                <a:r>
                  <a:rPr lang="zh-CN" altLang="en-US" sz="1600" b="1" dirty="0">
                    <a:solidFill>
                      <a:schemeClr val="accent5">
                        <a:lumMod val="20000"/>
                        <a:lumOff val="80000"/>
                      </a:schemeClr>
                    </a:solidFill>
                    <a:latin typeface="黑体" panose="02010609060101010101" charset="-122"/>
                    <a:ea typeface="黑体" panose="02010609060101010101" charset="-122"/>
                  </a:rPr>
                  <a:t>：</a:t>
                </a:r>
                <a:endParaRPr lang="zh-CN" altLang="zh-CN" sz="1600" b="1" dirty="0">
                  <a:solidFill>
                    <a:schemeClr val="accent5">
                      <a:lumMod val="20000"/>
                      <a:lumOff val="80000"/>
                    </a:schemeClr>
                  </a:solidFill>
                  <a:latin typeface="黑体" panose="02010609060101010101" charset="-122"/>
                  <a:ea typeface="黑体" panose="02010609060101010101" charset="-122"/>
                </a:endParaRPr>
              </a:p>
              <a:p>
                <a:r>
                  <a:rPr lang="zh-CN" altLang="zh-CN"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1</a:t>
                </a:r>
                <a:r>
                  <a:rPr lang="zh-CN" altLang="zh-CN" sz="1600" b="1" dirty="0">
                    <a:solidFill>
                      <a:schemeClr val="accent5">
                        <a:lumMod val="20000"/>
                        <a:lumOff val="80000"/>
                      </a:schemeClr>
                    </a:solidFill>
                    <a:latin typeface="黑体" panose="02010609060101010101" charset="-122"/>
                    <a:ea typeface="黑体" panose="02010609060101010101" charset="-122"/>
                  </a:rPr>
                  <a:t>）本表仅填报中外合作办学机构及项目招收的中国公民。（</a:t>
                </a:r>
                <a:r>
                  <a:rPr lang="en-US" altLang="zh-CN" sz="1600" b="1" dirty="0">
                    <a:solidFill>
                      <a:schemeClr val="accent5">
                        <a:lumMod val="20000"/>
                        <a:lumOff val="80000"/>
                      </a:schemeClr>
                    </a:solidFill>
                    <a:latin typeface="黑体" panose="02010609060101010101" charset="-122"/>
                    <a:ea typeface="黑体" panose="02010609060101010101" charset="-122"/>
                  </a:rPr>
                  <a:t>2</a:t>
                </a:r>
                <a:r>
                  <a:rPr lang="zh-CN" altLang="zh-CN" sz="1600" b="1" dirty="0">
                    <a:solidFill>
                      <a:schemeClr val="accent5">
                        <a:lumMod val="20000"/>
                        <a:lumOff val="80000"/>
                      </a:schemeClr>
                    </a:solidFill>
                    <a:latin typeface="黑体" panose="02010609060101010101" charset="-122"/>
                    <a:ea typeface="黑体" panose="02010609060101010101" charset="-122"/>
                  </a:rPr>
                  <a:t>）不具有独立法人资格机构名称、合作项目名称以中华人民共和国教育部中外合作办学监管工作信息平台对外公开的名称为准。</a:t>
                </a:r>
                <a:endParaRPr lang="en-US" altLang="zh-CN" sz="1600" b="1" dirty="0">
                  <a:solidFill>
                    <a:schemeClr val="accent5">
                      <a:lumMod val="20000"/>
                      <a:lumOff val="80000"/>
                    </a:schemeClr>
                  </a:solidFill>
                  <a:latin typeface="黑体" panose="02010609060101010101" charset="-122"/>
                  <a:ea typeface="黑体" panose="02010609060101010101" charset="-122"/>
                </a:endParaRPr>
              </a:p>
              <a:p>
                <a:r>
                  <a:rPr lang="zh-CN" altLang="zh-CN" sz="1600" b="1" dirty="0">
                    <a:solidFill>
                      <a:schemeClr val="accent5">
                        <a:lumMod val="20000"/>
                        <a:lumOff val="80000"/>
                      </a:schemeClr>
                    </a:solidFill>
                    <a:latin typeface="黑体" panose="02010609060101010101" charset="-122"/>
                    <a:ea typeface="黑体" panose="02010609060101010101" charset="-122"/>
                  </a:rPr>
                  <a:t>（</a:t>
                </a:r>
                <a:r>
                  <a:rPr lang="en-US" altLang="zh-CN" sz="1600" b="1" dirty="0">
                    <a:solidFill>
                      <a:schemeClr val="accent5">
                        <a:lumMod val="20000"/>
                        <a:lumOff val="80000"/>
                      </a:schemeClr>
                    </a:solidFill>
                    <a:latin typeface="黑体" panose="02010609060101010101" charset="-122"/>
                    <a:ea typeface="黑体" panose="02010609060101010101" charset="-122"/>
                  </a:rPr>
                  <a:t>3</a:t>
                </a:r>
                <a:r>
                  <a:rPr lang="zh-CN" altLang="zh-CN" sz="1600" b="1" dirty="0">
                    <a:solidFill>
                      <a:schemeClr val="accent5">
                        <a:lumMod val="20000"/>
                        <a:lumOff val="80000"/>
                      </a:schemeClr>
                    </a:solidFill>
                    <a:latin typeface="黑体" panose="02010609060101010101" charset="-122"/>
                    <a:ea typeface="黑体" panose="02010609060101010101" charset="-122"/>
                  </a:rPr>
                  <a:t>）未纳入国家统一招生计划是指中外合作办学机构或项目通过自主招生形式，招收的只颁发国（境）外学位的学生。</a:t>
                </a:r>
                <a:endParaRPr lang="zh-CN" altLang="en-US" sz="1600" b="1" dirty="0">
                  <a:solidFill>
                    <a:schemeClr val="accent5">
                      <a:lumMod val="20000"/>
                      <a:lumOff val="80000"/>
                    </a:schemeClr>
                  </a:solidFill>
                  <a:latin typeface="黑体" panose="02010609060101010101" charset="-122"/>
                  <a:ea typeface="黑体" panose="02010609060101010101" charset="-122"/>
                </a:endParaRPr>
              </a:p>
            </p:txBody>
          </p:sp>
        </p:grpSp>
        <p:sp>
          <p:nvSpPr>
            <p:cNvPr id="10" name="矩形 9"/>
            <p:cNvSpPr/>
            <p:nvPr/>
          </p:nvSpPr>
          <p:spPr>
            <a:xfrm flipH="1">
              <a:off x="4817110" y="884830"/>
              <a:ext cx="4069943" cy="607735"/>
            </a:xfrm>
            <a:prstGeom prst="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250"/>
                                        <p:tgtEl>
                                          <p:spTgt spid="7"/>
                                        </p:tgtEl>
                                      </p:cBhvr>
                                    </p:animEffect>
                                    <p:set>
                                      <p:cBhvr>
                                        <p:cTn id="12" dur="1" fill="hold">
                                          <p:stCondLst>
                                            <p:cond delay="24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hipptx.com-TextBox 29"/>
          <p:cNvSpPr txBox="1"/>
          <p:nvPr/>
        </p:nvSpPr>
        <p:spPr>
          <a:xfrm>
            <a:off x="1611891" y="2594210"/>
            <a:ext cx="4765003" cy="1466492"/>
          </a:xfrm>
          <a:prstGeom prst="rect">
            <a:avLst/>
          </a:prstGeom>
          <a:noFill/>
        </p:spPr>
        <p:txBody>
          <a:bodyPr wrap="square">
            <a:spAutoFit/>
          </a:bodyPr>
          <a:lstStyle/>
          <a:p>
            <a:pPr>
              <a:lnSpc>
                <a:spcPct val="120000"/>
              </a:lnSpc>
            </a:pPr>
            <a:r>
              <a:rPr lang="zh-CN" altLang="en-US" sz="8000" dirty="0">
                <a:solidFill>
                  <a:schemeClr val="accent3">
                    <a:lumMod val="50000"/>
                  </a:schemeClr>
                </a:solidFill>
                <a:latin typeface="思源黑体 CN Heavy" panose="020B0A00000000000000" pitchFamily="34" charset="-122"/>
                <a:ea typeface="思源黑体 CN Heavy" panose="020B0A00000000000000" pitchFamily="34" charset="-122"/>
              </a:rPr>
              <a:t>谢谢！</a:t>
            </a:r>
            <a:endParaRPr lang="zh-CN" altLang="en-US" sz="8000" dirty="0">
              <a:solidFill>
                <a:schemeClr val="accent3">
                  <a:lumMod val="50000"/>
                </a:schemeClr>
              </a:solidFill>
              <a:latin typeface="思源黑体 CN Heavy" panose="020B0A00000000000000" pitchFamily="34" charset="-122"/>
              <a:ea typeface="思源黑体 CN Heavy" panose="020B0A00000000000000" pitchFamily="34" charset="-122"/>
            </a:endParaRPr>
          </a:p>
        </p:txBody>
      </p:sp>
      <p:sp>
        <p:nvSpPr>
          <p:cNvPr id="14" name="hipptx.com-TextBox 13"/>
          <p:cNvSpPr txBox="1"/>
          <p:nvPr/>
        </p:nvSpPr>
        <p:spPr>
          <a:xfrm>
            <a:off x="1675051" y="3893856"/>
            <a:ext cx="4102663" cy="402354"/>
          </a:xfrm>
          <a:prstGeom prst="rect">
            <a:avLst/>
          </a:prstGeom>
          <a:noFill/>
        </p:spPr>
        <p:txBody>
          <a:bodyPr wrap="square">
            <a:spAutoFit/>
          </a:bodyPr>
          <a:lstStyle/>
          <a:p>
            <a:pPr algn="dist">
              <a:lnSpc>
                <a:spcPct val="120000"/>
              </a:lnSpc>
            </a:pPr>
            <a:r>
              <a:rPr lang="en-US" altLang="zh-CN" b="0" i="0" dirty="0">
                <a:solidFill>
                  <a:schemeClr val="tx1">
                    <a:lumMod val="75000"/>
                    <a:lumOff val="25000"/>
                    <a:alpha val="46000"/>
                  </a:schemeClr>
                </a:solidFill>
                <a:effectLst/>
                <a:latin typeface="思源黑体 CN Light" panose="020B0300000000000000" pitchFamily="34" charset="-122"/>
                <a:ea typeface="思源黑体 CN Light" panose="020B0300000000000000" pitchFamily="34" charset="-122"/>
              </a:rPr>
              <a:t>THANK YOU</a:t>
            </a:r>
            <a:endParaRPr lang="zh-CN" altLang="en-US" dirty="0">
              <a:solidFill>
                <a:schemeClr val="tx1">
                  <a:lumMod val="75000"/>
                  <a:lumOff val="25000"/>
                  <a:alpha val="46000"/>
                </a:schemeClr>
              </a:solidFill>
              <a:latin typeface="思源黑体 CN Light" panose="020B0300000000000000" pitchFamily="34" charset="-122"/>
              <a:ea typeface="思源黑体 CN Light" panose="020B0300000000000000" pitchFamily="34" charset="-122"/>
            </a:endParaRPr>
          </a:p>
        </p:txBody>
      </p:sp>
      <p:grpSp>
        <p:nvGrpSpPr>
          <p:cNvPr id="10" name="hipptx.com-Group 9"/>
          <p:cNvGrpSpPr/>
          <p:nvPr/>
        </p:nvGrpSpPr>
        <p:grpSpPr>
          <a:xfrm>
            <a:off x="0" y="5624713"/>
            <a:ext cx="12192000" cy="1237126"/>
            <a:chOff x="0" y="4996865"/>
            <a:chExt cx="12192000" cy="1864974"/>
          </a:xfrm>
        </p:grpSpPr>
        <p:sp>
          <p:nvSpPr>
            <p:cNvPr id="11" name="图形 5"/>
            <p:cNvSpPr/>
            <p:nvPr/>
          </p:nvSpPr>
          <p:spPr>
            <a:xfrm>
              <a:off x="0" y="4996865"/>
              <a:ext cx="12192000" cy="1627640"/>
            </a:xfrm>
            <a:custGeom>
              <a:avLst/>
              <a:gdLst>
                <a:gd name="connsiteX0" fmla="*/ 0 w 12192000"/>
                <a:gd name="connsiteY0" fmla="*/ 373045 h 1627640"/>
                <a:gd name="connsiteX1" fmla="*/ 338667 w 12192000"/>
                <a:gd name="connsiteY1" fmla="*/ 338413 h 1627640"/>
                <a:gd name="connsiteX2" fmla="*/ 2032000 w 12192000"/>
                <a:gd name="connsiteY2" fmla="*/ 407677 h 1627640"/>
                <a:gd name="connsiteX3" fmla="*/ 4064000 w 12192000"/>
                <a:gd name="connsiteY3" fmla="*/ 965711 h 1627640"/>
                <a:gd name="connsiteX4" fmla="*/ 6096000 w 12192000"/>
                <a:gd name="connsiteY4" fmla="*/ 198578 h 1627640"/>
                <a:gd name="connsiteX5" fmla="*/ 8128000 w 12192000"/>
                <a:gd name="connsiteY5" fmla="*/ 94028 h 1627640"/>
                <a:gd name="connsiteX6" fmla="*/ 10160000 w 12192000"/>
                <a:gd name="connsiteY6" fmla="*/ 582144 h 1627640"/>
                <a:gd name="connsiteX7" fmla="*/ 11853333 w 12192000"/>
                <a:gd name="connsiteY7" fmla="*/ 442962 h 1627640"/>
                <a:gd name="connsiteX8" fmla="*/ 12192000 w 12192000"/>
                <a:gd name="connsiteY8" fmla="*/ 373045 h 1627640"/>
                <a:gd name="connsiteX9" fmla="*/ 12192000 w 12192000"/>
                <a:gd name="connsiteY9" fmla="*/ 1627641 h 1627640"/>
                <a:gd name="connsiteX10" fmla="*/ 11853333 w 12192000"/>
                <a:gd name="connsiteY10" fmla="*/ 1627641 h 1627640"/>
                <a:gd name="connsiteX11" fmla="*/ 10160000 w 12192000"/>
                <a:gd name="connsiteY11" fmla="*/ 1627641 h 1627640"/>
                <a:gd name="connsiteX12" fmla="*/ 8128000 w 12192000"/>
                <a:gd name="connsiteY12" fmla="*/ 1627641 h 1627640"/>
                <a:gd name="connsiteX13" fmla="*/ 6096000 w 12192000"/>
                <a:gd name="connsiteY13" fmla="*/ 1627641 h 1627640"/>
                <a:gd name="connsiteX14" fmla="*/ 4064000 w 12192000"/>
                <a:gd name="connsiteY14" fmla="*/ 1627641 h 1627640"/>
                <a:gd name="connsiteX15" fmla="*/ 2032000 w 12192000"/>
                <a:gd name="connsiteY15" fmla="*/ 1627641 h 1627640"/>
                <a:gd name="connsiteX16" fmla="*/ 338667 w 12192000"/>
                <a:gd name="connsiteY16" fmla="*/ 1627641 h 1627640"/>
                <a:gd name="connsiteX17" fmla="*/ 0 w 12192000"/>
                <a:gd name="connsiteY17" fmla="*/ 1627641 h 1627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192000" h="1627640">
                  <a:moveTo>
                    <a:pt x="0" y="373045"/>
                  </a:moveTo>
                  <a:lnTo>
                    <a:pt x="338667" y="338413"/>
                  </a:lnTo>
                  <a:cubicBezTo>
                    <a:pt x="677333" y="301167"/>
                    <a:pt x="1354667" y="235823"/>
                    <a:pt x="2032000" y="407677"/>
                  </a:cubicBezTo>
                  <a:cubicBezTo>
                    <a:pt x="2709333" y="582144"/>
                    <a:pt x="3386667" y="1000343"/>
                    <a:pt x="4064000" y="965711"/>
                  </a:cubicBezTo>
                  <a:cubicBezTo>
                    <a:pt x="4741334" y="928465"/>
                    <a:pt x="5418667" y="444923"/>
                    <a:pt x="6096000" y="198578"/>
                  </a:cubicBezTo>
                  <a:cubicBezTo>
                    <a:pt x="6773334" y="-45154"/>
                    <a:pt x="7450667" y="-45154"/>
                    <a:pt x="8128000" y="94028"/>
                  </a:cubicBezTo>
                  <a:cubicBezTo>
                    <a:pt x="8805333" y="235823"/>
                    <a:pt x="9482667" y="510266"/>
                    <a:pt x="10160000" y="582144"/>
                  </a:cubicBezTo>
                  <a:cubicBezTo>
                    <a:pt x="10837333" y="654022"/>
                    <a:pt x="11514667" y="510266"/>
                    <a:pt x="11853333" y="442962"/>
                  </a:cubicBezTo>
                  <a:lnTo>
                    <a:pt x="12192000" y="373045"/>
                  </a:lnTo>
                  <a:lnTo>
                    <a:pt x="12192000" y="1627641"/>
                  </a:lnTo>
                  <a:lnTo>
                    <a:pt x="11853333" y="1627641"/>
                  </a:lnTo>
                  <a:cubicBezTo>
                    <a:pt x="11514667" y="1627641"/>
                    <a:pt x="10837333" y="1627641"/>
                    <a:pt x="10160000" y="1627641"/>
                  </a:cubicBezTo>
                  <a:cubicBezTo>
                    <a:pt x="9482667" y="1627641"/>
                    <a:pt x="8805333" y="1627641"/>
                    <a:pt x="8128000" y="1627641"/>
                  </a:cubicBezTo>
                  <a:cubicBezTo>
                    <a:pt x="7450667" y="1627641"/>
                    <a:pt x="6773334" y="1627641"/>
                    <a:pt x="6096000" y="1627641"/>
                  </a:cubicBezTo>
                  <a:cubicBezTo>
                    <a:pt x="5418667" y="1627641"/>
                    <a:pt x="4741334" y="1627641"/>
                    <a:pt x="4064000" y="1627641"/>
                  </a:cubicBezTo>
                  <a:cubicBezTo>
                    <a:pt x="3386667" y="1627641"/>
                    <a:pt x="2709333" y="1627641"/>
                    <a:pt x="2032000" y="1627641"/>
                  </a:cubicBezTo>
                  <a:cubicBezTo>
                    <a:pt x="1354667" y="1627641"/>
                    <a:pt x="677333" y="1627641"/>
                    <a:pt x="338667" y="1627641"/>
                  </a:cubicBezTo>
                  <a:lnTo>
                    <a:pt x="0" y="1627641"/>
                  </a:lnTo>
                  <a:close/>
                </a:path>
              </a:pathLst>
            </a:custGeom>
            <a:solidFill>
              <a:schemeClr val="bg1">
                <a:lumMod val="85000"/>
              </a:schemeClr>
            </a:solidFill>
            <a:ln w="22193" cap="flat">
              <a:noFill/>
              <a:prstDash val="solid"/>
              <a:miter/>
            </a:ln>
          </p:spPr>
          <p:txBody>
            <a:bodyPr wrap="square" rtlCol="0" anchor="ctr">
              <a:noAutofit/>
            </a:bodyPr>
            <a:lstStyle/>
            <a:p>
              <a:pPr defTabSz="457200"/>
              <a:endParaRPr lang="zh-CN" altLang="en-US" sz="1800" kern="0">
                <a:solidFill>
                  <a:prstClr val="black"/>
                </a:solidFill>
                <a:latin typeface="Roboto"/>
              </a:endParaRPr>
            </a:p>
          </p:txBody>
        </p:sp>
        <p:sp>
          <p:nvSpPr>
            <p:cNvPr id="13" name="图形 5"/>
            <p:cNvSpPr/>
            <p:nvPr/>
          </p:nvSpPr>
          <p:spPr>
            <a:xfrm>
              <a:off x="0" y="5234199"/>
              <a:ext cx="12192000" cy="1627640"/>
            </a:xfrm>
            <a:custGeom>
              <a:avLst/>
              <a:gdLst>
                <a:gd name="connsiteX0" fmla="*/ 0 w 12192000"/>
                <a:gd name="connsiteY0" fmla="*/ 373045 h 1627640"/>
                <a:gd name="connsiteX1" fmla="*/ 338667 w 12192000"/>
                <a:gd name="connsiteY1" fmla="*/ 338413 h 1627640"/>
                <a:gd name="connsiteX2" fmla="*/ 2032000 w 12192000"/>
                <a:gd name="connsiteY2" fmla="*/ 407677 h 1627640"/>
                <a:gd name="connsiteX3" fmla="*/ 4064000 w 12192000"/>
                <a:gd name="connsiteY3" fmla="*/ 965711 h 1627640"/>
                <a:gd name="connsiteX4" fmla="*/ 6096000 w 12192000"/>
                <a:gd name="connsiteY4" fmla="*/ 198578 h 1627640"/>
                <a:gd name="connsiteX5" fmla="*/ 8128000 w 12192000"/>
                <a:gd name="connsiteY5" fmla="*/ 94028 h 1627640"/>
                <a:gd name="connsiteX6" fmla="*/ 10160000 w 12192000"/>
                <a:gd name="connsiteY6" fmla="*/ 582144 h 1627640"/>
                <a:gd name="connsiteX7" fmla="*/ 11853333 w 12192000"/>
                <a:gd name="connsiteY7" fmla="*/ 442962 h 1627640"/>
                <a:gd name="connsiteX8" fmla="*/ 12192000 w 12192000"/>
                <a:gd name="connsiteY8" fmla="*/ 373045 h 1627640"/>
                <a:gd name="connsiteX9" fmla="*/ 12192000 w 12192000"/>
                <a:gd name="connsiteY9" fmla="*/ 1627641 h 1627640"/>
                <a:gd name="connsiteX10" fmla="*/ 11853333 w 12192000"/>
                <a:gd name="connsiteY10" fmla="*/ 1627641 h 1627640"/>
                <a:gd name="connsiteX11" fmla="*/ 10160000 w 12192000"/>
                <a:gd name="connsiteY11" fmla="*/ 1627641 h 1627640"/>
                <a:gd name="connsiteX12" fmla="*/ 8128000 w 12192000"/>
                <a:gd name="connsiteY12" fmla="*/ 1627641 h 1627640"/>
                <a:gd name="connsiteX13" fmla="*/ 6096000 w 12192000"/>
                <a:gd name="connsiteY13" fmla="*/ 1627641 h 1627640"/>
                <a:gd name="connsiteX14" fmla="*/ 4064000 w 12192000"/>
                <a:gd name="connsiteY14" fmla="*/ 1627641 h 1627640"/>
                <a:gd name="connsiteX15" fmla="*/ 2032000 w 12192000"/>
                <a:gd name="connsiteY15" fmla="*/ 1627641 h 1627640"/>
                <a:gd name="connsiteX16" fmla="*/ 338667 w 12192000"/>
                <a:gd name="connsiteY16" fmla="*/ 1627641 h 1627640"/>
                <a:gd name="connsiteX17" fmla="*/ 0 w 12192000"/>
                <a:gd name="connsiteY17" fmla="*/ 1627641 h 1627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192000" h="1627640">
                  <a:moveTo>
                    <a:pt x="0" y="373045"/>
                  </a:moveTo>
                  <a:lnTo>
                    <a:pt x="338667" y="338413"/>
                  </a:lnTo>
                  <a:cubicBezTo>
                    <a:pt x="677333" y="301167"/>
                    <a:pt x="1354667" y="235823"/>
                    <a:pt x="2032000" y="407677"/>
                  </a:cubicBezTo>
                  <a:cubicBezTo>
                    <a:pt x="2709333" y="582144"/>
                    <a:pt x="3386667" y="1000343"/>
                    <a:pt x="4064000" y="965711"/>
                  </a:cubicBezTo>
                  <a:cubicBezTo>
                    <a:pt x="4741334" y="928465"/>
                    <a:pt x="5418667" y="444923"/>
                    <a:pt x="6096000" y="198578"/>
                  </a:cubicBezTo>
                  <a:cubicBezTo>
                    <a:pt x="6773334" y="-45154"/>
                    <a:pt x="7450667" y="-45154"/>
                    <a:pt x="8128000" y="94028"/>
                  </a:cubicBezTo>
                  <a:cubicBezTo>
                    <a:pt x="8805333" y="235823"/>
                    <a:pt x="9482667" y="510266"/>
                    <a:pt x="10160000" y="582144"/>
                  </a:cubicBezTo>
                  <a:cubicBezTo>
                    <a:pt x="10837333" y="654022"/>
                    <a:pt x="11514667" y="510266"/>
                    <a:pt x="11853333" y="442962"/>
                  </a:cubicBezTo>
                  <a:lnTo>
                    <a:pt x="12192000" y="373045"/>
                  </a:lnTo>
                  <a:lnTo>
                    <a:pt x="12192000" y="1627641"/>
                  </a:lnTo>
                  <a:lnTo>
                    <a:pt x="11853333" y="1627641"/>
                  </a:lnTo>
                  <a:cubicBezTo>
                    <a:pt x="11514667" y="1627641"/>
                    <a:pt x="10837333" y="1627641"/>
                    <a:pt x="10160000" y="1627641"/>
                  </a:cubicBezTo>
                  <a:cubicBezTo>
                    <a:pt x="9482667" y="1627641"/>
                    <a:pt x="8805333" y="1627641"/>
                    <a:pt x="8128000" y="1627641"/>
                  </a:cubicBezTo>
                  <a:cubicBezTo>
                    <a:pt x="7450667" y="1627641"/>
                    <a:pt x="6773334" y="1627641"/>
                    <a:pt x="6096000" y="1627641"/>
                  </a:cubicBezTo>
                  <a:cubicBezTo>
                    <a:pt x="5418667" y="1627641"/>
                    <a:pt x="4741334" y="1627641"/>
                    <a:pt x="4064000" y="1627641"/>
                  </a:cubicBezTo>
                  <a:cubicBezTo>
                    <a:pt x="3386667" y="1627641"/>
                    <a:pt x="2709333" y="1627641"/>
                    <a:pt x="2032000" y="1627641"/>
                  </a:cubicBezTo>
                  <a:cubicBezTo>
                    <a:pt x="1354667" y="1627641"/>
                    <a:pt x="677333" y="1627641"/>
                    <a:pt x="338667" y="1627641"/>
                  </a:cubicBezTo>
                  <a:lnTo>
                    <a:pt x="0" y="1627641"/>
                  </a:lnTo>
                  <a:close/>
                </a:path>
              </a:pathLst>
            </a:custGeom>
            <a:gradFill>
              <a:gsLst>
                <a:gs pos="50000">
                  <a:schemeClr val="accent3">
                    <a:lumMod val="75000"/>
                  </a:schemeClr>
                </a:gs>
                <a:gs pos="100000">
                  <a:schemeClr val="accent3">
                    <a:lumMod val="50000"/>
                  </a:schemeClr>
                </a:gs>
              </a:gsLst>
              <a:lin ang="5400000" scaled="1"/>
            </a:gradFill>
            <a:ln w="22193" cap="flat">
              <a:noFill/>
              <a:prstDash val="solid"/>
              <a:miter/>
            </a:ln>
          </p:spPr>
          <p:txBody>
            <a:bodyPr wrap="square" rtlCol="0" anchor="ctr">
              <a:noAutofit/>
            </a:bodyPr>
            <a:lstStyle/>
            <a:p>
              <a:pPr defTabSz="457200"/>
              <a:endParaRPr lang="zh-CN" altLang="en-US" sz="1800" kern="0">
                <a:solidFill>
                  <a:prstClr val="black"/>
                </a:solidFill>
                <a:latin typeface="Roboto"/>
              </a:endParaRPr>
            </a:p>
          </p:txBody>
        </p:sp>
      </p:grpSp>
      <p:pic>
        <p:nvPicPr>
          <p:cNvPr id="18" name="图形 17"/>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7789928" y="4416933"/>
            <a:ext cx="914400" cy="1514475"/>
          </a:xfrm>
          <a:prstGeom prst="rect">
            <a:avLst/>
          </a:prstGeom>
        </p:spPr>
      </p:pic>
      <p:sp>
        <p:nvSpPr>
          <p:cNvPr id="19" name="hipptx.com-图形 7"/>
          <p:cNvSpPr/>
          <p:nvPr/>
        </p:nvSpPr>
        <p:spPr>
          <a:xfrm flipV="1">
            <a:off x="0" y="0"/>
            <a:ext cx="10895960" cy="1170178"/>
          </a:xfrm>
          <a:custGeom>
            <a:avLst/>
            <a:gdLst>
              <a:gd name="connsiteX0" fmla="*/ 0 w 12192000"/>
              <a:gd name="connsiteY0" fmla="*/ 0 h 1615250"/>
              <a:gd name="connsiteX1" fmla="*/ 508000 w 12192000"/>
              <a:gd name="connsiteY1" fmla="*/ 230750 h 1615250"/>
              <a:gd name="connsiteX2" fmla="*/ 3048000 w 12192000"/>
              <a:gd name="connsiteY2" fmla="*/ 1000157 h 1615250"/>
              <a:gd name="connsiteX3" fmla="*/ 6096000 w 12192000"/>
              <a:gd name="connsiteY3" fmla="*/ 692250 h 1615250"/>
              <a:gd name="connsiteX4" fmla="*/ 9144000 w 12192000"/>
              <a:gd name="connsiteY4" fmla="*/ 961218 h 1615250"/>
              <a:gd name="connsiteX5" fmla="*/ 11684000 w 12192000"/>
              <a:gd name="connsiteY5" fmla="*/ 1499875 h 1615250"/>
              <a:gd name="connsiteX6" fmla="*/ 12192000 w 12192000"/>
              <a:gd name="connsiteY6" fmla="*/ 1615250 h 1615250"/>
              <a:gd name="connsiteX7" fmla="*/ 12192000 w 12192000"/>
              <a:gd name="connsiteY7" fmla="*/ 1615250 h 1615250"/>
              <a:gd name="connsiteX8" fmla="*/ 11684000 w 12192000"/>
              <a:gd name="connsiteY8" fmla="*/ 1615250 h 1615250"/>
              <a:gd name="connsiteX9" fmla="*/ 9144000 w 12192000"/>
              <a:gd name="connsiteY9" fmla="*/ 1615250 h 1615250"/>
              <a:gd name="connsiteX10" fmla="*/ 6096000 w 12192000"/>
              <a:gd name="connsiteY10" fmla="*/ 1615250 h 1615250"/>
              <a:gd name="connsiteX11" fmla="*/ 3048000 w 12192000"/>
              <a:gd name="connsiteY11" fmla="*/ 1615250 h 1615250"/>
              <a:gd name="connsiteX12" fmla="*/ 508000 w 12192000"/>
              <a:gd name="connsiteY12" fmla="*/ 1615250 h 1615250"/>
              <a:gd name="connsiteX13" fmla="*/ 0 w 12192000"/>
              <a:gd name="connsiteY13" fmla="*/ 1615250 h 161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1615250">
                <a:moveTo>
                  <a:pt x="0" y="0"/>
                </a:moveTo>
                <a:lnTo>
                  <a:pt x="508000" y="230750"/>
                </a:lnTo>
                <a:cubicBezTo>
                  <a:pt x="1016000" y="461500"/>
                  <a:pt x="2032000" y="923000"/>
                  <a:pt x="3048000" y="1000157"/>
                </a:cubicBezTo>
                <a:cubicBezTo>
                  <a:pt x="4064000" y="1074430"/>
                  <a:pt x="5080000" y="771570"/>
                  <a:pt x="6096000" y="692250"/>
                </a:cubicBezTo>
                <a:cubicBezTo>
                  <a:pt x="7112000" y="612930"/>
                  <a:pt x="8128000" y="771570"/>
                  <a:pt x="9144000" y="961218"/>
                </a:cubicBezTo>
                <a:cubicBezTo>
                  <a:pt x="10160000" y="1153750"/>
                  <a:pt x="11176000" y="1384500"/>
                  <a:pt x="11684000" y="1499875"/>
                </a:cubicBezTo>
                <a:lnTo>
                  <a:pt x="12192000" y="1615250"/>
                </a:lnTo>
                <a:lnTo>
                  <a:pt x="12192000" y="1615250"/>
                </a:lnTo>
                <a:lnTo>
                  <a:pt x="11684000" y="1615250"/>
                </a:lnTo>
                <a:cubicBezTo>
                  <a:pt x="11176000" y="1615250"/>
                  <a:pt x="10160000" y="1615250"/>
                  <a:pt x="9144000" y="1615250"/>
                </a:cubicBezTo>
                <a:cubicBezTo>
                  <a:pt x="8128000" y="1615250"/>
                  <a:pt x="7112000" y="1615250"/>
                  <a:pt x="6096000" y="1615250"/>
                </a:cubicBezTo>
                <a:cubicBezTo>
                  <a:pt x="5080000" y="1615250"/>
                  <a:pt x="4064000" y="1615250"/>
                  <a:pt x="3048000" y="1615250"/>
                </a:cubicBezTo>
                <a:cubicBezTo>
                  <a:pt x="2032000" y="1615250"/>
                  <a:pt x="1016000" y="1615250"/>
                  <a:pt x="508000" y="1615250"/>
                </a:cubicBezTo>
                <a:lnTo>
                  <a:pt x="0" y="1615250"/>
                </a:lnTo>
                <a:close/>
              </a:path>
            </a:pathLst>
          </a:custGeom>
          <a:gradFill>
            <a:gsLst>
              <a:gs pos="50000">
                <a:schemeClr val="accent3">
                  <a:lumMod val="75000"/>
                </a:schemeClr>
              </a:gs>
              <a:gs pos="100000">
                <a:schemeClr val="accent3">
                  <a:lumMod val="50000"/>
                </a:schemeClr>
              </a:gs>
            </a:gsLst>
            <a:lin ang="5400000" scaled="1"/>
          </a:gradFill>
          <a:ln w="22193" cap="flat">
            <a:noFill/>
            <a:prstDash val="solid"/>
            <a:miter/>
          </a:ln>
        </p:spPr>
        <p:txBody>
          <a:bodyPr wrap="square" rtlCol="0" anchor="ctr">
            <a:noAutofit/>
          </a:bodyPr>
          <a:lstStyle/>
          <a:p>
            <a:pPr defTabSz="457200"/>
            <a:endParaRPr lang="zh-CN" altLang="en-US" sz="1800" kern="0">
              <a:solidFill>
                <a:prstClr val="black"/>
              </a:solidFill>
              <a:latin typeface="Roboto"/>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1625469" y="663722"/>
            <a:ext cx="5766675" cy="473271"/>
          </a:xfrm>
          <a:prstGeom prst="rect">
            <a:avLst/>
          </a:prstGeom>
          <a:noFill/>
        </p:spPr>
        <p:txBody>
          <a:bodyPr wrap="square" lIns="0" tIns="0" rIns="0" bIns="0">
            <a:spAutoFit/>
          </a:bodyPr>
          <a:lstStyle>
            <a:defPPr>
              <a:defRPr lang="zh-CN"/>
            </a:defPPr>
            <a:lvl1pPr>
              <a:lnSpc>
                <a:spcPct val="120000"/>
              </a:lnSpc>
              <a:defRPr sz="2800">
                <a:solidFill>
                  <a:schemeClr val="accent3">
                    <a:lumMod val="50000"/>
                  </a:schemeClr>
                </a:solidFill>
                <a:latin typeface="思源宋体 CN Medium" panose="02020500000000000000" pitchFamily="18" charset="-122"/>
                <a:ea typeface="思源宋体 CN Medium" panose="02020500000000000000" pitchFamily="18" charset="-122"/>
              </a:defRPr>
            </a:lvl1pPr>
          </a:lstStyle>
          <a:p>
            <a:pPr lvl="0"/>
            <a:r>
              <a:rPr lang="zh-CN" altLang="en-US" sz="2800" b="1" dirty="0">
                <a:solidFill>
                  <a:schemeClr val="accent4"/>
                </a:solidFill>
                <a:latin typeface="微软雅黑" panose="020B0503020204020204" pitchFamily="34" charset="-122"/>
                <a:ea typeface="微软雅黑" panose="020B0503020204020204" pitchFamily="34" charset="-122"/>
              </a:rPr>
              <a:t>质量控制</a:t>
            </a:r>
            <a:endParaRPr lang="zh-CN" altLang="en-US" sz="2800" b="1" dirty="0">
              <a:solidFill>
                <a:schemeClr val="accent4"/>
              </a:solidFill>
              <a:latin typeface="微软雅黑" panose="020B0503020204020204" pitchFamily="34" charset="-122"/>
              <a:ea typeface="微软雅黑" panose="020B0503020204020204" pitchFamily="34" charset="-122"/>
            </a:endParaRPr>
          </a:p>
        </p:txBody>
      </p:sp>
      <p:sp>
        <p:nvSpPr>
          <p:cNvPr id="19" name="矩形 18"/>
          <p:cNvSpPr/>
          <p:nvPr/>
        </p:nvSpPr>
        <p:spPr>
          <a:xfrm>
            <a:off x="564923" y="548619"/>
            <a:ext cx="752560" cy="703798"/>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latin typeface="微软雅黑" panose="020B0503020204020204" pitchFamily="34" charset="-122"/>
                <a:ea typeface="微软雅黑" panose="020B0503020204020204" pitchFamily="34" charset="-122"/>
              </a:rPr>
              <a:t>03</a:t>
            </a:r>
            <a:endParaRPr lang="zh-CN" altLang="en-US" sz="2800" b="1" dirty="0">
              <a:latin typeface="微软雅黑" panose="020B0503020204020204" pitchFamily="34" charset="-122"/>
              <a:ea typeface="微软雅黑" panose="020B0503020204020204" pitchFamily="34" charset="-122"/>
            </a:endParaRPr>
          </a:p>
        </p:txBody>
      </p:sp>
      <p:sp>
        <p:nvSpPr>
          <p:cNvPr id="51" name="hipptx.com-Rectangle 7"/>
          <p:cNvSpPr/>
          <p:nvPr/>
        </p:nvSpPr>
        <p:spPr>
          <a:xfrm>
            <a:off x="564923" y="1412776"/>
            <a:ext cx="11075693" cy="864096"/>
          </a:xfrm>
          <a:prstGeom prst="rect">
            <a:avLst/>
          </a:prstGeom>
          <a:noFill/>
          <a:ln>
            <a:solidFill>
              <a:schemeClr val="accent2">
                <a:lumMod val="75000"/>
              </a:schemeClr>
            </a:solidFill>
          </a:ln>
          <a:effectLst>
            <a:outerShdw blurRad="50800" dist="38100" dir="2700000" algn="tl" rotWithShape="0">
              <a:schemeClr val="tx2">
                <a:lumMod val="60000"/>
                <a:lumOff val="4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80000" rIns="180000" rtlCol="0" anchor="ctr"/>
          <a:lstStyle/>
          <a:p>
            <a:pPr>
              <a:lnSpc>
                <a:spcPct val="120000"/>
              </a:lnSpc>
            </a:pPr>
            <a:r>
              <a:rPr lang="zh-CN" altLang="en-US" b="1" dirty="0">
                <a:solidFill>
                  <a:schemeClr val="accent4"/>
                </a:solidFill>
                <a:latin typeface="微软雅黑" panose="020B0503020204020204" pitchFamily="34" charset="-122"/>
                <a:ea typeface="微软雅黑" panose="020B0503020204020204" pitchFamily="34" charset="-122"/>
              </a:rPr>
              <a:t>按照</a:t>
            </a:r>
            <a:r>
              <a:rPr lang="en-US" altLang="zh-CN" b="1" dirty="0">
                <a:solidFill>
                  <a:schemeClr val="accent4"/>
                </a:solidFill>
                <a:latin typeface="微软雅黑" panose="020B0503020204020204" pitchFamily="34" charset="-122"/>
                <a:ea typeface="微软雅黑" panose="020B0503020204020204" pitchFamily="34" charset="-122"/>
              </a:rPr>
              <a:t>《</a:t>
            </a:r>
            <a:r>
              <a:rPr lang="zh-CN" altLang="en-US" b="1" dirty="0">
                <a:solidFill>
                  <a:schemeClr val="accent4"/>
                </a:solidFill>
                <a:latin typeface="微软雅黑" panose="020B0503020204020204" pitchFamily="34" charset="-122"/>
                <a:ea typeface="微软雅黑" panose="020B0503020204020204" pitchFamily="34" charset="-122"/>
              </a:rPr>
              <a:t>国家统计质量保证框架（</a:t>
            </a:r>
            <a:r>
              <a:rPr lang="en-US" altLang="zh-CN" b="1" dirty="0">
                <a:solidFill>
                  <a:schemeClr val="accent4"/>
                </a:solidFill>
                <a:latin typeface="微软雅黑" panose="020B0503020204020204" pitchFamily="34" charset="-122"/>
                <a:ea typeface="微软雅黑" panose="020B0503020204020204" pitchFamily="34" charset="-122"/>
              </a:rPr>
              <a:t>2021</a:t>
            </a:r>
            <a:r>
              <a:rPr lang="zh-CN" altLang="en-US" b="1" dirty="0">
                <a:solidFill>
                  <a:schemeClr val="accent4"/>
                </a:solidFill>
                <a:latin typeface="微软雅黑" panose="020B0503020204020204" pitchFamily="34" charset="-122"/>
                <a:ea typeface="微软雅黑" panose="020B0503020204020204" pitchFamily="34" charset="-122"/>
              </a:rPr>
              <a:t>）</a:t>
            </a:r>
            <a:r>
              <a:rPr lang="en-US" altLang="zh-CN" b="1" dirty="0">
                <a:solidFill>
                  <a:schemeClr val="accent4"/>
                </a:solidFill>
                <a:latin typeface="微软雅黑" panose="020B0503020204020204" pitchFamily="34" charset="-122"/>
                <a:ea typeface="微软雅黑" panose="020B0503020204020204" pitchFamily="34" charset="-122"/>
              </a:rPr>
              <a:t>》</a:t>
            </a:r>
            <a:r>
              <a:rPr lang="zh-CN" altLang="en-US" b="1" dirty="0">
                <a:solidFill>
                  <a:schemeClr val="accent4"/>
                </a:solidFill>
                <a:latin typeface="微软雅黑" panose="020B0503020204020204" pitchFamily="34" charset="-122"/>
                <a:ea typeface="微软雅黑" panose="020B0503020204020204" pitchFamily="34" charset="-122"/>
              </a:rPr>
              <a:t>有关要求，结合教育事业统计工作实际，对统计业务流程的各环节进行质量管理和控制。</a:t>
            </a:r>
            <a:endParaRPr lang="zh-CN" altLang="zh-CN" b="1" dirty="0">
              <a:solidFill>
                <a:schemeClr val="accent4"/>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569785" y="2485250"/>
            <a:ext cx="3188873" cy="507146"/>
            <a:chOff x="569785" y="2696673"/>
            <a:chExt cx="3188873" cy="507146"/>
          </a:xfrm>
        </p:grpSpPr>
        <p:sp>
          <p:nvSpPr>
            <p:cNvPr id="52" name="hipptx.com-Rounded Rectangle 3"/>
            <p:cNvSpPr/>
            <p:nvPr/>
          </p:nvSpPr>
          <p:spPr>
            <a:xfrm>
              <a:off x="569785" y="2696673"/>
              <a:ext cx="507146" cy="507146"/>
            </a:xfrm>
            <a:prstGeom prst="roundRect">
              <a:avLst/>
            </a:prstGeom>
            <a:gradFill>
              <a:gsLst>
                <a:gs pos="0">
                  <a:schemeClr val="accent2">
                    <a:lumMod val="75000"/>
                  </a:schemeClr>
                </a:gs>
                <a:gs pos="79000">
                  <a:schemeClr val="accent2">
                    <a:lumMod val="50000"/>
                  </a:schemeClr>
                </a:gs>
              </a:gsLst>
              <a:lin ang="5400000" scaled="1"/>
            </a:gradFill>
            <a:ln>
              <a:noFill/>
            </a:ln>
            <a:effectLst>
              <a:outerShdw blurRad="215900" dist="38100" dir="5400000" algn="t" rotWithShape="0">
                <a:schemeClr val="accent2">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altLang="zh-CN" sz="2400">
                  <a:solidFill>
                    <a:schemeClr val="bg1"/>
                  </a:solidFill>
                  <a:latin typeface="微软雅黑" panose="020B0503020204020204" pitchFamily="34" charset="-122"/>
                  <a:ea typeface="微软雅黑" panose="020B0503020204020204" pitchFamily="34" charset="-122"/>
                </a:rPr>
                <a:t>1</a:t>
              </a:r>
              <a:endParaRPr lang="zh-CN" altLang="en-US" sz="2400">
                <a:solidFill>
                  <a:schemeClr val="bg1"/>
                </a:solidFill>
                <a:latin typeface="微软雅黑" panose="020B0503020204020204" pitchFamily="34" charset="-122"/>
                <a:ea typeface="微软雅黑" panose="020B0503020204020204" pitchFamily="34" charset="-122"/>
              </a:endParaRPr>
            </a:p>
          </p:txBody>
        </p:sp>
        <p:sp>
          <p:nvSpPr>
            <p:cNvPr id="53" name="hipptx.com-Rounded Rectangle 4"/>
            <p:cNvSpPr/>
            <p:nvPr/>
          </p:nvSpPr>
          <p:spPr>
            <a:xfrm>
              <a:off x="1138402" y="2696673"/>
              <a:ext cx="2620256" cy="507146"/>
            </a:xfrm>
            <a:prstGeom prst="roundRect">
              <a:avLst/>
            </a:prstGeom>
            <a:gradFill>
              <a:gsLst>
                <a:gs pos="0">
                  <a:schemeClr val="accent2">
                    <a:lumMod val="75000"/>
                  </a:schemeClr>
                </a:gs>
                <a:gs pos="79000">
                  <a:schemeClr val="accent2">
                    <a:lumMod val="50000"/>
                  </a:schemeClr>
                </a:gs>
              </a:gsLst>
              <a:lin ang="5400000" scaled="1"/>
            </a:gradFill>
            <a:ln>
              <a:noFill/>
            </a:ln>
            <a:effectLst>
              <a:outerShdw blurRad="215900" dist="38100" dir="5400000" algn="t" rotWithShape="0">
                <a:schemeClr val="accent2">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0000"/>
                </a:lnSpc>
              </a:pPr>
              <a:r>
                <a:rPr lang="zh-CN" altLang="en-US" sz="2000" dirty="0">
                  <a:solidFill>
                    <a:schemeClr val="bg1"/>
                  </a:solidFill>
                  <a:latin typeface="微软雅黑" panose="020B0503020204020204" pitchFamily="34" charset="-122"/>
                  <a:ea typeface="微软雅黑" panose="020B0503020204020204" pitchFamily="34" charset="-122"/>
                </a:rPr>
                <a:t>任务部署环节</a:t>
              </a:r>
              <a:endParaRPr lang="zh-CN" altLang="zh-CN" sz="2000" dirty="0">
                <a:solidFill>
                  <a:schemeClr val="bg1"/>
                </a:solidFill>
                <a:latin typeface="微软雅黑" panose="020B0503020204020204" pitchFamily="34" charset="-122"/>
                <a:ea typeface="微软雅黑" panose="020B0503020204020204" pitchFamily="34" charset="-122"/>
              </a:endParaRPr>
            </a:p>
          </p:txBody>
        </p:sp>
      </p:grpSp>
      <p:sp>
        <p:nvSpPr>
          <p:cNvPr id="57" name="hipptx.com-TextBox 12"/>
          <p:cNvSpPr txBox="1"/>
          <p:nvPr/>
        </p:nvSpPr>
        <p:spPr>
          <a:xfrm>
            <a:off x="695400" y="3341180"/>
            <a:ext cx="3630027" cy="1169038"/>
          </a:xfrm>
          <a:prstGeom prst="rect">
            <a:avLst/>
          </a:prstGeom>
          <a:noFill/>
        </p:spPr>
        <p:txBody>
          <a:bodyPr wrap="square">
            <a:spAutoFit/>
          </a:bodyPr>
          <a:lstStyle>
            <a:defPPr>
              <a:defRPr lang="zh-CN"/>
            </a:defPPr>
            <a:lvl1pPr>
              <a:lnSpc>
                <a:spcPct val="120000"/>
              </a:lnSpc>
              <a:defRPr b="0" i="0">
                <a:effectLst/>
                <a:latin typeface="思源黑体 CN Light" panose="020B0300000000000000" pitchFamily="34" charset="-122"/>
                <a:ea typeface="思源黑体 CN Light" panose="020B0300000000000000" pitchFamily="34" charset="-122"/>
              </a:defRPr>
            </a:lvl1pPr>
          </a:lstStyle>
          <a:p>
            <a:pPr marL="342900" indent="-342900">
              <a:buFont typeface="Wingdings" panose="05000000000000000000" pitchFamily="2" charset="2"/>
              <a:buChar char="n"/>
            </a:pPr>
            <a:r>
              <a:rPr lang="zh-CN" altLang="en-US" sz="2000" dirty="0">
                <a:solidFill>
                  <a:schemeClr val="accent2">
                    <a:lumMod val="50000"/>
                  </a:schemeClr>
                </a:solidFill>
                <a:latin typeface="微软雅黑" panose="020B0503020204020204" pitchFamily="34" charset="-122"/>
                <a:ea typeface="微软雅黑" panose="020B0503020204020204" pitchFamily="34" charset="-122"/>
              </a:rPr>
              <a:t>印发统计调查工作文件</a:t>
            </a:r>
            <a:endParaRPr lang="en-US" altLang="zh-CN" sz="2000" dirty="0">
              <a:solidFill>
                <a:schemeClr val="accent2">
                  <a:lumMod val="50000"/>
                </a:schemeClr>
              </a:solidFill>
              <a:latin typeface="微软雅黑" panose="020B0503020204020204" pitchFamily="34" charset="-122"/>
              <a:ea typeface="微软雅黑" panose="020B0503020204020204" pitchFamily="34" charset="-122"/>
            </a:endParaRPr>
          </a:p>
          <a:p>
            <a:pPr marL="342900" indent="-342900">
              <a:buFont typeface="Wingdings" panose="05000000000000000000" pitchFamily="2" charset="2"/>
              <a:buChar char="n"/>
            </a:pPr>
            <a:r>
              <a:rPr lang="zh-CN" altLang="en-US" sz="2000" dirty="0">
                <a:solidFill>
                  <a:schemeClr val="accent2">
                    <a:lumMod val="50000"/>
                  </a:schemeClr>
                </a:solidFill>
                <a:latin typeface="微软雅黑" panose="020B0503020204020204" pitchFamily="34" charset="-122"/>
                <a:ea typeface="微软雅黑" panose="020B0503020204020204" pitchFamily="34" charset="-122"/>
              </a:rPr>
              <a:t>确定统计调查对象</a:t>
            </a:r>
            <a:endParaRPr lang="en-US" altLang="zh-CN" sz="2000" dirty="0">
              <a:solidFill>
                <a:schemeClr val="accent2">
                  <a:lumMod val="50000"/>
                </a:schemeClr>
              </a:solidFill>
              <a:latin typeface="微软雅黑" panose="020B0503020204020204" pitchFamily="34" charset="-122"/>
              <a:ea typeface="微软雅黑" panose="020B0503020204020204" pitchFamily="34" charset="-122"/>
            </a:endParaRPr>
          </a:p>
          <a:p>
            <a:pPr marL="342900" indent="-342900">
              <a:buFont typeface="Wingdings" panose="05000000000000000000" pitchFamily="2" charset="2"/>
              <a:buChar char="n"/>
            </a:pPr>
            <a:r>
              <a:rPr lang="zh-CN" altLang="en-US" sz="2000" dirty="0">
                <a:solidFill>
                  <a:schemeClr val="accent2">
                    <a:lumMod val="50000"/>
                  </a:schemeClr>
                </a:solidFill>
                <a:latin typeface="微软雅黑" panose="020B0503020204020204" pitchFamily="34" charset="-122"/>
                <a:ea typeface="微软雅黑" panose="020B0503020204020204" pitchFamily="34" charset="-122"/>
              </a:rPr>
              <a:t>组织开展人员培训</a:t>
            </a:r>
            <a:endParaRPr lang="en-US" altLang="zh-CN" sz="2000" dirty="0">
              <a:solidFill>
                <a:schemeClr val="accent2">
                  <a:lumMod val="50000"/>
                </a:schemeClr>
              </a:solidFill>
              <a:latin typeface="微软雅黑" panose="020B0503020204020204" pitchFamily="34" charset="-122"/>
              <a:ea typeface="微软雅黑" panose="020B0503020204020204" pitchFamily="34" charset="-122"/>
            </a:endParaRPr>
          </a:p>
        </p:txBody>
      </p:sp>
      <p:grpSp>
        <p:nvGrpSpPr>
          <p:cNvPr id="65" name="组合 64"/>
          <p:cNvGrpSpPr/>
          <p:nvPr/>
        </p:nvGrpSpPr>
        <p:grpSpPr>
          <a:xfrm>
            <a:off x="6384032" y="2485250"/>
            <a:ext cx="3188873" cy="507146"/>
            <a:chOff x="569785" y="2696673"/>
            <a:chExt cx="3188873" cy="507146"/>
          </a:xfrm>
        </p:grpSpPr>
        <p:sp>
          <p:nvSpPr>
            <p:cNvPr id="66" name="hipptx.com-Rounded Rectangle 3"/>
            <p:cNvSpPr/>
            <p:nvPr/>
          </p:nvSpPr>
          <p:spPr>
            <a:xfrm>
              <a:off x="569785" y="2696673"/>
              <a:ext cx="507146" cy="507146"/>
            </a:xfrm>
            <a:prstGeom prst="roundRect">
              <a:avLst/>
            </a:prstGeom>
            <a:gradFill>
              <a:gsLst>
                <a:gs pos="0">
                  <a:schemeClr val="accent2">
                    <a:lumMod val="75000"/>
                  </a:schemeClr>
                </a:gs>
                <a:gs pos="79000">
                  <a:schemeClr val="accent2">
                    <a:lumMod val="50000"/>
                  </a:schemeClr>
                </a:gs>
              </a:gsLst>
              <a:lin ang="5400000" scaled="1"/>
            </a:gradFill>
            <a:ln>
              <a:noFill/>
            </a:ln>
            <a:effectLst>
              <a:outerShdw blurRad="215900" dist="38100" dir="5400000" algn="t" rotWithShape="0">
                <a:schemeClr val="accent2">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altLang="zh-CN" sz="2400" dirty="0">
                  <a:solidFill>
                    <a:schemeClr val="bg1"/>
                  </a:solidFill>
                  <a:latin typeface="微软雅黑" panose="020B0503020204020204" pitchFamily="34" charset="-122"/>
                  <a:ea typeface="微软雅黑" panose="020B0503020204020204" pitchFamily="34" charset="-122"/>
                </a:rPr>
                <a:t>2</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67" name="hipptx.com-Rounded Rectangle 4"/>
            <p:cNvSpPr/>
            <p:nvPr/>
          </p:nvSpPr>
          <p:spPr>
            <a:xfrm>
              <a:off x="1138402" y="2696673"/>
              <a:ext cx="2620256" cy="507146"/>
            </a:xfrm>
            <a:prstGeom prst="roundRect">
              <a:avLst/>
            </a:prstGeom>
            <a:gradFill>
              <a:gsLst>
                <a:gs pos="0">
                  <a:schemeClr val="accent2">
                    <a:lumMod val="75000"/>
                  </a:schemeClr>
                </a:gs>
                <a:gs pos="79000">
                  <a:schemeClr val="accent2">
                    <a:lumMod val="50000"/>
                  </a:schemeClr>
                </a:gs>
              </a:gsLst>
              <a:lin ang="5400000" scaled="1"/>
            </a:gradFill>
            <a:ln>
              <a:noFill/>
            </a:ln>
            <a:effectLst>
              <a:outerShdw blurRad="215900" dist="38100" dir="5400000" algn="t" rotWithShape="0">
                <a:schemeClr val="accent2">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0000"/>
                </a:lnSpc>
              </a:pPr>
              <a:r>
                <a:rPr lang="zh-CN" altLang="en-US" sz="2000" dirty="0">
                  <a:solidFill>
                    <a:schemeClr val="bg1"/>
                  </a:solidFill>
                  <a:latin typeface="微软雅黑" panose="020B0503020204020204" pitchFamily="34" charset="-122"/>
                  <a:ea typeface="微软雅黑" panose="020B0503020204020204" pitchFamily="34" charset="-122"/>
                </a:rPr>
                <a:t>数据采集环节</a:t>
              </a:r>
              <a:endParaRPr lang="zh-CN" altLang="zh-CN" sz="2000" dirty="0">
                <a:solidFill>
                  <a:schemeClr val="bg1"/>
                </a:solidFill>
                <a:latin typeface="微软雅黑" panose="020B0503020204020204" pitchFamily="34" charset="-122"/>
                <a:ea typeface="微软雅黑" panose="020B0503020204020204" pitchFamily="34" charset="-122"/>
              </a:endParaRPr>
            </a:p>
          </p:txBody>
        </p:sp>
      </p:grpSp>
      <p:sp>
        <p:nvSpPr>
          <p:cNvPr id="77" name="hipptx.com-TextBox 12"/>
          <p:cNvSpPr txBox="1"/>
          <p:nvPr/>
        </p:nvSpPr>
        <p:spPr>
          <a:xfrm>
            <a:off x="6240016" y="3073561"/>
            <a:ext cx="5904654" cy="3598229"/>
          </a:xfrm>
          <a:prstGeom prst="rect">
            <a:avLst/>
          </a:prstGeom>
          <a:noFill/>
        </p:spPr>
        <p:txBody>
          <a:bodyPr wrap="square">
            <a:spAutoFit/>
          </a:bodyPr>
          <a:lstStyle>
            <a:defPPr>
              <a:defRPr lang="zh-CN"/>
            </a:defPPr>
            <a:lvl1pPr>
              <a:lnSpc>
                <a:spcPct val="120000"/>
              </a:lnSpc>
              <a:defRPr b="0" i="0">
                <a:effectLst/>
                <a:latin typeface="思源黑体 CN Light" panose="020B0300000000000000" pitchFamily="34" charset="-122"/>
                <a:ea typeface="思源黑体 CN Light" panose="020B0300000000000000" pitchFamily="34" charset="-122"/>
              </a:defRPr>
            </a:lvl1pPr>
          </a:lstStyle>
          <a:p>
            <a:pPr marL="342900" indent="-342900">
              <a:lnSpc>
                <a:spcPct val="150000"/>
              </a:lnSpc>
              <a:buFont typeface="Wingdings" panose="05000000000000000000" pitchFamily="2" charset="2"/>
              <a:buChar char="n"/>
            </a:pPr>
            <a:r>
              <a:rPr lang="zh-CN" altLang="en-US" b="1" dirty="0">
                <a:solidFill>
                  <a:schemeClr val="accent2">
                    <a:lumMod val="50000"/>
                  </a:schemeClr>
                </a:solidFill>
                <a:latin typeface="微软雅黑" panose="020B0503020204020204" pitchFamily="34" charset="-122"/>
                <a:ea typeface="微软雅黑" panose="020B0503020204020204" pitchFamily="34" charset="-122"/>
              </a:rPr>
              <a:t>做好统计人员身份认证</a:t>
            </a:r>
            <a:r>
              <a:rPr lang="en-US" altLang="zh-CN" b="1" dirty="0">
                <a:solidFill>
                  <a:schemeClr val="accent2">
                    <a:lumMod val="50000"/>
                  </a:schemeClr>
                </a:solidFill>
                <a:latin typeface="微软雅黑" panose="020B0503020204020204" pitchFamily="34" charset="-122"/>
                <a:ea typeface="微软雅黑" panose="020B0503020204020204" pitchFamily="34" charset="-122"/>
              </a:rPr>
              <a:t>     </a:t>
            </a:r>
            <a:endParaRPr lang="en-US" altLang="zh-CN" b="1" dirty="0">
              <a:solidFill>
                <a:schemeClr val="accent2">
                  <a:lumMod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600" dirty="0">
                <a:latin typeface="微软雅黑" panose="020B0503020204020204" pitchFamily="34" charset="-122"/>
                <a:ea typeface="微软雅黑" panose="020B0503020204020204" pitchFamily="34" charset="-122"/>
              </a:rPr>
              <a:t>教育行政部门具体承担教育统计任务的机构可以根据不同调查表设立不同的填表人和统计负责人。如，</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各级各类学校基本建设完成情况表</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的填表人和统计负责人应为基建管理部门人员。</a:t>
            </a:r>
            <a:endParaRPr lang="en-US" altLang="zh-CN" sz="1600" dirty="0">
              <a:latin typeface="微软雅黑" panose="020B0503020204020204" pitchFamily="34" charset="-122"/>
              <a:ea typeface="微软雅黑" panose="020B0503020204020204" pitchFamily="34" charset="-122"/>
            </a:endParaRPr>
          </a:p>
          <a:p>
            <a:pPr marL="342900" indent="-342900">
              <a:lnSpc>
                <a:spcPct val="150000"/>
              </a:lnSpc>
              <a:buFont typeface="Wingdings" panose="05000000000000000000" pitchFamily="2" charset="2"/>
              <a:buChar char="n"/>
            </a:pPr>
            <a:r>
              <a:rPr lang="zh-CN" altLang="en-US" b="1" dirty="0">
                <a:solidFill>
                  <a:schemeClr val="accent2">
                    <a:lumMod val="50000"/>
                  </a:schemeClr>
                </a:solidFill>
                <a:latin typeface="微软雅黑" panose="020B0503020204020204" pitchFamily="34" charset="-122"/>
                <a:ea typeface="微软雅黑" panose="020B0503020204020204" pitchFamily="34" charset="-122"/>
              </a:rPr>
              <a:t>明确职责权限</a:t>
            </a:r>
            <a:endParaRPr lang="en-US" altLang="zh-CN" b="1" dirty="0">
              <a:solidFill>
                <a:schemeClr val="accent2">
                  <a:lumMod val="50000"/>
                </a:schemeClr>
              </a:solidFill>
              <a:latin typeface="微软雅黑" panose="020B0503020204020204" pitchFamily="34" charset="-122"/>
              <a:ea typeface="微软雅黑" panose="020B0503020204020204" pitchFamily="34" charset="-122"/>
            </a:endParaRPr>
          </a:p>
          <a:p>
            <a:pPr>
              <a:lnSpc>
                <a:spcPct val="150000"/>
              </a:lnSpc>
            </a:pPr>
            <a:r>
              <a:rPr lang="zh-CN" altLang="zh-CN" sz="1600" dirty="0">
                <a:latin typeface="微软雅黑" panose="020B0503020204020204" pitchFamily="34" charset="-122"/>
                <a:ea typeface="微软雅黑" panose="020B0503020204020204" pitchFamily="34" charset="-122"/>
              </a:rPr>
              <a:t>县级以上教育行政部门有发现疑似问题并退回核实权限</a:t>
            </a:r>
            <a:r>
              <a:rPr lang="zh-CN" altLang="en-US" sz="1600" dirty="0">
                <a:latin typeface="微软雅黑" panose="020B0503020204020204" pitchFamily="34" charset="-122"/>
                <a:ea typeface="微软雅黑" panose="020B0503020204020204" pitchFamily="34" charset="-122"/>
              </a:rPr>
              <a:t>。</a:t>
            </a:r>
            <a:endParaRPr lang="en-US" altLang="zh-CN" sz="1600" dirty="0">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n"/>
            </a:pPr>
            <a:r>
              <a:rPr lang="zh-CN" altLang="en-US" b="1" dirty="0">
                <a:solidFill>
                  <a:schemeClr val="accent2">
                    <a:lumMod val="50000"/>
                  </a:schemeClr>
                </a:solidFill>
                <a:latin typeface="微软雅黑" panose="020B0503020204020204" pitchFamily="34" charset="-122"/>
                <a:ea typeface="微软雅黑" panose="020B0503020204020204" pitchFamily="34" charset="-122"/>
              </a:rPr>
              <a:t>填报单位工作部署</a:t>
            </a:r>
            <a:endParaRPr lang="en-US" altLang="zh-CN" b="1" dirty="0">
              <a:solidFill>
                <a:schemeClr val="accent2">
                  <a:lumMod val="50000"/>
                </a:schemeClr>
              </a:solidFill>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n"/>
            </a:pPr>
            <a:r>
              <a:rPr lang="zh-CN" altLang="en-US" b="1" dirty="0">
                <a:solidFill>
                  <a:schemeClr val="accent2">
                    <a:lumMod val="50000"/>
                  </a:schemeClr>
                </a:solidFill>
                <a:latin typeface="微软雅黑" panose="020B0503020204020204" pitchFamily="34" charset="-122"/>
                <a:ea typeface="微软雅黑" panose="020B0503020204020204" pitchFamily="34" charset="-122"/>
              </a:rPr>
              <a:t>填报单位审核原始数据</a:t>
            </a:r>
            <a:endParaRPr lang="en-US" altLang="zh-CN" b="1" dirty="0">
              <a:solidFill>
                <a:schemeClr val="accent2">
                  <a:lumMod val="50000"/>
                </a:schemeClr>
              </a:solidFill>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n"/>
            </a:pPr>
            <a:r>
              <a:rPr lang="zh-CN" altLang="en-US" b="1" dirty="0">
                <a:solidFill>
                  <a:schemeClr val="accent2">
                    <a:lumMod val="50000"/>
                  </a:schemeClr>
                </a:solidFill>
                <a:latin typeface="微软雅黑" panose="020B0503020204020204" pitchFamily="34" charset="-122"/>
                <a:ea typeface="微软雅黑" panose="020B0503020204020204" pitchFamily="34" charset="-122"/>
              </a:rPr>
              <a:t>填报单位数据上报</a:t>
            </a:r>
            <a:endParaRPr lang="zh-CN" altLang="zh-CN" b="1" dirty="0">
              <a:solidFill>
                <a:schemeClr val="accent2">
                  <a:lumMod val="50000"/>
                </a:schemeClr>
              </a:solidFill>
              <a:latin typeface="微软雅黑" panose="020B0503020204020204" pitchFamily="34" charset="-122"/>
              <a:ea typeface="微软雅黑" panose="020B0503020204020204" pitchFamily="34" charset="-122"/>
            </a:endParaRPr>
          </a:p>
        </p:txBody>
      </p:sp>
    </p:spTree>
  </p:cSld>
  <p:clrMapOvr>
    <a:masterClrMapping/>
  </p:clrMapOvr>
</p:sld>
</file>

<file path=ppt/tags/tag1.xml><?xml version="1.0" encoding="utf-8"?>
<p:tagLst xmlns:p="http://schemas.openxmlformats.org/presentationml/2006/main">
  <p:tag name="PA" val="v5.2.5"/>
  <p:tag name="OOFV49UTZTO7NAF8CT2I6W==" val="Gxo9d9GqO8k="/>
  <p:tag name="ICJA5AH5LE1OU3CEJ/NSQG==" val="jMaSa4l9WtZshmfzhyp1Qg=="/>
</p:tagLst>
</file>

<file path=ppt/tags/tag10.xml><?xml version="1.0" encoding="utf-8"?>
<p:tagLst xmlns:p="http://schemas.openxmlformats.org/presentationml/2006/main">
  <p:tag name="KSO_WM_UNIT_TABLE_BEAUTIFY" val="smartTable{130d68a6-5ee4-43f2-bef4-c19d2f5ab106}"/>
</p:tagLst>
</file>

<file path=ppt/tags/tag11.xml><?xml version="1.0" encoding="utf-8"?>
<p:tagLst xmlns:p="http://schemas.openxmlformats.org/presentationml/2006/main">
  <p:tag name="KSO_WM_BEAUTIFY_FLAG" val=""/>
</p:tagLst>
</file>

<file path=ppt/tags/tag12.xml><?xml version="1.0" encoding="utf-8"?>
<p:tagLst xmlns:p="http://schemas.openxmlformats.org/presentationml/2006/main">
  <p:tag name="KSO_WM_BEAUTIFY_FLAG" val=""/>
</p:tagLst>
</file>

<file path=ppt/tags/tag13.xml><?xml version="1.0" encoding="utf-8"?>
<p:tagLst xmlns:p="http://schemas.openxmlformats.org/presentationml/2006/main">
  <p:tag name="KSO_WM_BEAUTIFY_FLAG" val=""/>
</p:tagLst>
</file>

<file path=ppt/tags/tag14.xml><?xml version="1.0" encoding="utf-8"?>
<p:tagLst xmlns:p="http://schemas.openxmlformats.org/presentationml/2006/main">
  <p:tag name="KSO_WM_BEAUTIFY_FLAG" val=""/>
</p:tagLst>
</file>

<file path=ppt/tags/tag15.xml><?xml version="1.0" encoding="utf-8"?>
<p:tagLst xmlns:p="http://schemas.openxmlformats.org/presentationml/2006/main">
  <p:tag name="KSO_WM_BEAUTIFY_FLAG" val=""/>
</p:tagLst>
</file>

<file path=ppt/tags/tag16.xml><?xml version="1.0" encoding="utf-8"?>
<p:tagLst xmlns:p="http://schemas.openxmlformats.org/presentationml/2006/main">
  <p:tag name="KSO_WM_BEAUTIFY_FLAG" val=""/>
</p:tagLst>
</file>

<file path=ppt/tags/tag17.xml><?xml version="1.0" encoding="utf-8"?>
<p:tagLst xmlns:p="http://schemas.openxmlformats.org/presentationml/2006/main">
  <p:tag name="KSO_WPP_MARK_KEY" val="943af3a8-8d22-4658-b603-4d4ea77f502f"/>
  <p:tag name="COMMONDATA" val="eyJoZGlkIjoiODRhOGVkNzg5Yzg3OTM2NGQ3YzAxNzBmNTJjYTVlZDUifQ=="/>
</p:tagLst>
</file>

<file path=ppt/tags/tag2.xml><?xml version="1.0" encoding="utf-8"?>
<p:tagLst xmlns:p="http://schemas.openxmlformats.org/presentationml/2006/main">
  <p:tag name="ISLIDE.DIAGRAM" val="#577179;"/>
</p:tagLst>
</file>

<file path=ppt/tags/tag3.xml><?xml version="1.0" encoding="utf-8"?>
<p:tagLst xmlns:p="http://schemas.openxmlformats.org/presentationml/2006/main">
  <p:tag name="ISLIDE.TEMPLATE" val="https://www.islide.cc;"/>
</p:tagLst>
</file>

<file path=ppt/tags/tag4.xml><?xml version="1.0" encoding="utf-8"?>
<p:tagLst xmlns:p="http://schemas.openxmlformats.org/presentationml/2006/main">
  <p:tag name="ISLIDE.TEMPLATE" val="https://www.islide.cc;"/>
</p:tagLst>
</file>

<file path=ppt/tags/tag5.xml><?xml version="1.0" encoding="utf-8"?>
<p:tagLst xmlns:p="http://schemas.openxmlformats.org/presentationml/2006/main">
  <p:tag name="ISLIDE.TEMPLATE" val="https://www.islide.cc;"/>
</p:tagLst>
</file>

<file path=ppt/tags/tag6.xml><?xml version="1.0" encoding="utf-8"?>
<p:tagLst xmlns:p="http://schemas.openxmlformats.org/presentationml/2006/main">
  <p:tag name="ISLIDE.TEMPLATE" val="https://www.islide.cc;"/>
</p:tagLst>
</file>

<file path=ppt/tags/tag7.xml><?xml version="1.0" encoding="utf-8"?>
<p:tagLst xmlns:p="http://schemas.openxmlformats.org/presentationml/2006/main">
  <p:tag name="KSO_WM_UNIT_TABLE_BEAUTIFY" val="smartTable{eb596cef-9c45-4031-9f2c-7a7add0bad89}"/>
</p:tagLst>
</file>

<file path=ppt/tags/tag8.xml><?xml version="1.0" encoding="utf-8"?>
<p:tagLst xmlns:p="http://schemas.openxmlformats.org/presentationml/2006/main">
  <p:tag name="KSO_WM_UNIT_TABLE_BEAUTIFY" val="smartTable{3e595abd-d052-4080-9dd2-c43caeef7d6c}"/>
</p:tagLst>
</file>

<file path=ppt/tags/tag9.xml><?xml version="1.0" encoding="utf-8"?>
<p:tagLst xmlns:p="http://schemas.openxmlformats.org/presentationml/2006/main">
  <p:tag name="KSO_WM_UNIT_TABLE_BEAUTIFY" val="smartTable{cc3eb51a-1517-4410-9886-b979e4dcc9f1}"/>
</p:tagLst>
</file>

<file path=ppt/theme/theme1.xml><?xml version="1.0" encoding="utf-8"?>
<a:theme xmlns:a="http://schemas.openxmlformats.org/drawingml/2006/main" name="1">
  <a:themeElements>
    <a:clrScheme name="自定义 8">
      <a:dk1>
        <a:srgbClr val="2F2F2F"/>
      </a:dk1>
      <a:lt1>
        <a:sysClr val="window" lastClr="FFFFFF"/>
      </a:lt1>
      <a:dk2>
        <a:srgbClr val="1F497D"/>
      </a:dk2>
      <a:lt2>
        <a:srgbClr val="EEECE1"/>
      </a:lt2>
      <a:accent1>
        <a:srgbClr val="938953"/>
      </a:accent1>
      <a:accent2>
        <a:srgbClr val="168FEB"/>
      </a:accent2>
      <a:accent3>
        <a:srgbClr val="1B6BAF"/>
      </a:accent3>
      <a:accent4>
        <a:srgbClr val="104672"/>
      </a:accent4>
      <a:accent5>
        <a:srgbClr val="938953"/>
      </a:accent5>
      <a:accent6>
        <a:srgbClr val="938953"/>
      </a:accent6>
      <a:hlink>
        <a:srgbClr val="0000FF"/>
      </a:hlink>
      <a:folHlink>
        <a:srgbClr val="800080"/>
      </a:folHlink>
    </a:clrScheme>
    <a:fontScheme name="自定义 1">
      <a:majorFont>
        <a:latin typeface="Times New Roman"/>
        <a:ea typeface="Times New Roman"/>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36503</Words>
  <Application>WPS 演示</Application>
  <PresentationFormat>宽屏</PresentationFormat>
  <Paragraphs>20734</Paragraphs>
  <Slides>85</Slides>
  <Notes>110</Notes>
  <HiddenSlides>0</HiddenSlides>
  <MMClips>0</MMClips>
  <ScaleCrop>false</ScaleCrop>
  <HeadingPairs>
    <vt:vector size="6" baseType="variant">
      <vt:variant>
        <vt:lpstr>已用的字体</vt:lpstr>
      </vt:variant>
      <vt:variant>
        <vt:i4>21</vt:i4>
      </vt:variant>
      <vt:variant>
        <vt:lpstr>主题</vt:lpstr>
      </vt:variant>
      <vt:variant>
        <vt:i4>1</vt:i4>
      </vt:variant>
      <vt:variant>
        <vt:lpstr>幻灯片标题</vt:lpstr>
      </vt:variant>
      <vt:variant>
        <vt:i4>85</vt:i4>
      </vt:variant>
    </vt:vector>
  </HeadingPairs>
  <TitlesOfParts>
    <vt:vector size="107" baseType="lpstr">
      <vt:lpstr>Arial</vt:lpstr>
      <vt:lpstr>宋体</vt:lpstr>
      <vt:lpstr>Wingdings</vt:lpstr>
      <vt:lpstr>hipptx.com原创课件字体</vt:lpstr>
      <vt:lpstr>Yu Gothic UI</vt:lpstr>
      <vt:lpstr>Roboto</vt:lpstr>
      <vt:lpstr>思源黑体 CN Heavy</vt:lpstr>
      <vt:lpstr>黑体</vt:lpstr>
      <vt:lpstr>思源宋体 CN Heavy</vt:lpstr>
      <vt:lpstr>思源宋体 CN Medium</vt:lpstr>
      <vt:lpstr>等线</vt:lpstr>
      <vt:lpstr>优设标题黑</vt:lpstr>
      <vt:lpstr>微软雅黑</vt:lpstr>
      <vt:lpstr>思源黑体 CN Light</vt:lpstr>
      <vt:lpstr>字魂59号-创粗黑</vt:lpstr>
      <vt:lpstr>Arial Unicode MS</vt:lpstr>
      <vt:lpstr>Times New Roman</vt:lpstr>
      <vt:lpstr>楷体</vt:lpstr>
      <vt:lpstr>Wingdings</vt:lpstr>
      <vt:lpstr>Arial</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《教育事业综合统计调查制度》表号划分规则说明</vt:lpstr>
      <vt:lpstr>PowerPoint 演示文稿</vt:lpstr>
      <vt:lpstr>PowerPoint 演示文稿</vt:lpstr>
      <vt:lpstr>PowerPoint 演示文稿</vt:lpstr>
      <vt:lpstr>PowerPoint 演示文稿</vt:lpstr>
      <vt:lpstr>总说明</vt:lpstr>
      <vt:lpstr>总说明</vt:lpstr>
      <vt:lpstr>总说明</vt:lpstr>
      <vt:lpstr>总说明</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dell</dc:creator>
  <cp:lastModifiedBy>不熬夜大魔王</cp:lastModifiedBy>
  <cp:revision>78</cp:revision>
  <dcterms:created xsi:type="dcterms:W3CDTF">2023-07-22T04:29:00Z</dcterms:created>
  <dcterms:modified xsi:type="dcterms:W3CDTF">2023-08-24T14:04:22Z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469A135E629641E6B87355CD1F140C82_12</vt:lpwstr>
  </property>
  <property fmtid="{D5CDD505-2E9C-101B-9397-08002B2CF9AE}" pid="3" name="KSOProductBuildVer">
    <vt:lpwstr>2052-11.1.0.14309</vt:lpwstr>
  </property>
</Properties>
</file>